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a080f12a2c14a22" /><Relationship Type="http://schemas.openxmlformats.org/officeDocument/2006/relationships/extended-properties" Target="/docProps/app.xml" Id="Rd7c7870b0c114f1b" /><Relationship Type="http://schemas.openxmlformats.org/officeDocument/2006/relationships/officeDocument" Target="/ppt/presentation.xml" Id="R06e564feb58f4623" /></Relationships>
</file>

<file path=ppt/presentation.xml><?xml version="1.0" encoding="utf-8"?>
<p:presentation xmlns:p="http://schemas.openxmlformats.org/presentationml/2006/main">
  <p:sldMasterIdLst>
    <p:sldMasterId xmlns:r="http://schemas.openxmlformats.org/officeDocument/2006/relationships" id="2147483648" r:id="Rd9f66d809c184a90"/>
  </p:sldMasterIdLst>
  <p:notesMasterIdLst>
    <p:notesMasterId xmlns:r="http://schemas.openxmlformats.org/officeDocument/2006/relationships" r:id="R692a4b5f1fac4dc2"/>
  </p:notesMasterIdLst>
  <p:sldIdLst>
    <p:sldId xmlns:r="http://schemas.openxmlformats.org/officeDocument/2006/relationships" id="256" r:id="Ra3a15dab0d584bea"/>
    <p:sldId xmlns:r="http://schemas.openxmlformats.org/officeDocument/2006/relationships" id="257" r:id="Ra0bc2fc6a84a4abc"/>
    <p:sldId xmlns:r="http://schemas.openxmlformats.org/officeDocument/2006/relationships" id="258" r:id="Rf8c1ac7714914164"/>
    <p:sldId xmlns:r="http://schemas.openxmlformats.org/officeDocument/2006/relationships" id="259" r:id="Rdd19d4ebd9284f74"/>
    <p:sldId xmlns:r="http://schemas.openxmlformats.org/officeDocument/2006/relationships" id="260" r:id="R7a3d1720981c4087"/>
    <p:sldId xmlns:r="http://schemas.openxmlformats.org/officeDocument/2006/relationships" id="261" r:id="Rf20f5496829c49fc"/>
    <p:sldId xmlns:r="http://schemas.openxmlformats.org/officeDocument/2006/relationships" id="262" r:id="R1639ca6c9ff848db"/>
    <p:sldId xmlns:r="http://schemas.openxmlformats.org/officeDocument/2006/relationships" id="263" r:id="R344c3ccd97e14011"/>
    <p:sldId xmlns:r="http://schemas.openxmlformats.org/officeDocument/2006/relationships" id="264" r:id="Rb7788ddce22d4feb"/>
    <p:sldId xmlns:r="http://schemas.openxmlformats.org/officeDocument/2006/relationships" id="265" r:id="Ref0e6898c0be40b3"/>
    <p:sldId xmlns:r="http://schemas.openxmlformats.org/officeDocument/2006/relationships" id="266" r:id="R9be40c09ef65496f"/>
    <p:sldId xmlns:r="http://schemas.openxmlformats.org/officeDocument/2006/relationships" id="267" r:id="Rca6975a179284bba"/>
    <p:sldId xmlns:r="http://schemas.openxmlformats.org/officeDocument/2006/relationships" id="268" r:id="R866fc53b4bcb424f"/>
    <p:sldId xmlns:r="http://schemas.openxmlformats.org/officeDocument/2006/relationships" id="269" r:id="R924dfa8960f642f5"/>
    <p:sldId xmlns:r="http://schemas.openxmlformats.org/officeDocument/2006/relationships" id="270" r:id="R8e888c4e0d3f440f"/>
    <p:sldId xmlns:r="http://schemas.openxmlformats.org/officeDocument/2006/relationships" id="271" r:id="R4054f9d164fd4800"/>
    <p:sldId xmlns:r="http://schemas.openxmlformats.org/officeDocument/2006/relationships" id="272" r:id="R43fc39cf55c94ba1"/>
    <p:sldId xmlns:r="http://schemas.openxmlformats.org/officeDocument/2006/relationships" id="273" r:id="R69e65d0a8a514bf6"/>
    <p:sldId xmlns:r="http://schemas.openxmlformats.org/officeDocument/2006/relationships" id="274" r:id="Rc74b537bea0e4d4f"/>
    <p:sldId xmlns:r="http://schemas.openxmlformats.org/officeDocument/2006/relationships" id="275" r:id="R6da0997c68ff4647"/>
    <p:sldId xmlns:r="http://schemas.openxmlformats.org/officeDocument/2006/relationships" id="276" r:id="Rabef97b91fd84427"/>
    <p:sldId xmlns:r="http://schemas.openxmlformats.org/officeDocument/2006/relationships" id="277" r:id="Rb43c5730cb274aca"/>
    <p:sldId xmlns:r="http://schemas.openxmlformats.org/officeDocument/2006/relationships" id="278" r:id="R691efa8497f742a5"/>
    <p:sldId xmlns:r="http://schemas.openxmlformats.org/officeDocument/2006/relationships" id="279" r:id="R9a92a92d197a42b9"/>
    <p:sldId xmlns:r="http://schemas.openxmlformats.org/officeDocument/2006/relationships" id="280" r:id="R79c4d939f96d4675"/>
    <p:sldId xmlns:r="http://schemas.openxmlformats.org/officeDocument/2006/relationships" id="281" r:id="R571d9483f9e74437"/>
    <p:sldId xmlns:r="http://schemas.openxmlformats.org/officeDocument/2006/relationships" id="282" r:id="Ra78b0cf2bed844ef"/>
    <p:sldId xmlns:r="http://schemas.openxmlformats.org/officeDocument/2006/relationships" id="283" r:id="Rddef2d7ecded4d2c"/>
    <p:sldId xmlns:r="http://schemas.openxmlformats.org/officeDocument/2006/relationships" id="284" r:id="R94334262b1214a92"/>
    <p:sldId xmlns:r="http://schemas.openxmlformats.org/officeDocument/2006/relationships" id="285" r:id="Rfdc1eaa34500485e"/>
    <p:sldId xmlns:r="http://schemas.openxmlformats.org/officeDocument/2006/relationships" id="286" r:id="R667756c9f4d84e67"/>
    <p:sldId xmlns:r="http://schemas.openxmlformats.org/officeDocument/2006/relationships" id="287" r:id="Re382104a37444feb"/>
    <p:sldId xmlns:r="http://schemas.openxmlformats.org/officeDocument/2006/relationships" id="288" r:id="R83755ea5ef6943a3"/>
    <p:sldId xmlns:r="http://schemas.openxmlformats.org/officeDocument/2006/relationships" id="289" r:id="Rb01c447446ee4005"/>
    <p:sldId xmlns:r="http://schemas.openxmlformats.org/officeDocument/2006/relationships" id="290" r:id="Re07cb9dde1674e85"/>
    <p:sldId xmlns:r="http://schemas.openxmlformats.org/officeDocument/2006/relationships" id="291" r:id="R91c43f51933f4830"/>
    <p:sldId xmlns:r="http://schemas.openxmlformats.org/officeDocument/2006/relationships" id="292" r:id="Rf65d699727fc4937"/>
    <p:sldId xmlns:r="http://schemas.openxmlformats.org/officeDocument/2006/relationships" id="293" r:id="R2dffe5c4e6514b38"/>
    <p:sldId xmlns:r="http://schemas.openxmlformats.org/officeDocument/2006/relationships" id="294" r:id="Rf4900fe03cb84de5"/>
    <p:sldId xmlns:r="http://schemas.openxmlformats.org/officeDocument/2006/relationships" id="295" r:id="R484a720882f14e45"/>
    <p:sldId xmlns:r="http://schemas.openxmlformats.org/officeDocument/2006/relationships" id="296" r:id="R664da068d8f849e8"/>
    <p:sldId xmlns:r="http://schemas.openxmlformats.org/officeDocument/2006/relationships" id="297" r:id="Rdcad1f726e6d46f6"/>
    <p:sldId xmlns:r="http://schemas.openxmlformats.org/officeDocument/2006/relationships" id="298" r:id="R29ab16f9f57241a9"/>
    <p:sldId xmlns:r="http://schemas.openxmlformats.org/officeDocument/2006/relationships" id="299" r:id="R9c72fc1c83e64901"/>
    <p:sldId xmlns:r="http://schemas.openxmlformats.org/officeDocument/2006/relationships" id="300" r:id="Rddb90b00a9e14a3a"/>
    <p:sldId xmlns:r="http://schemas.openxmlformats.org/officeDocument/2006/relationships" id="301" r:id="R5bc9ecefdbd84279"/>
    <p:sldId xmlns:r="http://schemas.openxmlformats.org/officeDocument/2006/relationships" id="302" r:id="R01117cda714d40c9"/>
    <p:sldId xmlns:r="http://schemas.openxmlformats.org/officeDocument/2006/relationships" id="303" r:id="Re6573c2a57344180"/>
    <p:sldId xmlns:r="http://schemas.openxmlformats.org/officeDocument/2006/relationships" id="304" r:id="R0f7aa325c41b406f"/>
    <p:sldId xmlns:r="http://schemas.openxmlformats.org/officeDocument/2006/relationships" id="305" r:id="Ra6e02d1070e54e45"/>
    <p:sldId xmlns:r="http://schemas.openxmlformats.org/officeDocument/2006/relationships" id="306" r:id="R376c8f3156b34646"/>
    <p:sldId xmlns:r="http://schemas.openxmlformats.org/officeDocument/2006/relationships" id="307" r:id="Rd33ca41f25394c4b"/>
    <p:sldId xmlns:r="http://schemas.openxmlformats.org/officeDocument/2006/relationships" id="308" r:id="Rbf67ee9468c44bae"/>
    <p:sldId xmlns:r="http://schemas.openxmlformats.org/officeDocument/2006/relationships" id="309" r:id="Rb9ea7c64175845b3"/>
    <p:sldId xmlns:r="http://schemas.openxmlformats.org/officeDocument/2006/relationships" id="310" r:id="R0cb69698ec0b4814"/>
    <p:sldId xmlns:r="http://schemas.openxmlformats.org/officeDocument/2006/relationships" id="311" r:id="Rfbd3a82c0b384dbb"/>
    <p:sldId xmlns:r="http://schemas.openxmlformats.org/officeDocument/2006/relationships" id="312" r:id="R2f75c73efd5b4d0c"/>
    <p:sldId xmlns:r="http://schemas.openxmlformats.org/officeDocument/2006/relationships" id="313" r:id="R933a69754dc649c2"/>
    <p:sldId xmlns:r="http://schemas.openxmlformats.org/officeDocument/2006/relationships" id="314" r:id="R9d1aed04fb1b48b4"/>
    <p:sldId xmlns:r="http://schemas.openxmlformats.org/officeDocument/2006/relationships" id="315" r:id="R129c296065744808"/>
    <p:sldId xmlns:r="http://schemas.openxmlformats.org/officeDocument/2006/relationships" id="316" r:id="R8902f341da754ec7"/>
    <p:sldId xmlns:r="http://schemas.openxmlformats.org/officeDocument/2006/relationships" id="317" r:id="Rdf122a858d504f65"/>
    <p:sldId xmlns:r="http://schemas.openxmlformats.org/officeDocument/2006/relationships" id="318" r:id="R90fc99589f0b46e9"/>
    <p:sldId xmlns:r="http://schemas.openxmlformats.org/officeDocument/2006/relationships" id="319" r:id="R3f971ccf415a4c32"/>
    <p:sldId xmlns:r="http://schemas.openxmlformats.org/officeDocument/2006/relationships" id="320" r:id="Ra5e629be6f614037"/>
    <p:sldId xmlns:r="http://schemas.openxmlformats.org/officeDocument/2006/relationships" id="321" r:id="R13104f3147844dc1"/>
    <p:sldId xmlns:r="http://schemas.openxmlformats.org/officeDocument/2006/relationships" id="322" r:id="R73e11b12c9304fdf"/>
    <p:sldId xmlns:r="http://schemas.openxmlformats.org/officeDocument/2006/relationships" id="323" r:id="Re79edf18ed754920"/>
    <p:sldId xmlns:r="http://schemas.openxmlformats.org/officeDocument/2006/relationships" id="324" r:id="Rb14ba05b051d4136"/>
    <p:sldId xmlns:r="http://schemas.openxmlformats.org/officeDocument/2006/relationships" id="325" r:id="R9f5b02ae1a5c41d6"/>
    <p:sldId xmlns:r="http://schemas.openxmlformats.org/officeDocument/2006/relationships" id="326" r:id="R25a95020bb104f26"/>
    <p:sldId xmlns:r="http://schemas.openxmlformats.org/officeDocument/2006/relationships" id="327" r:id="R109784b42a714b5f"/>
    <p:sldId xmlns:r="http://schemas.openxmlformats.org/officeDocument/2006/relationships" id="328" r:id="R6d2bac888dbc4f53"/>
    <p:sldId xmlns:r="http://schemas.openxmlformats.org/officeDocument/2006/relationships" id="329" r:id="R865b648640f54116"/>
    <p:sldId xmlns:r="http://schemas.openxmlformats.org/officeDocument/2006/relationships" id="330" r:id="R0f39bfb806c1471e"/>
    <p:sldId xmlns:r="http://schemas.openxmlformats.org/officeDocument/2006/relationships" id="331" r:id="R95ed12e616754012"/>
    <p:sldId xmlns:r="http://schemas.openxmlformats.org/officeDocument/2006/relationships" id="332" r:id="R57c937c83798403a"/>
    <p:sldId xmlns:r="http://schemas.openxmlformats.org/officeDocument/2006/relationships" id="333" r:id="Rf1796e23f4034b80"/>
    <p:sldId xmlns:r="http://schemas.openxmlformats.org/officeDocument/2006/relationships" id="334" r:id="Rfad5b8550fb344a4"/>
    <p:sldId xmlns:r="http://schemas.openxmlformats.org/officeDocument/2006/relationships" id="335" r:id="R9885e4ad06964a59"/>
    <p:sldId xmlns:r="http://schemas.openxmlformats.org/officeDocument/2006/relationships" id="336" r:id="R82578f0dbc294325"/>
    <p:sldId xmlns:r="http://schemas.openxmlformats.org/officeDocument/2006/relationships" id="337" r:id="R6bd8d3801f924ff5"/>
    <p:sldId xmlns:r="http://schemas.openxmlformats.org/officeDocument/2006/relationships" id="338" r:id="R08d657de65ed4d67"/>
    <p:sldId xmlns:r="http://schemas.openxmlformats.org/officeDocument/2006/relationships" id="339" r:id="R2575d527fb42411e"/>
    <p:sldId xmlns:r="http://schemas.openxmlformats.org/officeDocument/2006/relationships" id="340" r:id="R380d1f58a2ed44be"/>
    <p:sldId xmlns:r="http://schemas.openxmlformats.org/officeDocument/2006/relationships" id="341" r:id="R1c7c3458a9a64498"/>
    <p:sldId xmlns:r="http://schemas.openxmlformats.org/officeDocument/2006/relationships" id="342" r:id="R70d4c4458704405d"/>
    <p:sldId xmlns:r="http://schemas.openxmlformats.org/officeDocument/2006/relationships" id="343" r:id="R91862cb291b84e1c"/>
    <p:sldId xmlns:r="http://schemas.openxmlformats.org/officeDocument/2006/relationships" id="344" r:id="R9555171f46374d37"/>
    <p:sldId xmlns:r="http://schemas.openxmlformats.org/officeDocument/2006/relationships" id="345" r:id="R35a48724733541a1"/>
    <p:sldId xmlns:r="http://schemas.openxmlformats.org/officeDocument/2006/relationships" id="346" r:id="R647be4dfdac644f6"/>
    <p:sldId xmlns:r="http://schemas.openxmlformats.org/officeDocument/2006/relationships" id="347" r:id="R0501273914a24956"/>
    <p:sldId xmlns:r="http://schemas.openxmlformats.org/officeDocument/2006/relationships" id="348" r:id="R069dc68ab51b4f9b"/>
    <p:sldId xmlns:r="http://schemas.openxmlformats.org/officeDocument/2006/relationships" id="349" r:id="Ra13c3d61d3114bdb"/>
  </p:sldIdLst>
  <p:sldSz cx="12191695"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snapToObjects="1">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theme" Target="/ppt/theme/theme1.xml" Id="Rb23d1855bf304f5e" /><Relationship Type="http://schemas.openxmlformats.org/officeDocument/2006/relationships/slideMaster" Target="/ppt/slideMasters/slideMaster1.xml" Id="Rd9f66d809c184a90" /><Relationship Type="http://schemas.openxmlformats.org/officeDocument/2006/relationships/notesMaster" Target="/ppt/notesMasters/notesMaster1.xml" Id="R692a4b5f1fac4dc2" /><Relationship Type="http://schemas.openxmlformats.org/officeDocument/2006/relationships/presProps" Target="/ppt/presProps.xml" Id="R995752fb87764501" /><Relationship Type="http://schemas.openxmlformats.org/officeDocument/2006/relationships/viewProps" Target="/ppt/viewProps.xml" Id="R826bb9218500475d" /><Relationship Type="http://schemas.openxmlformats.org/officeDocument/2006/relationships/tableStyles" Target="/ppt/tableStyles.xml" Id="R67d6f6807d534a3f" /><Relationship Type="http://schemas.openxmlformats.org/officeDocument/2006/relationships/slide" Target="/ppt/slides/slide1.xml" Id="Ra3a15dab0d584bea" /><Relationship Type="http://schemas.openxmlformats.org/officeDocument/2006/relationships/slide" Target="/ppt/slides/slide2.xml" Id="Ra0bc2fc6a84a4abc" /><Relationship Type="http://schemas.openxmlformats.org/officeDocument/2006/relationships/slide" Target="/ppt/slides/slide3.xml" Id="Rf8c1ac7714914164" /><Relationship Type="http://schemas.openxmlformats.org/officeDocument/2006/relationships/slide" Target="/ppt/slides/slide4.xml" Id="Rdd19d4ebd9284f74" /><Relationship Type="http://schemas.openxmlformats.org/officeDocument/2006/relationships/slide" Target="/ppt/slides/slide5.xml" Id="R7a3d1720981c4087" /><Relationship Type="http://schemas.openxmlformats.org/officeDocument/2006/relationships/slide" Target="/ppt/slides/slide6.xml" Id="Rf20f5496829c49fc" /><Relationship Type="http://schemas.openxmlformats.org/officeDocument/2006/relationships/slide" Target="/ppt/slides/slide7.xml" Id="R1639ca6c9ff848db" /><Relationship Type="http://schemas.openxmlformats.org/officeDocument/2006/relationships/slide" Target="/ppt/slides/slide8.xml" Id="R344c3ccd97e14011" /><Relationship Type="http://schemas.openxmlformats.org/officeDocument/2006/relationships/slide" Target="/ppt/slides/slide9.xml" Id="Rb7788ddce22d4feb" /><Relationship Type="http://schemas.openxmlformats.org/officeDocument/2006/relationships/slide" Target="/ppt/slides/slide10.xml" Id="Ref0e6898c0be40b3" /><Relationship Type="http://schemas.openxmlformats.org/officeDocument/2006/relationships/slide" Target="/ppt/slides/slide11.xml" Id="R9be40c09ef65496f" /><Relationship Type="http://schemas.openxmlformats.org/officeDocument/2006/relationships/slide" Target="/ppt/slides/slide12.xml" Id="Rca6975a179284bba" /><Relationship Type="http://schemas.openxmlformats.org/officeDocument/2006/relationships/slide" Target="/ppt/slides/slide13.xml" Id="R866fc53b4bcb424f" /><Relationship Type="http://schemas.openxmlformats.org/officeDocument/2006/relationships/slide" Target="/ppt/slides/slide14.xml" Id="R924dfa8960f642f5" /><Relationship Type="http://schemas.openxmlformats.org/officeDocument/2006/relationships/slide" Target="/ppt/slides/slide15.xml" Id="R8e888c4e0d3f440f" /><Relationship Type="http://schemas.openxmlformats.org/officeDocument/2006/relationships/slide" Target="/ppt/slides/slide16.xml" Id="R4054f9d164fd4800" /><Relationship Type="http://schemas.openxmlformats.org/officeDocument/2006/relationships/slide" Target="/ppt/slides/slide17.xml" Id="R43fc39cf55c94ba1" /><Relationship Type="http://schemas.openxmlformats.org/officeDocument/2006/relationships/slide" Target="/ppt/slides/slide18.xml" Id="R69e65d0a8a514bf6" /><Relationship Type="http://schemas.openxmlformats.org/officeDocument/2006/relationships/slide" Target="/ppt/slides/slide19.xml" Id="Rc74b537bea0e4d4f" /><Relationship Type="http://schemas.openxmlformats.org/officeDocument/2006/relationships/slide" Target="/ppt/slides/slide20.xml" Id="R6da0997c68ff4647" /><Relationship Type="http://schemas.openxmlformats.org/officeDocument/2006/relationships/slide" Target="/ppt/slides/slide21.xml" Id="Rabef97b91fd84427" /><Relationship Type="http://schemas.openxmlformats.org/officeDocument/2006/relationships/slide" Target="/ppt/slides/slide22.xml" Id="Rb43c5730cb274aca" /><Relationship Type="http://schemas.openxmlformats.org/officeDocument/2006/relationships/slide" Target="/ppt/slides/slide23.xml" Id="R691efa8497f742a5" /><Relationship Type="http://schemas.openxmlformats.org/officeDocument/2006/relationships/slide" Target="/ppt/slides/slide24.xml" Id="R9a92a92d197a42b9" /><Relationship Type="http://schemas.openxmlformats.org/officeDocument/2006/relationships/slide" Target="/ppt/slides/slide25.xml" Id="R79c4d939f96d4675" /><Relationship Type="http://schemas.openxmlformats.org/officeDocument/2006/relationships/slide" Target="/ppt/slides/slide26.xml" Id="R571d9483f9e74437" /><Relationship Type="http://schemas.openxmlformats.org/officeDocument/2006/relationships/slide" Target="/ppt/slides/slide27.xml" Id="Ra78b0cf2bed844ef" /><Relationship Type="http://schemas.openxmlformats.org/officeDocument/2006/relationships/slide" Target="/ppt/slides/slide28.xml" Id="Rddef2d7ecded4d2c" /><Relationship Type="http://schemas.openxmlformats.org/officeDocument/2006/relationships/slide" Target="/ppt/slides/slide29.xml" Id="R94334262b1214a92" /><Relationship Type="http://schemas.openxmlformats.org/officeDocument/2006/relationships/slide" Target="/ppt/slides/slide30.xml" Id="Rfdc1eaa34500485e" /><Relationship Type="http://schemas.openxmlformats.org/officeDocument/2006/relationships/slide" Target="/ppt/slides/slide31.xml" Id="R667756c9f4d84e67" /><Relationship Type="http://schemas.openxmlformats.org/officeDocument/2006/relationships/slide" Target="/ppt/slides/slide32.xml" Id="Re382104a37444feb" /><Relationship Type="http://schemas.openxmlformats.org/officeDocument/2006/relationships/slide" Target="/ppt/slides/slide33.xml" Id="R83755ea5ef6943a3" /><Relationship Type="http://schemas.openxmlformats.org/officeDocument/2006/relationships/slide" Target="/ppt/slides/slide34.xml" Id="Rb01c447446ee4005" /><Relationship Type="http://schemas.openxmlformats.org/officeDocument/2006/relationships/slide" Target="/ppt/slides/slide35.xml" Id="Re07cb9dde1674e85" /><Relationship Type="http://schemas.openxmlformats.org/officeDocument/2006/relationships/slide" Target="/ppt/slides/slide36.xml" Id="R91c43f51933f4830" /><Relationship Type="http://schemas.openxmlformats.org/officeDocument/2006/relationships/slide" Target="/ppt/slides/slide37.xml" Id="Rf65d699727fc4937" /><Relationship Type="http://schemas.openxmlformats.org/officeDocument/2006/relationships/slide" Target="/ppt/slides/slide38.xml" Id="R2dffe5c4e6514b38" /><Relationship Type="http://schemas.openxmlformats.org/officeDocument/2006/relationships/slide" Target="/ppt/slides/slide39.xml" Id="Rf4900fe03cb84de5" /><Relationship Type="http://schemas.openxmlformats.org/officeDocument/2006/relationships/slide" Target="/ppt/slides/slide40.xml" Id="R484a720882f14e45" /><Relationship Type="http://schemas.openxmlformats.org/officeDocument/2006/relationships/slide" Target="/ppt/slides/slide41.xml" Id="R664da068d8f849e8" /><Relationship Type="http://schemas.openxmlformats.org/officeDocument/2006/relationships/slide" Target="/ppt/slides/slide42.xml" Id="Rdcad1f726e6d46f6" /><Relationship Type="http://schemas.openxmlformats.org/officeDocument/2006/relationships/slide" Target="/ppt/slides/slide43.xml" Id="R29ab16f9f57241a9" /><Relationship Type="http://schemas.openxmlformats.org/officeDocument/2006/relationships/slide" Target="/ppt/slides/slide44.xml" Id="R9c72fc1c83e64901" /><Relationship Type="http://schemas.openxmlformats.org/officeDocument/2006/relationships/slide" Target="/ppt/slides/slide45.xml" Id="Rddb90b00a9e14a3a" /><Relationship Type="http://schemas.openxmlformats.org/officeDocument/2006/relationships/slide" Target="/ppt/slides/slide46.xml" Id="R5bc9ecefdbd84279" /><Relationship Type="http://schemas.openxmlformats.org/officeDocument/2006/relationships/slide" Target="/ppt/slides/slide47.xml" Id="R01117cda714d40c9" /><Relationship Type="http://schemas.openxmlformats.org/officeDocument/2006/relationships/slide" Target="/ppt/slides/slide48.xml" Id="Re6573c2a57344180" /><Relationship Type="http://schemas.openxmlformats.org/officeDocument/2006/relationships/slide" Target="/ppt/slides/slide49.xml" Id="R0f7aa325c41b406f" /><Relationship Type="http://schemas.openxmlformats.org/officeDocument/2006/relationships/slide" Target="/ppt/slides/slide50.xml" Id="Ra6e02d1070e54e45" /><Relationship Type="http://schemas.openxmlformats.org/officeDocument/2006/relationships/slide" Target="/ppt/slides/slide51.xml" Id="R376c8f3156b34646" /><Relationship Type="http://schemas.openxmlformats.org/officeDocument/2006/relationships/slide" Target="/ppt/slides/slide52.xml" Id="Rd33ca41f25394c4b" /><Relationship Type="http://schemas.openxmlformats.org/officeDocument/2006/relationships/slide" Target="/ppt/slides/slide53.xml" Id="Rbf67ee9468c44bae" /><Relationship Type="http://schemas.openxmlformats.org/officeDocument/2006/relationships/slide" Target="/ppt/slides/slide54.xml" Id="Rb9ea7c64175845b3" /><Relationship Type="http://schemas.openxmlformats.org/officeDocument/2006/relationships/slide" Target="/ppt/slides/slide55.xml" Id="R0cb69698ec0b4814" /><Relationship Type="http://schemas.openxmlformats.org/officeDocument/2006/relationships/slide" Target="/ppt/slides/slide56.xml" Id="Rfbd3a82c0b384dbb" /><Relationship Type="http://schemas.openxmlformats.org/officeDocument/2006/relationships/slide" Target="/ppt/slides/slide57.xml" Id="R2f75c73efd5b4d0c" /><Relationship Type="http://schemas.openxmlformats.org/officeDocument/2006/relationships/slide" Target="/ppt/slides/slide58.xml" Id="R933a69754dc649c2" /><Relationship Type="http://schemas.openxmlformats.org/officeDocument/2006/relationships/slide" Target="/ppt/slides/slide59.xml" Id="R9d1aed04fb1b48b4" /><Relationship Type="http://schemas.openxmlformats.org/officeDocument/2006/relationships/slide" Target="/ppt/slides/slide60.xml" Id="R129c296065744808" /><Relationship Type="http://schemas.openxmlformats.org/officeDocument/2006/relationships/slide" Target="/ppt/slides/slide61.xml" Id="R8902f341da754ec7" /><Relationship Type="http://schemas.openxmlformats.org/officeDocument/2006/relationships/slide" Target="/ppt/slides/slide62.xml" Id="Rdf122a858d504f65" /><Relationship Type="http://schemas.openxmlformats.org/officeDocument/2006/relationships/slide" Target="/ppt/slides/slide63.xml" Id="R90fc99589f0b46e9" /><Relationship Type="http://schemas.openxmlformats.org/officeDocument/2006/relationships/slide" Target="/ppt/slides/slide64.xml" Id="R3f971ccf415a4c32" /><Relationship Type="http://schemas.openxmlformats.org/officeDocument/2006/relationships/slide" Target="/ppt/slides/slide65.xml" Id="Ra5e629be6f614037" /><Relationship Type="http://schemas.openxmlformats.org/officeDocument/2006/relationships/slide" Target="/ppt/slides/slide66.xml" Id="R13104f3147844dc1" /><Relationship Type="http://schemas.openxmlformats.org/officeDocument/2006/relationships/slide" Target="/ppt/slides/slide67.xml" Id="R73e11b12c9304fdf" /><Relationship Type="http://schemas.openxmlformats.org/officeDocument/2006/relationships/slide" Target="/ppt/slides/slide68.xml" Id="Re79edf18ed754920" /><Relationship Type="http://schemas.openxmlformats.org/officeDocument/2006/relationships/slide" Target="/ppt/slides/slide69.xml" Id="Rb14ba05b051d4136" /><Relationship Type="http://schemas.openxmlformats.org/officeDocument/2006/relationships/slide" Target="/ppt/slides/slide70.xml" Id="R9f5b02ae1a5c41d6" /><Relationship Type="http://schemas.openxmlformats.org/officeDocument/2006/relationships/slide" Target="/ppt/slides/slide71.xml" Id="R25a95020bb104f26" /><Relationship Type="http://schemas.openxmlformats.org/officeDocument/2006/relationships/slide" Target="/ppt/slides/slide72.xml" Id="R109784b42a714b5f" /><Relationship Type="http://schemas.openxmlformats.org/officeDocument/2006/relationships/slide" Target="/ppt/slides/slide73.xml" Id="R6d2bac888dbc4f53" /><Relationship Type="http://schemas.openxmlformats.org/officeDocument/2006/relationships/slide" Target="/ppt/slides/slide74.xml" Id="R865b648640f54116" /><Relationship Type="http://schemas.openxmlformats.org/officeDocument/2006/relationships/slide" Target="/ppt/slides/slide75.xml" Id="R0f39bfb806c1471e" /><Relationship Type="http://schemas.openxmlformats.org/officeDocument/2006/relationships/slide" Target="/ppt/slides/slide76.xml" Id="R95ed12e616754012" /><Relationship Type="http://schemas.openxmlformats.org/officeDocument/2006/relationships/slide" Target="/ppt/slides/slide77.xml" Id="R57c937c83798403a" /><Relationship Type="http://schemas.openxmlformats.org/officeDocument/2006/relationships/slide" Target="/ppt/slides/slide78.xml" Id="Rf1796e23f4034b80" /><Relationship Type="http://schemas.openxmlformats.org/officeDocument/2006/relationships/slide" Target="/ppt/slides/slide79.xml" Id="Rfad5b8550fb344a4" /><Relationship Type="http://schemas.openxmlformats.org/officeDocument/2006/relationships/slide" Target="/ppt/slides/slide80.xml" Id="R9885e4ad06964a59" /><Relationship Type="http://schemas.openxmlformats.org/officeDocument/2006/relationships/slide" Target="/ppt/slides/slide81.xml" Id="R82578f0dbc294325" /><Relationship Type="http://schemas.openxmlformats.org/officeDocument/2006/relationships/slide" Target="/ppt/slides/slide82.xml" Id="R6bd8d3801f924ff5" /><Relationship Type="http://schemas.openxmlformats.org/officeDocument/2006/relationships/slide" Target="/ppt/slides/slide83.xml" Id="R08d657de65ed4d67" /><Relationship Type="http://schemas.openxmlformats.org/officeDocument/2006/relationships/slide" Target="/ppt/slides/slide84.xml" Id="R2575d527fb42411e" /><Relationship Type="http://schemas.openxmlformats.org/officeDocument/2006/relationships/slide" Target="/ppt/slides/slide85.xml" Id="R380d1f58a2ed44be" /><Relationship Type="http://schemas.openxmlformats.org/officeDocument/2006/relationships/slide" Target="/ppt/slides/slide86.xml" Id="R1c7c3458a9a64498" /><Relationship Type="http://schemas.openxmlformats.org/officeDocument/2006/relationships/slide" Target="/ppt/slides/slide87.xml" Id="R70d4c4458704405d" /><Relationship Type="http://schemas.openxmlformats.org/officeDocument/2006/relationships/slide" Target="/ppt/slides/slide88.xml" Id="R91862cb291b84e1c" /><Relationship Type="http://schemas.openxmlformats.org/officeDocument/2006/relationships/slide" Target="/ppt/slides/slide89.xml" Id="R9555171f46374d37" /><Relationship Type="http://schemas.openxmlformats.org/officeDocument/2006/relationships/slide" Target="/ppt/slides/slide90.xml" Id="R35a48724733541a1" /><Relationship Type="http://schemas.openxmlformats.org/officeDocument/2006/relationships/slide" Target="/ppt/slides/slide91.xml" Id="R647be4dfdac644f6" /><Relationship Type="http://schemas.openxmlformats.org/officeDocument/2006/relationships/slide" Target="/ppt/slides/slide92.xml" Id="R0501273914a24956" /><Relationship Type="http://schemas.openxmlformats.org/officeDocument/2006/relationships/slide" Target="/ppt/slides/slide93.xml" Id="R069dc68ab51b4f9b" /><Relationship Type="http://schemas.openxmlformats.org/officeDocument/2006/relationships/slide" Target="/ppt/slides/slide94.xml" Id="Ra13c3d61d3114bd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1cfc063e72640dd"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543f1bf52f74569" /><Relationship Type="http://schemas.openxmlformats.org/officeDocument/2006/relationships/notesMaster" Target="/ppt/notesMasters/notesMaster1.xml" Id="R30076574d6054c3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5c2b54a8273c4cb2" /><Relationship Type="http://schemas.openxmlformats.org/officeDocument/2006/relationships/notesMaster" Target="/ppt/notesMasters/notesMaster1.xml" Id="R6e32a3d046b64590"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65956b6e83e44b38" /><Relationship Type="http://schemas.openxmlformats.org/officeDocument/2006/relationships/notesMaster" Target="/ppt/notesMasters/notesMaster1.xml" Id="R927592eabbc44a93"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b78d9478e1314ded" /><Relationship Type="http://schemas.openxmlformats.org/officeDocument/2006/relationships/notesMaster" Target="/ppt/notesMasters/notesMaster1.xml" Id="R142253cb365c4511"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4c4da3bb30004f40" /><Relationship Type="http://schemas.openxmlformats.org/officeDocument/2006/relationships/notesMaster" Target="/ppt/notesMasters/notesMaster1.xml" Id="R3ff8b7b3c115448e"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582891bbde7d433e" /><Relationship Type="http://schemas.openxmlformats.org/officeDocument/2006/relationships/notesMaster" Target="/ppt/notesMasters/notesMaster1.xml" Id="R9d2c8e8ff3f54290"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db8fc7b5696d41d8" /><Relationship Type="http://schemas.openxmlformats.org/officeDocument/2006/relationships/notesMaster" Target="/ppt/notesMasters/notesMaster1.xml" Id="R6b738bd06fcc4b7a"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20edf335fc524251" /><Relationship Type="http://schemas.openxmlformats.org/officeDocument/2006/relationships/notesMaster" Target="/ppt/notesMasters/notesMaster1.xml" Id="R172748a32ba749e3"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60090de6310b4115" /><Relationship Type="http://schemas.openxmlformats.org/officeDocument/2006/relationships/notesMaster" Target="/ppt/notesMasters/notesMaster1.xml" Id="R1aff0e8d32254922"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5e77e3960bd64e3c" /><Relationship Type="http://schemas.openxmlformats.org/officeDocument/2006/relationships/notesMaster" Target="/ppt/notesMasters/notesMaster1.xml" Id="R40e63ff3c4ce4702"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5c2afc0b4ec242f1" /><Relationship Type="http://schemas.openxmlformats.org/officeDocument/2006/relationships/notesMaster" Target="/ppt/notesMasters/notesMaster1.xml" Id="Rb7ecf5eb73f547ee" /></Relationships>
</file>

<file path=ppt/notesSlides/_rels/notesSlide2.xml.rels>&#65279;<?xml version="1.0" encoding="utf-8"?><Relationships xmlns="http://schemas.openxmlformats.org/package/2006/relationships"><Relationship Type="http://schemas.openxmlformats.org/officeDocument/2006/relationships/slide" Target="/ppt/slides/slide2.xml" Id="Rd3ed4a90b8a54f5b" /><Relationship Type="http://schemas.openxmlformats.org/officeDocument/2006/relationships/notesMaster" Target="/ppt/notesMasters/notesMaster1.xml" Id="Rceaa072e548046e2"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ce5136cc8ede45d7" /><Relationship Type="http://schemas.openxmlformats.org/officeDocument/2006/relationships/notesMaster" Target="/ppt/notesMasters/notesMaster1.xml" Id="Rd9c0a84b4c884490"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ec4dea1795264b73" /><Relationship Type="http://schemas.openxmlformats.org/officeDocument/2006/relationships/notesMaster" Target="/ppt/notesMasters/notesMaster1.xml" Id="R310b1cb2d33a407f"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44f8efa5a3b64abb" /><Relationship Type="http://schemas.openxmlformats.org/officeDocument/2006/relationships/notesMaster" Target="/ppt/notesMasters/notesMaster1.xml" Id="Rb0ab4cd92689493d"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4cdf651032e9437a" /><Relationship Type="http://schemas.openxmlformats.org/officeDocument/2006/relationships/notesMaster" Target="/ppt/notesMasters/notesMaster1.xml" Id="Rf3b02cb7af094d9e"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98f0589656664a1c" /><Relationship Type="http://schemas.openxmlformats.org/officeDocument/2006/relationships/notesMaster" Target="/ppt/notesMasters/notesMaster1.xml" Id="Rddf15d5540df4634"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0466319131d7440c" /><Relationship Type="http://schemas.openxmlformats.org/officeDocument/2006/relationships/notesMaster" Target="/ppt/notesMasters/notesMaster1.xml" Id="R754286059a8048fe"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2c97d594b0c342d4" /><Relationship Type="http://schemas.openxmlformats.org/officeDocument/2006/relationships/notesMaster" Target="/ppt/notesMasters/notesMaster1.xml" Id="R50b86dc5db854e86"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a04062e9957f4c14" /><Relationship Type="http://schemas.openxmlformats.org/officeDocument/2006/relationships/notesMaster" Target="/ppt/notesMasters/notesMaster1.xml" Id="Rf59bda677a4349fe"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160727cadcf34cf6" /><Relationship Type="http://schemas.openxmlformats.org/officeDocument/2006/relationships/notesMaster" Target="/ppt/notesMasters/notesMaster1.xml" Id="R6b6966b470744336"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8548816b913d4857" /><Relationship Type="http://schemas.openxmlformats.org/officeDocument/2006/relationships/notesMaster" Target="/ppt/notesMasters/notesMaster1.xml" Id="R01c535291940419f" /></Relationships>
</file>

<file path=ppt/notesSlides/_rels/notesSlide3.xml.rels>&#65279;<?xml version="1.0" encoding="utf-8"?><Relationships xmlns="http://schemas.openxmlformats.org/package/2006/relationships"><Relationship Type="http://schemas.openxmlformats.org/officeDocument/2006/relationships/slide" Target="/ppt/slides/slide3.xml" Id="R17e8913e9cb64f5d" /><Relationship Type="http://schemas.openxmlformats.org/officeDocument/2006/relationships/notesMaster" Target="/ppt/notesMasters/notesMaster1.xml" Id="R4fbb49bd55554470"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4bfb5b3029b7477a" /><Relationship Type="http://schemas.openxmlformats.org/officeDocument/2006/relationships/notesMaster" Target="/ppt/notesMasters/notesMaster1.xml" Id="R02415c48bcb8438b"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34aa1b4709464460" /><Relationship Type="http://schemas.openxmlformats.org/officeDocument/2006/relationships/notesMaster" Target="/ppt/notesMasters/notesMaster1.xml" Id="R49f6170196b848b4"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47a26d6ca6134d8e" /><Relationship Type="http://schemas.openxmlformats.org/officeDocument/2006/relationships/notesMaster" Target="/ppt/notesMasters/notesMaster1.xml" Id="R9ef9ca2420734c29"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c0fcf019bc284664" /><Relationship Type="http://schemas.openxmlformats.org/officeDocument/2006/relationships/notesMaster" Target="/ppt/notesMasters/notesMaster1.xml" Id="R2695960e10ec462e"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29cc7e935a034884" /><Relationship Type="http://schemas.openxmlformats.org/officeDocument/2006/relationships/notesMaster" Target="/ppt/notesMasters/notesMaster1.xml" Id="R9d006bafea38436c"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7dc66407e1864631" /><Relationship Type="http://schemas.openxmlformats.org/officeDocument/2006/relationships/notesMaster" Target="/ppt/notesMasters/notesMaster1.xml" Id="Rf4da02e573374c89"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9a2ecaab940842ae" /><Relationship Type="http://schemas.openxmlformats.org/officeDocument/2006/relationships/notesMaster" Target="/ppt/notesMasters/notesMaster1.xml" Id="R9a8a826267e74c17"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542d8a8444414f2a" /><Relationship Type="http://schemas.openxmlformats.org/officeDocument/2006/relationships/notesMaster" Target="/ppt/notesMasters/notesMaster1.xml" Id="Re882f383aa6844d6"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076ecb161bda495d" /><Relationship Type="http://schemas.openxmlformats.org/officeDocument/2006/relationships/notesMaster" Target="/ppt/notesMasters/notesMaster1.xml" Id="Rb4fbed540e914189"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f1be9a8855404c01" /><Relationship Type="http://schemas.openxmlformats.org/officeDocument/2006/relationships/notesMaster" Target="/ppt/notesMasters/notesMaster1.xml" Id="Rb61efd65b5744227" /></Relationships>
</file>

<file path=ppt/notesSlides/_rels/notesSlide4.xml.rels>&#65279;<?xml version="1.0" encoding="utf-8"?><Relationships xmlns="http://schemas.openxmlformats.org/package/2006/relationships"><Relationship Type="http://schemas.openxmlformats.org/officeDocument/2006/relationships/slide" Target="/ppt/slides/slide4.xml" Id="Re144fce14f7c487e" /><Relationship Type="http://schemas.openxmlformats.org/officeDocument/2006/relationships/notesMaster" Target="/ppt/notesMasters/notesMaster1.xml" Id="R2d5ccc8f66c54bab"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3feae3f5e4b34e60" /><Relationship Type="http://schemas.openxmlformats.org/officeDocument/2006/relationships/notesMaster" Target="/ppt/notesMasters/notesMaster1.xml" Id="Rf80244241ab44d29"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5305572340914fc4" /><Relationship Type="http://schemas.openxmlformats.org/officeDocument/2006/relationships/notesMaster" Target="/ppt/notesMasters/notesMaster1.xml" Id="R50f54337607e4654"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ee5696dce11d4cba" /><Relationship Type="http://schemas.openxmlformats.org/officeDocument/2006/relationships/notesMaster" Target="/ppt/notesMasters/notesMaster1.xml" Id="R356dc4ffc4914d85"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21e19f12c8e24e8e" /><Relationship Type="http://schemas.openxmlformats.org/officeDocument/2006/relationships/notesMaster" Target="/ppt/notesMasters/notesMaster1.xml" Id="Rb8c400284239439c"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85e7ed40d4d94474" /><Relationship Type="http://schemas.openxmlformats.org/officeDocument/2006/relationships/notesMaster" Target="/ppt/notesMasters/notesMaster1.xml" Id="R3c433f8c8c6f4359"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5772d7dc70c2448c" /><Relationship Type="http://schemas.openxmlformats.org/officeDocument/2006/relationships/notesMaster" Target="/ppt/notesMasters/notesMaster1.xml" Id="R284f5281bec045f2"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668e9758ad044355" /><Relationship Type="http://schemas.openxmlformats.org/officeDocument/2006/relationships/notesMaster" Target="/ppt/notesMasters/notesMaster1.xml" Id="Rbc736d94eeb440d3"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004f1c3355c140ca" /><Relationship Type="http://schemas.openxmlformats.org/officeDocument/2006/relationships/notesMaster" Target="/ppt/notesMasters/notesMaster1.xml" Id="Rbf70ce9bf2894c22"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59400063cead43c9" /><Relationship Type="http://schemas.openxmlformats.org/officeDocument/2006/relationships/notesMaster" Target="/ppt/notesMasters/notesMaster1.xml" Id="Ra9945afee5b84b21"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59510625f8d8435e" /><Relationship Type="http://schemas.openxmlformats.org/officeDocument/2006/relationships/notesMaster" Target="/ppt/notesMasters/notesMaster1.xml" Id="R5dcba8a9486f47a6" /></Relationships>
</file>

<file path=ppt/notesSlides/_rels/notesSlide5.xml.rels>&#65279;<?xml version="1.0" encoding="utf-8"?><Relationships xmlns="http://schemas.openxmlformats.org/package/2006/relationships"><Relationship Type="http://schemas.openxmlformats.org/officeDocument/2006/relationships/slide" Target="/ppt/slides/slide5.xml" Id="R400a79a8912e4f8d" /><Relationship Type="http://schemas.openxmlformats.org/officeDocument/2006/relationships/notesMaster" Target="/ppt/notesMasters/notesMaster1.xml" Id="R22ab1d85e87141db"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7e0ce6d154dd4add" /><Relationship Type="http://schemas.openxmlformats.org/officeDocument/2006/relationships/notesMaster" Target="/ppt/notesMasters/notesMaster1.xml" Id="Ra89ebfa889e1422f"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5e785296ef83409c" /><Relationship Type="http://schemas.openxmlformats.org/officeDocument/2006/relationships/notesMaster" Target="/ppt/notesMasters/notesMaster1.xml" Id="Ra77b6f6f41a4473b"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3d4d20441de64d8a" /><Relationship Type="http://schemas.openxmlformats.org/officeDocument/2006/relationships/notesMaster" Target="/ppt/notesMasters/notesMaster1.xml" Id="Rad8655eaead84b91"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5355cd5cb9df4349" /><Relationship Type="http://schemas.openxmlformats.org/officeDocument/2006/relationships/notesMaster" Target="/ppt/notesMasters/notesMaster1.xml" Id="R2dd7c45642534aa0"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cf11782273144bbe" /><Relationship Type="http://schemas.openxmlformats.org/officeDocument/2006/relationships/notesMaster" Target="/ppt/notesMasters/notesMaster1.xml" Id="R1088729105504c2f"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237fb561d80242a9" /><Relationship Type="http://schemas.openxmlformats.org/officeDocument/2006/relationships/notesMaster" Target="/ppt/notesMasters/notesMaster1.xml" Id="Rca71a226ca634fb4"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4a37ee2d6ee044da" /><Relationship Type="http://schemas.openxmlformats.org/officeDocument/2006/relationships/notesMaster" Target="/ppt/notesMasters/notesMaster1.xml" Id="Ra142499cc8d54d5b" /></Relationships>
</file>

<file path=ppt/notesSlides/_rels/notesSlide57.xml.rels>&#65279;<?xml version="1.0" encoding="utf-8"?><Relationships xmlns="http://schemas.openxmlformats.org/package/2006/relationships"><Relationship Type="http://schemas.openxmlformats.org/officeDocument/2006/relationships/slide" Target="/ppt/slides/slide57.xml" Id="Rdeb76443c7b34656" /><Relationship Type="http://schemas.openxmlformats.org/officeDocument/2006/relationships/notesMaster" Target="/ppt/notesMasters/notesMaster1.xml" Id="R7d4a9baf1e0c4afc" /></Relationships>
</file>

<file path=ppt/notesSlides/_rels/notesSlide58.xml.rels>&#65279;<?xml version="1.0" encoding="utf-8"?><Relationships xmlns="http://schemas.openxmlformats.org/package/2006/relationships"><Relationship Type="http://schemas.openxmlformats.org/officeDocument/2006/relationships/slide" Target="/ppt/slides/slide58.xml" Id="R335ce9c7321f4f99" /><Relationship Type="http://schemas.openxmlformats.org/officeDocument/2006/relationships/notesMaster" Target="/ppt/notesMasters/notesMaster1.xml" Id="Rdd949cb5aa5d4220" /></Relationships>
</file>

<file path=ppt/notesSlides/_rels/notesSlide59.xml.rels>&#65279;<?xml version="1.0" encoding="utf-8"?><Relationships xmlns="http://schemas.openxmlformats.org/package/2006/relationships"><Relationship Type="http://schemas.openxmlformats.org/officeDocument/2006/relationships/slide" Target="/ppt/slides/slide59.xml" Id="Raca26cebfbca441c" /><Relationship Type="http://schemas.openxmlformats.org/officeDocument/2006/relationships/notesMaster" Target="/ppt/notesMasters/notesMaster1.xml" Id="R904b47d4fad44d2e" /></Relationships>
</file>

<file path=ppt/notesSlides/_rels/notesSlide6.xml.rels>&#65279;<?xml version="1.0" encoding="utf-8"?><Relationships xmlns="http://schemas.openxmlformats.org/package/2006/relationships"><Relationship Type="http://schemas.openxmlformats.org/officeDocument/2006/relationships/slide" Target="/ppt/slides/slide6.xml" Id="Rbf04d5b4dc064964" /><Relationship Type="http://schemas.openxmlformats.org/officeDocument/2006/relationships/notesMaster" Target="/ppt/notesMasters/notesMaster1.xml" Id="R9e9a2b8274ef4173" /></Relationships>
</file>

<file path=ppt/notesSlides/_rels/notesSlide60.xml.rels>&#65279;<?xml version="1.0" encoding="utf-8"?><Relationships xmlns="http://schemas.openxmlformats.org/package/2006/relationships"><Relationship Type="http://schemas.openxmlformats.org/officeDocument/2006/relationships/slide" Target="/ppt/slides/slide60.xml" Id="Rcb4c36bb0ff14807" /><Relationship Type="http://schemas.openxmlformats.org/officeDocument/2006/relationships/notesMaster" Target="/ppt/notesMasters/notesMaster1.xml" Id="R8af37471531f4e22" /></Relationships>
</file>

<file path=ppt/notesSlides/_rels/notesSlide61.xml.rels>&#65279;<?xml version="1.0" encoding="utf-8"?><Relationships xmlns="http://schemas.openxmlformats.org/package/2006/relationships"><Relationship Type="http://schemas.openxmlformats.org/officeDocument/2006/relationships/slide" Target="/ppt/slides/slide61.xml" Id="R071d6438de094342" /><Relationship Type="http://schemas.openxmlformats.org/officeDocument/2006/relationships/notesMaster" Target="/ppt/notesMasters/notesMaster1.xml" Id="Rc6fef9b92fbf4374" /></Relationships>
</file>

<file path=ppt/notesSlides/_rels/notesSlide62.xml.rels>&#65279;<?xml version="1.0" encoding="utf-8"?><Relationships xmlns="http://schemas.openxmlformats.org/package/2006/relationships"><Relationship Type="http://schemas.openxmlformats.org/officeDocument/2006/relationships/slide" Target="/ppt/slides/slide62.xml" Id="Re2d3a8fa4e0d482c" /><Relationship Type="http://schemas.openxmlformats.org/officeDocument/2006/relationships/notesMaster" Target="/ppt/notesMasters/notesMaster1.xml" Id="Rdb7452b6752c4c83" /></Relationships>
</file>

<file path=ppt/notesSlides/_rels/notesSlide63.xml.rels>&#65279;<?xml version="1.0" encoding="utf-8"?><Relationships xmlns="http://schemas.openxmlformats.org/package/2006/relationships"><Relationship Type="http://schemas.openxmlformats.org/officeDocument/2006/relationships/slide" Target="/ppt/slides/slide63.xml" Id="R2ad6e4367eb64143" /><Relationship Type="http://schemas.openxmlformats.org/officeDocument/2006/relationships/notesMaster" Target="/ppt/notesMasters/notesMaster1.xml" Id="Rc2c55d718ecc428c" /></Relationships>
</file>

<file path=ppt/notesSlides/_rels/notesSlide64.xml.rels>&#65279;<?xml version="1.0" encoding="utf-8"?><Relationships xmlns="http://schemas.openxmlformats.org/package/2006/relationships"><Relationship Type="http://schemas.openxmlformats.org/officeDocument/2006/relationships/slide" Target="/ppt/slides/slide64.xml" Id="Raa480f7c13f24631" /><Relationship Type="http://schemas.openxmlformats.org/officeDocument/2006/relationships/notesMaster" Target="/ppt/notesMasters/notesMaster1.xml" Id="R744cc8f88395432b" /></Relationships>
</file>

<file path=ppt/notesSlides/_rels/notesSlide65.xml.rels>&#65279;<?xml version="1.0" encoding="utf-8"?><Relationships xmlns="http://schemas.openxmlformats.org/package/2006/relationships"><Relationship Type="http://schemas.openxmlformats.org/officeDocument/2006/relationships/slide" Target="/ppt/slides/slide65.xml" Id="Re3d30b5ebd7a4e3e" /><Relationship Type="http://schemas.openxmlformats.org/officeDocument/2006/relationships/notesMaster" Target="/ppt/notesMasters/notesMaster1.xml" Id="Rda83c694301b4e3c" /></Relationships>
</file>

<file path=ppt/notesSlides/_rels/notesSlide66.xml.rels>&#65279;<?xml version="1.0" encoding="utf-8"?><Relationships xmlns="http://schemas.openxmlformats.org/package/2006/relationships"><Relationship Type="http://schemas.openxmlformats.org/officeDocument/2006/relationships/slide" Target="/ppt/slides/slide66.xml" Id="Ra8abcb42efc24652" /><Relationship Type="http://schemas.openxmlformats.org/officeDocument/2006/relationships/notesMaster" Target="/ppt/notesMasters/notesMaster1.xml" Id="R97bd93ca19e0447a" /></Relationships>
</file>

<file path=ppt/notesSlides/_rels/notesSlide67.xml.rels>&#65279;<?xml version="1.0" encoding="utf-8"?><Relationships xmlns="http://schemas.openxmlformats.org/package/2006/relationships"><Relationship Type="http://schemas.openxmlformats.org/officeDocument/2006/relationships/slide" Target="/ppt/slides/slide67.xml" Id="R6351b41ed0fc416e" /><Relationship Type="http://schemas.openxmlformats.org/officeDocument/2006/relationships/notesMaster" Target="/ppt/notesMasters/notesMaster1.xml" Id="R18d9bc09ea154e72" /></Relationships>
</file>

<file path=ppt/notesSlides/_rels/notesSlide68.xml.rels>&#65279;<?xml version="1.0" encoding="utf-8"?><Relationships xmlns="http://schemas.openxmlformats.org/package/2006/relationships"><Relationship Type="http://schemas.openxmlformats.org/officeDocument/2006/relationships/slide" Target="/ppt/slides/slide68.xml" Id="R2713038a90fd4c83" /><Relationship Type="http://schemas.openxmlformats.org/officeDocument/2006/relationships/notesMaster" Target="/ppt/notesMasters/notesMaster1.xml" Id="R3adb5761b2e44c2c" /></Relationships>
</file>

<file path=ppt/notesSlides/_rels/notesSlide69.xml.rels>&#65279;<?xml version="1.0" encoding="utf-8"?><Relationships xmlns="http://schemas.openxmlformats.org/package/2006/relationships"><Relationship Type="http://schemas.openxmlformats.org/officeDocument/2006/relationships/slide" Target="/ppt/slides/slide69.xml" Id="Rdde0080d79224be4" /><Relationship Type="http://schemas.openxmlformats.org/officeDocument/2006/relationships/notesMaster" Target="/ppt/notesMasters/notesMaster1.xml" Id="R1a93831da77e4525" /></Relationships>
</file>

<file path=ppt/notesSlides/_rels/notesSlide7.xml.rels>&#65279;<?xml version="1.0" encoding="utf-8"?><Relationships xmlns="http://schemas.openxmlformats.org/package/2006/relationships"><Relationship Type="http://schemas.openxmlformats.org/officeDocument/2006/relationships/slide" Target="/ppt/slides/slide7.xml" Id="R7386551f59284d5a" /><Relationship Type="http://schemas.openxmlformats.org/officeDocument/2006/relationships/notesMaster" Target="/ppt/notesMasters/notesMaster1.xml" Id="Re73871005c1d4724" /></Relationships>
</file>

<file path=ppt/notesSlides/_rels/notesSlide70.xml.rels>&#65279;<?xml version="1.0" encoding="utf-8"?><Relationships xmlns="http://schemas.openxmlformats.org/package/2006/relationships"><Relationship Type="http://schemas.openxmlformats.org/officeDocument/2006/relationships/slide" Target="/ppt/slides/slide70.xml" Id="R23d3ecd0ad00427c" /><Relationship Type="http://schemas.openxmlformats.org/officeDocument/2006/relationships/notesMaster" Target="/ppt/notesMasters/notesMaster1.xml" Id="R8e83bb74faff4977" /></Relationships>
</file>

<file path=ppt/notesSlides/_rels/notesSlide71.xml.rels>&#65279;<?xml version="1.0" encoding="utf-8"?><Relationships xmlns="http://schemas.openxmlformats.org/package/2006/relationships"><Relationship Type="http://schemas.openxmlformats.org/officeDocument/2006/relationships/slide" Target="/ppt/slides/slide71.xml" Id="R968b644f39bf41fa" /><Relationship Type="http://schemas.openxmlformats.org/officeDocument/2006/relationships/notesMaster" Target="/ppt/notesMasters/notesMaster1.xml" Id="R8349fb788bdb4e05" /></Relationships>
</file>

<file path=ppt/notesSlides/_rels/notesSlide72.xml.rels>&#65279;<?xml version="1.0" encoding="utf-8"?><Relationships xmlns="http://schemas.openxmlformats.org/package/2006/relationships"><Relationship Type="http://schemas.openxmlformats.org/officeDocument/2006/relationships/slide" Target="/ppt/slides/slide72.xml" Id="Rfe285eef1a1a43ce" /><Relationship Type="http://schemas.openxmlformats.org/officeDocument/2006/relationships/notesMaster" Target="/ppt/notesMasters/notesMaster1.xml" Id="R984c7420d02e47b4" /></Relationships>
</file>

<file path=ppt/notesSlides/_rels/notesSlide73.xml.rels>&#65279;<?xml version="1.0" encoding="utf-8"?><Relationships xmlns="http://schemas.openxmlformats.org/package/2006/relationships"><Relationship Type="http://schemas.openxmlformats.org/officeDocument/2006/relationships/slide" Target="/ppt/slides/slide73.xml" Id="Rb71e2d0fe5d349a2" /><Relationship Type="http://schemas.openxmlformats.org/officeDocument/2006/relationships/notesMaster" Target="/ppt/notesMasters/notesMaster1.xml" Id="R9278856a3a8143eb" /></Relationships>
</file>

<file path=ppt/notesSlides/_rels/notesSlide74.xml.rels>&#65279;<?xml version="1.0" encoding="utf-8"?><Relationships xmlns="http://schemas.openxmlformats.org/package/2006/relationships"><Relationship Type="http://schemas.openxmlformats.org/officeDocument/2006/relationships/slide" Target="/ppt/slides/slide74.xml" Id="R5a08baf651f64ce5" /><Relationship Type="http://schemas.openxmlformats.org/officeDocument/2006/relationships/notesMaster" Target="/ppt/notesMasters/notesMaster1.xml" Id="Re745347b0d2e4817" /></Relationships>
</file>

<file path=ppt/notesSlides/_rels/notesSlide75.xml.rels>&#65279;<?xml version="1.0" encoding="utf-8"?><Relationships xmlns="http://schemas.openxmlformats.org/package/2006/relationships"><Relationship Type="http://schemas.openxmlformats.org/officeDocument/2006/relationships/slide" Target="/ppt/slides/slide75.xml" Id="R8f7e1595280a4eda" /><Relationship Type="http://schemas.openxmlformats.org/officeDocument/2006/relationships/notesMaster" Target="/ppt/notesMasters/notesMaster1.xml" Id="R34fdbd22d43844bc" /></Relationships>
</file>

<file path=ppt/notesSlides/_rels/notesSlide76.xml.rels>&#65279;<?xml version="1.0" encoding="utf-8"?><Relationships xmlns="http://schemas.openxmlformats.org/package/2006/relationships"><Relationship Type="http://schemas.openxmlformats.org/officeDocument/2006/relationships/slide" Target="/ppt/slides/slide76.xml" Id="Ra6a8218ad2104065" /><Relationship Type="http://schemas.openxmlformats.org/officeDocument/2006/relationships/notesMaster" Target="/ppt/notesMasters/notesMaster1.xml" Id="R769dc531f6324ac5" /></Relationships>
</file>

<file path=ppt/notesSlides/_rels/notesSlide77.xml.rels>&#65279;<?xml version="1.0" encoding="utf-8"?><Relationships xmlns="http://schemas.openxmlformats.org/package/2006/relationships"><Relationship Type="http://schemas.openxmlformats.org/officeDocument/2006/relationships/slide" Target="/ppt/slides/slide77.xml" Id="R11a33a90fd844ca2" /><Relationship Type="http://schemas.openxmlformats.org/officeDocument/2006/relationships/notesMaster" Target="/ppt/notesMasters/notesMaster1.xml" Id="R020c8ae7603640bd" /></Relationships>
</file>

<file path=ppt/notesSlides/_rels/notesSlide78.xml.rels>&#65279;<?xml version="1.0" encoding="utf-8"?><Relationships xmlns="http://schemas.openxmlformats.org/package/2006/relationships"><Relationship Type="http://schemas.openxmlformats.org/officeDocument/2006/relationships/slide" Target="/ppt/slides/slide78.xml" Id="R10315ec695314a45" /><Relationship Type="http://schemas.openxmlformats.org/officeDocument/2006/relationships/notesMaster" Target="/ppt/notesMasters/notesMaster1.xml" Id="Ree4d012c7d2340bb" /></Relationships>
</file>

<file path=ppt/notesSlides/_rels/notesSlide79.xml.rels>&#65279;<?xml version="1.0" encoding="utf-8"?><Relationships xmlns="http://schemas.openxmlformats.org/package/2006/relationships"><Relationship Type="http://schemas.openxmlformats.org/officeDocument/2006/relationships/slide" Target="/ppt/slides/slide79.xml" Id="R7d5e38a3064046bb" /><Relationship Type="http://schemas.openxmlformats.org/officeDocument/2006/relationships/notesMaster" Target="/ppt/notesMasters/notesMaster1.xml" Id="R05f00f696d6e4a0c" /></Relationships>
</file>

<file path=ppt/notesSlides/_rels/notesSlide8.xml.rels>&#65279;<?xml version="1.0" encoding="utf-8"?><Relationships xmlns="http://schemas.openxmlformats.org/package/2006/relationships"><Relationship Type="http://schemas.openxmlformats.org/officeDocument/2006/relationships/slide" Target="/ppt/slides/slide8.xml" Id="R218adee997eb4481" /><Relationship Type="http://schemas.openxmlformats.org/officeDocument/2006/relationships/notesMaster" Target="/ppt/notesMasters/notesMaster1.xml" Id="R30c6474cc31541d0" /></Relationships>
</file>

<file path=ppt/notesSlides/_rels/notesSlide80.xml.rels>&#65279;<?xml version="1.0" encoding="utf-8"?><Relationships xmlns="http://schemas.openxmlformats.org/package/2006/relationships"><Relationship Type="http://schemas.openxmlformats.org/officeDocument/2006/relationships/slide" Target="/ppt/slides/slide80.xml" Id="R20eaa1b7c2b7432e" /><Relationship Type="http://schemas.openxmlformats.org/officeDocument/2006/relationships/notesMaster" Target="/ppt/notesMasters/notesMaster1.xml" Id="R91ba7bcfcab843f5" /></Relationships>
</file>

<file path=ppt/notesSlides/_rels/notesSlide81.xml.rels>&#65279;<?xml version="1.0" encoding="utf-8"?><Relationships xmlns="http://schemas.openxmlformats.org/package/2006/relationships"><Relationship Type="http://schemas.openxmlformats.org/officeDocument/2006/relationships/slide" Target="/ppt/slides/slide81.xml" Id="R29462c9e1b62471a" /><Relationship Type="http://schemas.openxmlformats.org/officeDocument/2006/relationships/notesMaster" Target="/ppt/notesMasters/notesMaster1.xml" Id="R89891fe59d1c41e2" /></Relationships>
</file>

<file path=ppt/notesSlides/_rels/notesSlide82.xml.rels>&#65279;<?xml version="1.0" encoding="utf-8"?><Relationships xmlns="http://schemas.openxmlformats.org/package/2006/relationships"><Relationship Type="http://schemas.openxmlformats.org/officeDocument/2006/relationships/slide" Target="/ppt/slides/slide82.xml" Id="Rd50a6b04213e4552" /><Relationship Type="http://schemas.openxmlformats.org/officeDocument/2006/relationships/notesMaster" Target="/ppt/notesMasters/notesMaster1.xml" Id="R0ecffc56920b40f1" /></Relationships>
</file>

<file path=ppt/notesSlides/_rels/notesSlide83.xml.rels>&#65279;<?xml version="1.0" encoding="utf-8"?><Relationships xmlns="http://schemas.openxmlformats.org/package/2006/relationships"><Relationship Type="http://schemas.openxmlformats.org/officeDocument/2006/relationships/slide" Target="/ppt/slides/slide83.xml" Id="Rdba25a88cb0543e3" /><Relationship Type="http://schemas.openxmlformats.org/officeDocument/2006/relationships/notesMaster" Target="/ppt/notesMasters/notesMaster1.xml" Id="R27303d4b12904a32" /></Relationships>
</file>

<file path=ppt/notesSlides/_rels/notesSlide84.xml.rels>&#65279;<?xml version="1.0" encoding="utf-8"?><Relationships xmlns="http://schemas.openxmlformats.org/package/2006/relationships"><Relationship Type="http://schemas.openxmlformats.org/officeDocument/2006/relationships/slide" Target="/ppt/slides/slide84.xml" Id="Rf3e3358bdbf14977" /><Relationship Type="http://schemas.openxmlformats.org/officeDocument/2006/relationships/notesMaster" Target="/ppt/notesMasters/notesMaster1.xml" Id="Rb30adc70ce034f71" /></Relationships>
</file>

<file path=ppt/notesSlides/_rels/notesSlide85.xml.rels>&#65279;<?xml version="1.0" encoding="utf-8"?><Relationships xmlns="http://schemas.openxmlformats.org/package/2006/relationships"><Relationship Type="http://schemas.openxmlformats.org/officeDocument/2006/relationships/slide" Target="/ppt/slides/slide85.xml" Id="Reda2cfd399a241d9" /><Relationship Type="http://schemas.openxmlformats.org/officeDocument/2006/relationships/notesMaster" Target="/ppt/notesMasters/notesMaster1.xml" Id="R7d0a98c0dbb944e5" /></Relationships>
</file>

<file path=ppt/notesSlides/_rels/notesSlide86.xml.rels>&#65279;<?xml version="1.0" encoding="utf-8"?><Relationships xmlns="http://schemas.openxmlformats.org/package/2006/relationships"><Relationship Type="http://schemas.openxmlformats.org/officeDocument/2006/relationships/slide" Target="/ppt/slides/slide86.xml" Id="R47d49d32b1614e57" /><Relationship Type="http://schemas.openxmlformats.org/officeDocument/2006/relationships/notesMaster" Target="/ppt/notesMasters/notesMaster1.xml" Id="R47f75330f24c4601" /></Relationships>
</file>

<file path=ppt/notesSlides/_rels/notesSlide87.xml.rels>&#65279;<?xml version="1.0" encoding="utf-8"?><Relationships xmlns="http://schemas.openxmlformats.org/package/2006/relationships"><Relationship Type="http://schemas.openxmlformats.org/officeDocument/2006/relationships/slide" Target="/ppt/slides/slide87.xml" Id="Rf5bf551961ad4ce9" /><Relationship Type="http://schemas.openxmlformats.org/officeDocument/2006/relationships/notesMaster" Target="/ppt/notesMasters/notesMaster1.xml" Id="R87792c050db54529" /></Relationships>
</file>

<file path=ppt/notesSlides/_rels/notesSlide88.xml.rels>&#65279;<?xml version="1.0" encoding="utf-8"?><Relationships xmlns="http://schemas.openxmlformats.org/package/2006/relationships"><Relationship Type="http://schemas.openxmlformats.org/officeDocument/2006/relationships/slide" Target="/ppt/slides/slide88.xml" Id="Rf65b74d00d3b49b1" /><Relationship Type="http://schemas.openxmlformats.org/officeDocument/2006/relationships/notesMaster" Target="/ppt/notesMasters/notesMaster1.xml" Id="R8cfb5b2571fb41b3" /></Relationships>
</file>

<file path=ppt/notesSlides/_rels/notesSlide89.xml.rels>&#65279;<?xml version="1.0" encoding="utf-8"?><Relationships xmlns="http://schemas.openxmlformats.org/package/2006/relationships"><Relationship Type="http://schemas.openxmlformats.org/officeDocument/2006/relationships/slide" Target="/ppt/slides/slide89.xml" Id="R7b65cd2e295645c5" /><Relationship Type="http://schemas.openxmlformats.org/officeDocument/2006/relationships/notesMaster" Target="/ppt/notesMasters/notesMaster1.xml" Id="R9a1ac911f5264e80" /></Relationships>
</file>

<file path=ppt/notesSlides/_rels/notesSlide9.xml.rels>&#65279;<?xml version="1.0" encoding="utf-8"?><Relationships xmlns="http://schemas.openxmlformats.org/package/2006/relationships"><Relationship Type="http://schemas.openxmlformats.org/officeDocument/2006/relationships/slide" Target="/ppt/slides/slide9.xml" Id="R5be3e67d445d4ac5" /><Relationship Type="http://schemas.openxmlformats.org/officeDocument/2006/relationships/notesMaster" Target="/ppt/notesMasters/notesMaster1.xml" Id="R1324ba2e79d5443e" /></Relationships>
</file>

<file path=ppt/notesSlides/_rels/notesSlide90.xml.rels>&#65279;<?xml version="1.0" encoding="utf-8"?><Relationships xmlns="http://schemas.openxmlformats.org/package/2006/relationships"><Relationship Type="http://schemas.openxmlformats.org/officeDocument/2006/relationships/slide" Target="/ppt/slides/slide90.xml" Id="R4fcdbc61e280403e" /><Relationship Type="http://schemas.openxmlformats.org/officeDocument/2006/relationships/notesMaster" Target="/ppt/notesMasters/notesMaster1.xml" Id="Radf4d0afd26f475a" /></Relationships>
</file>

<file path=ppt/notesSlides/_rels/notesSlide91.xml.rels>&#65279;<?xml version="1.0" encoding="utf-8"?><Relationships xmlns="http://schemas.openxmlformats.org/package/2006/relationships"><Relationship Type="http://schemas.openxmlformats.org/officeDocument/2006/relationships/slide" Target="/ppt/slides/slide91.xml" Id="R96338d1174924616" /><Relationship Type="http://schemas.openxmlformats.org/officeDocument/2006/relationships/notesMaster" Target="/ppt/notesMasters/notesMaster1.xml" Id="R750a43b8f54045dd" /></Relationships>
</file>

<file path=ppt/notesSlides/_rels/notesSlide92.xml.rels>&#65279;<?xml version="1.0" encoding="utf-8"?><Relationships xmlns="http://schemas.openxmlformats.org/package/2006/relationships"><Relationship Type="http://schemas.openxmlformats.org/officeDocument/2006/relationships/slide" Target="/ppt/slides/slide92.xml" Id="Re1c27da6e3eb4528" /><Relationship Type="http://schemas.openxmlformats.org/officeDocument/2006/relationships/notesMaster" Target="/ppt/notesMasters/notesMaster1.xml" Id="R5c0b179a5a4c49d4" /></Relationships>
</file>

<file path=ppt/notesSlides/_rels/notesSlide93.xml.rels>&#65279;<?xml version="1.0" encoding="utf-8"?><Relationships xmlns="http://schemas.openxmlformats.org/package/2006/relationships"><Relationship Type="http://schemas.openxmlformats.org/officeDocument/2006/relationships/slide" Target="/ppt/slides/slide93.xml" Id="Re5eb0871bfb0475a" /><Relationship Type="http://schemas.openxmlformats.org/officeDocument/2006/relationships/notesMaster" Target="/ppt/notesMasters/notesMaster1.xml" Id="R592d7c3cbe024bb6" /></Relationships>
</file>

<file path=ppt/notesSlides/_rels/notesSlide94.xml.rels>&#65279;<?xml version="1.0" encoding="utf-8"?><Relationships xmlns="http://schemas.openxmlformats.org/package/2006/relationships"><Relationship Type="http://schemas.openxmlformats.org/officeDocument/2006/relationships/slide" Target="/ppt/slides/slide94.xml" Id="R73e6d813f4354071" /><Relationship Type="http://schemas.openxmlformats.org/officeDocument/2006/relationships/notesMaster" Target="/ppt/notesMasters/notesMaster1.xml" Id="R7eb42ee2ca954406"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4dbbeea3ba24345" /></Relationships>
</file>

<file path=ppt/slideLayouts/slideLayout1.xml><?xml version="1.0" encoding="utf-8"?>
<p:sldLayout xmlns:p="http://schemas.openxmlformats.org/presentationml/2006/main" preserve="1">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3ce5f539dc724f48" /><Relationship Type="http://schemas.openxmlformats.org/officeDocument/2006/relationships/slideLayout" Target="/ppt/slideLayouts/slideLayout1.xml" Id="Re4e677addb404191"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e4e677addb404191"/>
  </p:sldLayoutIdLst>
  <p:hf sldNum="0" hdr="0" ftr="0" dt="0"/>
  <p:txStyles>
    <p:titleStyle>
      <a:lvl1pPr xmlns:a="http://schemas.openxmlformats.org/drawingml/2006/main" algn="ctr" defTabSz="914400">
        <a:spcBef>
          <a:spcPct val="0"/>
        </a:spcBef>
        <a:buNone/>
        <a:defRPr sz="4400" kern="1200">
          <a:solidFill>
            <a:schemeClr val="tx1"/>
          </a:solidFill>
          <a:latin typeface="+mj-lt"/>
          <a:ea typeface="+mj-lt"/>
          <a:cs typeface="+mj-lt"/>
        </a:defRPr>
      </a:lvl1pPr>
    </p:titleStyle>
    <p:bodyStyle>
      <a:lvl1pPr xmlns:a="http://schemas.openxmlformats.org/drawingml/2006/main" marL="342900" indent="-342900" algn="l" defTabSz="914400">
        <a:spcBef>
          <a:spcPct val="20000"/>
        </a:spcBef>
        <a:buFont typeface="Arial"/>
        <a:buChar char="•"/>
        <a:defRPr sz="3200" kern="1200">
          <a:solidFill>
            <a:schemeClr val="tx1"/>
          </a:solidFill>
          <a:latin typeface="+mn-lt"/>
          <a:ea typeface="+mn-lt"/>
          <a:cs typeface="+mn-lt"/>
        </a:defRPr>
      </a:lvl1pPr>
      <a:lvl2pPr xmlns:a="http://schemas.openxmlformats.org/drawingml/2006/main" marL="742950" indent="-285750" algn="l" defTabSz="914400">
        <a:spcBef>
          <a:spcPct val="20000"/>
        </a:spcBef>
        <a:buFont typeface="Arial"/>
        <a:buChar char="–"/>
        <a:defRPr sz="2800" kern="1200">
          <a:solidFill>
            <a:schemeClr val="tx1"/>
          </a:solidFill>
          <a:latin typeface="+mn-lt"/>
          <a:ea typeface="+mn-lt"/>
          <a:cs typeface="+mn-lt"/>
        </a:defRPr>
      </a:lvl2pPr>
      <a:lvl3pPr xmlns:a="http://schemas.openxmlformats.org/drawingml/2006/main" marL="1143000" indent="-228600" algn="l" defTabSz="914400">
        <a:spcBef>
          <a:spcPct val="20000"/>
        </a:spcBef>
        <a:buFont typeface="Arial"/>
        <a:buChar char="•"/>
        <a:defRPr sz="2400" kern="1200">
          <a:solidFill>
            <a:schemeClr val="tx1"/>
          </a:solidFill>
          <a:latin typeface="+mn-lt"/>
          <a:ea typeface="+mn-lt"/>
          <a:cs typeface="+mn-lt"/>
        </a:defRPr>
      </a:lvl3pPr>
      <a:lvl4pPr xmlns:a="http://schemas.openxmlformats.org/drawingml/2006/main" marL="1600200" indent="-228600" algn="l" defTabSz="914400">
        <a:spcBef>
          <a:spcPct val="20000"/>
        </a:spcBef>
        <a:buFont typeface="Arial"/>
        <a:buChar char="–"/>
        <a:defRPr sz="2000" kern="1200">
          <a:solidFill>
            <a:schemeClr val="tx1"/>
          </a:solidFill>
          <a:latin typeface="+mn-lt"/>
          <a:ea typeface="+mn-lt"/>
          <a:cs typeface="+mn-lt"/>
        </a:defRPr>
      </a:lvl4pPr>
      <a:lvl5pPr xmlns:a="http://schemas.openxmlformats.org/drawingml/2006/main" marL="2057400" indent="-228600" algn="l" defTabSz="914400">
        <a:spcBef>
          <a:spcPct val="20000"/>
        </a:spcBef>
        <a:buFont typeface="Arial"/>
        <a:buChar char="»"/>
        <a:defRPr sz="2000" kern="1200">
          <a:solidFill>
            <a:schemeClr val="tx1"/>
          </a:solidFill>
          <a:latin typeface="+mn-lt"/>
          <a:ea typeface="+mn-lt"/>
          <a:cs typeface="+mn-lt"/>
        </a:defRPr>
      </a:lvl5pPr>
      <a:lvl6pPr xmlns:a="http://schemas.openxmlformats.org/drawingml/2006/main" marL="2514600" indent="-228600" algn="l" defTabSz="914400">
        <a:spcBef>
          <a:spcPct val="20000"/>
        </a:spcBef>
        <a:buFont typeface="Arial"/>
        <a:buChar char="•"/>
        <a:defRPr sz="2000" kern="1200">
          <a:solidFill>
            <a:schemeClr val="tx1"/>
          </a:solidFill>
          <a:latin typeface="+mn-lt"/>
          <a:ea typeface="+mn-lt"/>
          <a:cs typeface="+mn-lt"/>
        </a:defRPr>
      </a:lvl6pPr>
      <a:lvl7pPr xmlns:a="http://schemas.openxmlformats.org/drawingml/2006/main" marL="2971800" indent="-228600" algn="l" defTabSz="914400">
        <a:spcBef>
          <a:spcPct val="20000"/>
        </a:spcBef>
        <a:buFont typeface="Arial"/>
        <a:buChar char="•"/>
        <a:defRPr sz="2000" kern="1200">
          <a:solidFill>
            <a:schemeClr val="tx1"/>
          </a:solidFill>
          <a:latin typeface="+mn-lt"/>
          <a:ea typeface="+mn-lt"/>
          <a:cs typeface="+mn-lt"/>
        </a:defRPr>
      </a:lvl7pPr>
      <a:lvl8pPr xmlns:a="http://schemas.openxmlformats.org/drawingml/2006/main" marL="3429000" indent="-228600" algn="l" defTabSz="914400">
        <a:spcBef>
          <a:spcPct val="20000"/>
        </a:spcBef>
        <a:buFont typeface="Arial"/>
        <a:buChar char="•"/>
        <a:defRPr sz="2000" kern="1200">
          <a:solidFill>
            <a:schemeClr val="tx1"/>
          </a:solidFill>
          <a:latin typeface="+mn-lt"/>
          <a:ea typeface="+mn-lt"/>
          <a:cs typeface="+mn-lt"/>
        </a:defRPr>
      </a:lvl8pPr>
      <a:lvl9pPr xmlns:a="http://schemas.openxmlformats.org/drawingml/2006/main" marL="3886200" indent="-228600" algn="l" defTabSz="914400">
        <a:spcBef>
          <a:spcPct val="20000"/>
        </a:spcBef>
        <a:buFont typeface="Arial"/>
        <a:buChar char="•"/>
        <a:defRPr sz="20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c12a5ceaa6e4ddf" /><Relationship Type="http://schemas.openxmlformats.org/officeDocument/2006/relationships/image" Target="/ppt/media/image.png" Id="R1ed4a0b9090f455b" /><Relationship Type="http://schemas.openxmlformats.org/officeDocument/2006/relationships/notesSlide" Target="/ppt/notesSlides/notesSlide1.xml" Id="R29226528af2b4e79"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540ae1e5de964c48" /><Relationship Type="http://schemas.openxmlformats.org/officeDocument/2006/relationships/image" Target="/ppt/media/image3.png" Id="Rb7e57abb722e4ca7" /><Relationship Type="http://schemas.openxmlformats.org/officeDocument/2006/relationships/notesSlide" Target="/ppt/notesSlides/notesSlide10.xml" Id="R7b2a95cd37db4c4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11a569ae4f4b4362" /><Relationship Type="http://schemas.openxmlformats.org/officeDocument/2006/relationships/image" Target="/ppt/media/image4.png" Id="R85e2b5c572644b20" /><Relationship Type="http://schemas.openxmlformats.org/officeDocument/2006/relationships/notesSlide" Target="/ppt/notesSlides/notesSlide11.xml" Id="R30ee85b86cb3428d"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0b5c23f937d0408f" /><Relationship Type="http://schemas.openxmlformats.org/officeDocument/2006/relationships/notesSlide" Target="/ppt/notesSlides/notesSlide12.xml" Id="Rf18027e7d5ee4e40"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b143857298bd4929" /><Relationship Type="http://schemas.openxmlformats.org/officeDocument/2006/relationships/image" Target="/ppt/media/image5.png" Id="R19a0820d2f0c471d" /><Relationship Type="http://schemas.openxmlformats.org/officeDocument/2006/relationships/notesSlide" Target="/ppt/notesSlides/notesSlide13.xml" Id="Rcede1b24c7564748"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ee636f0837204a52" /><Relationship Type="http://schemas.openxmlformats.org/officeDocument/2006/relationships/notesSlide" Target="/ppt/notesSlides/notesSlide14.xml" Id="Rf8841be6037a4e65"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172ba7e0e814455a" /><Relationship Type="http://schemas.openxmlformats.org/officeDocument/2006/relationships/image" Target="/ppt/media/image6.png" Id="Rfd52a2f82ccd4fcc" /><Relationship Type="http://schemas.openxmlformats.org/officeDocument/2006/relationships/notesSlide" Target="/ppt/notesSlides/notesSlide15.xml" Id="R74d7a6d7881c485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29d178183dd444db" /><Relationship Type="http://schemas.openxmlformats.org/officeDocument/2006/relationships/image" Target="/ppt/media/image7.png" Id="Rb89c2b289d9c4a70" /><Relationship Type="http://schemas.openxmlformats.org/officeDocument/2006/relationships/notesSlide" Target="/ppt/notesSlides/notesSlide16.xml" Id="R25201f20cce94a63"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9a5b189211a044f9" /><Relationship Type="http://schemas.openxmlformats.org/officeDocument/2006/relationships/notesSlide" Target="/ppt/notesSlides/notesSlide17.xml" Id="Rd7d77f6ee4ba4b9e"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ab98f100a8234c94" /><Relationship Type="http://schemas.openxmlformats.org/officeDocument/2006/relationships/notesSlide" Target="/ppt/notesSlides/notesSlide18.xml" Id="R20ddccf560294c75"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baa5f317a8974fe7" /><Relationship Type="http://schemas.openxmlformats.org/officeDocument/2006/relationships/image" Target="/ppt/media/image8.png" Id="R3cdda939821647f0" /><Relationship Type="http://schemas.openxmlformats.org/officeDocument/2006/relationships/notesSlide" Target="/ppt/notesSlides/notesSlide19.xml" Id="R028f8a7941c64a49"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2d365667932940f6" /><Relationship Type="http://schemas.openxmlformats.org/officeDocument/2006/relationships/notesSlide" Target="/ppt/notesSlides/notesSlide2.xml" Id="R9af52babe6ea4d8b"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4e02559c447847f0" /><Relationship Type="http://schemas.openxmlformats.org/officeDocument/2006/relationships/image" Target="/ppt/media/image9.png" Id="R1d1f4b6795804783" /><Relationship Type="http://schemas.openxmlformats.org/officeDocument/2006/relationships/notesSlide" Target="/ppt/notesSlides/notesSlide20.xml" Id="R0fda76e36a8d4a04"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025feac5c41c416a" /><Relationship Type="http://schemas.openxmlformats.org/officeDocument/2006/relationships/notesSlide" Target="/ppt/notesSlides/notesSlide21.xml" Id="Ra9b5ed38b5574853"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49f098d154a74449" /><Relationship Type="http://schemas.openxmlformats.org/officeDocument/2006/relationships/notesSlide" Target="/ppt/notesSlides/notesSlide22.xml" Id="Rcfd65ce469c145eb"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ef4bac50acff4085" /><Relationship Type="http://schemas.openxmlformats.org/officeDocument/2006/relationships/image" Target="/ppt/media/image10.png" Id="R71cb5764c4e64e5a" /><Relationship Type="http://schemas.openxmlformats.org/officeDocument/2006/relationships/notesSlide" Target="/ppt/notesSlides/notesSlide23.xml" Id="R48f1c05088ec4ed2"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944f942c7a1d48d6" /><Relationship Type="http://schemas.openxmlformats.org/officeDocument/2006/relationships/image" Target="/ppt/media/image11.png" Id="Rcc878fa7bcaa45b3" /><Relationship Type="http://schemas.openxmlformats.org/officeDocument/2006/relationships/notesSlide" Target="/ppt/notesSlides/notesSlide24.xml" Id="R46299267f6bd4f98"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2d0afa7f2ec94c40" /><Relationship Type="http://schemas.openxmlformats.org/officeDocument/2006/relationships/image" Target="/ppt/media/image12.png" Id="Ra39753a4a12149dc" /><Relationship Type="http://schemas.openxmlformats.org/officeDocument/2006/relationships/notesSlide" Target="/ppt/notesSlides/notesSlide25.xml" Id="R72f59987f5794e42"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d1212c347dc54717" /><Relationship Type="http://schemas.openxmlformats.org/officeDocument/2006/relationships/notesSlide" Target="/ppt/notesSlides/notesSlide26.xml" Id="R488c1d4d056142df"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ac2bbcaecbc94908" /><Relationship Type="http://schemas.openxmlformats.org/officeDocument/2006/relationships/image" Target="/ppt/media/image13.png" Id="Rce623cb082b44e43" /><Relationship Type="http://schemas.openxmlformats.org/officeDocument/2006/relationships/notesSlide" Target="/ppt/notesSlides/notesSlide27.xml" Id="R3d5f849c9fa24899"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0c1c38664edc440c" /><Relationship Type="http://schemas.openxmlformats.org/officeDocument/2006/relationships/notesSlide" Target="/ppt/notesSlides/notesSlide28.xml" Id="R68d23892c59f4f3c"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691d731e8072415f" /><Relationship Type="http://schemas.openxmlformats.org/officeDocument/2006/relationships/image" Target="/ppt/media/image14.png" Id="R488be138d8ff4d20" /><Relationship Type="http://schemas.openxmlformats.org/officeDocument/2006/relationships/notesSlide" Target="/ppt/notesSlides/notesSlide29.xml" Id="Rdfddb72a6f274f55"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e283838e4367439d" /><Relationship Type="http://schemas.openxmlformats.org/officeDocument/2006/relationships/notesSlide" Target="/ppt/notesSlides/notesSlide3.xml" Id="R243f9c0e54ff4734"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04e9d6a4109245fe" /><Relationship Type="http://schemas.openxmlformats.org/officeDocument/2006/relationships/notesSlide" Target="/ppt/notesSlides/notesSlide30.xml" Id="Rf749ac043d704695"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c9f86d2835594c3d" /><Relationship Type="http://schemas.openxmlformats.org/officeDocument/2006/relationships/image" Target="/ppt/media/image15.png" Id="R4528584d94744096" /><Relationship Type="http://schemas.openxmlformats.org/officeDocument/2006/relationships/notesSlide" Target="/ppt/notesSlides/notesSlide31.xml" Id="Rbabb5cf6ed7249f6"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66a8c98278ff4b73" /><Relationship Type="http://schemas.openxmlformats.org/officeDocument/2006/relationships/notesSlide" Target="/ppt/notesSlides/notesSlide32.xml" Id="R657fcfd7f8ab4724"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96ab2a29bbe54499" /><Relationship Type="http://schemas.openxmlformats.org/officeDocument/2006/relationships/image" Target="/ppt/media/image16.png" Id="R12ef2fda66d74037" /><Relationship Type="http://schemas.openxmlformats.org/officeDocument/2006/relationships/notesSlide" Target="/ppt/notesSlides/notesSlide33.xml" Id="R1579801d2d4a4fdc"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63a32b0c688b4743" /><Relationship Type="http://schemas.openxmlformats.org/officeDocument/2006/relationships/notesSlide" Target="/ppt/notesSlides/notesSlide34.xml" Id="Reba24df9c514455a"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3578fe2c5a54488c" /><Relationship Type="http://schemas.openxmlformats.org/officeDocument/2006/relationships/image" Target="/ppt/media/image17.png" Id="R6049bf7dfc244803" /><Relationship Type="http://schemas.openxmlformats.org/officeDocument/2006/relationships/notesSlide" Target="/ppt/notesSlides/notesSlide35.xml" Id="R69b09ba3b9d8499f"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696882d01e444e2d" /><Relationship Type="http://schemas.openxmlformats.org/officeDocument/2006/relationships/notesSlide" Target="/ppt/notesSlides/notesSlide36.xml" Id="R08ee56d83ff845a6"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62fe7c81476b4370" /><Relationship Type="http://schemas.openxmlformats.org/officeDocument/2006/relationships/image" Target="/ppt/media/image18.png" Id="Re5ffafad04af41d8" /><Relationship Type="http://schemas.openxmlformats.org/officeDocument/2006/relationships/notesSlide" Target="/ppt/notesSlides/notesSlide37.xml" Id="R806b0c7339494f0d"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11adcb4b67e44028" /><Relationship Type="http://schemas.openxmlformats.org/officeDocument/2006/relationships/notesSlide" Target="/ppt/notesSlides/notesSlide38.xml" Id="R085519edcf254fcc"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ad7bda891e414efa" /><Relationship Type="http://schemas.openxmlformats.org/officeDocument/2006/relationships/image" Target="/ppt/media/image19.png" Id="R1743e863f1ce45b4" /><Relationship Type="http://schemas.openxmlformats.org/officeDocument/2006/relationships/notesSlide" Target="/ppt/notesSlides/notesSlide39.xml" Id="R9b4ab0897a5341e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7e55a96f0d314d42" /><Relationship Type="http://schemas.openxmlformats.org/officeDocument/2006/relationships/notesSlide" Target="/ppt/notesSlides/notesSlide4.xml" Id="R966c90f90f934221"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f86d2e6ce63c44d5" /><Relationship Type="http://schemas.openxmlformats.org/officeDocument/2006/relationships/notesSlide" Target="/ppt/notesSlides/notesSlide40.xml" Id="R2e72f97ae488465e"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029aac93c6814a57" /><Relationship Type="http://schemas.openxmlformats.org/officeDocument/2006/relationships/notesSlide" Target="/ppt/notesSlides/notesSlide41.xml" Id="Rccf18d48122042a7"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1e0e7cc50ecc4b20" /><Relationship Type="http://schemas.openxmlformats.org/officeDocument/2006/relationships/notesSlide" Target="/ppt/notesSlides/notesSlide42.xml" Id="R79421c769a3148e6"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70233b88b7e744e3" /><Relationship Type="http://schemas.openxmlformats.org/officeDocument/2006/relationships/notesSlide" Target="/ppt/notesSlides/notesSlide43.xml" Id="Rf1ef138bb3524945"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28369bef591247b8" /><Relationship Type="http://schemas.openxmlformats.org/officeDocument/2006/relationships/notesSlide" Target="/ppt/notesSlides/notesSlide44.xml" Id="Re9653797ec804553"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a760fa4bcbb34e44" /><Relationship Type="http://schemas.openxmlformats.org/officeDocument/2006/relationships/notesSlide" Target="/ppt/notesSlides/notesSlide45.xml" Id="R1d03d37a90504107"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e6b300f8906f4c34" /><Relationship Type="http://schemas.openxmlformats.org/officeDocument/2006/relationships/image" Target="/ppt/media/image20.png" Id="Re74fd05cb4dd4734" /><Relationship Type="http://schemas.openxmlformats.org/officeDocument/2006/relationships/notesSlide" Target="/ppt/notesSlides/notesSlide46.xml" Id="R7e81994516734776"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4797515d04e04ed0" /><Relationship Type="http://schemas.openxmlformats.org/officeDocument/2006/relationships/image" Target="/ppt/media/image21.png" Id="R2f3199bb9de44b1f" /><Relationship Type="http://schemas.openxmlformats.org/officeDocument/2006/relationships/notesSlide" Target="/ppt/notesSlides/notesSlide47.xml" Id="R1b46e989d86b4ec5"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0038df5d6a03411b" /><Relationship Type="http://schemas.openxmlformats.org/officeDocument/2006/relationships/notesSlide" Target="/ppt/notesSlides/notesSlide48.xml" Id="R6cb929884afb44f6"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5eb3f417cd814703" /><Relationship Type="http://schemas.openxmlformats.org/officeDocument/2006/relationships/notesSlide" Target="/ppt/notesSlides/notesSlide49.xml" Id="R9f06e42229cb4885"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fc5b93a5196e4755" /><Relationship Type="http://schemas.openxmlformats.org/officeDocument/2006/relationships/notesSlide" Target="/ppt/notesSlides/notesSlide5.xml" Id="R2022924c2d004958"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a1b2fe3811d44bc6" /><Relationship Type="http://schemas.openxmlformats.org/officeDocument/2006/relationships/notesSlide" Target="/ppt/notesSlides/notesSlide50.xml" Id="Rfd7ba540ef47436f"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b2a08cef3c504245" /><Relationship Type="http://schemas.openxmlformats.org/officeDocument/2006/relationships/notesSlide" Target="/ppt/notesSlides/notesSlide51.xml" Id="R160ac70907924ed7"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11d3d59854284824" /><Relationship Type="http://schemas.openxmlformats.org/officeDocument/2006/relationships/notesSlide" Target="/ppt/notesSlides/notesSlide52.xml" Id="R106969b504f54658"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2668c9473b204602" /><Relationship Type="http://schemas.openxmlformats.org/officeDocument/2006/relationships/notesSlide" Target="/ppt/notesSlides/notesSlide53.xml" Id="Ra5e2fc709a3f4767"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393a2cfb57a24312" /><Relationship Type="http://schemas.openxmlformats.org/officeDocument/2006/relationships/image" Target="/ppt/media/image22.png" Id="R0476ed6926dd4b55" /><Relationship Type="http://schemas.openxmlformats.org/officeDocument/2006/relationships/notesSlide" Target="/ppt/notesSlides/notesSlide54.xml" Id="R3f17fbd3099b4516"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9c2f67f5e7844021" /><Relationship Type="http://schemas.openxmlformats.org/officeDocument/2006/relationships/notesSlide" Target="/ppt/notesSlides/notesSlide55.xml" Id="R36c211f2081f4184"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d6b7de3fb1c04026" /><Relationship Type="http://schemas.openxmlformats.org/officeDocument/2006/relationships/notesSlide" Target="/ppt/notesSlides/notesSlide56.xml" Id="Rf33bca78118c4f62"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xml" Id="R19772b4929364bcd" /><Relationship Type="http://schemas.openxmlformats.org/officeDocument/2006/relationships/image" Target="/ppt/media/image23.png" Id="R4f6557bd19e44365" /><Relationship Type="http://schemas.openxmlformats.org/officeDocument/2006/relationships/notesSlide" Target="/ppt/notesSlides/notesSlide57.xml" Id="Ra2d4dfc4dd434656" /></Relationships>
</file>

<file path=ppt/slides/_rels/slide58.xml.rels>&#65279;<?xml version="1.0" encoding="utf-8"?><Relationships xmlns="http://schemas.openxmlformats.org/package/2006/relationships"><Relationship Type="http://schemas.openxmlformats.org/officeDocument/2006/relationships/slideLayout" Target="/ppt/slideLayouts/slideLayout1.xml" Id="Reb0f317b4e474213" /><Relationship Type="http://schemas.openxmlformats.org/officeDocument/2006/relationships/notesSlide" Target="/ppt/notesSlides/notesSlide58.xml" Id="R244ecb20e00c4681" /></Relationships>
</file>

<file path=ppt/slides/_rels/slide59.xml.rels>&#65279;<?xml version="1.0" encoding="utf-8"?><Relationships xmlns="http://schemas.openxmlformats.org/package/2006/relationships"><Relationship Type="http://schemas.openxmlformats.org/officeDocument/2006/relationships/slideLayout" Target="/ppt/slideLayouts/slideLayout1.xml" Id="R3f619d4851924cb4" /><Relationship Type="http://schemas.openxmlformats.org/officeDocument/2006/relationships/notesSlide" Target="/ppt/notesSlides/notesSlide59.xml" Id="R0a7a0dfc20544083"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999071d13b9946aa" /><Relationship Type="http://schemas.openxmlformats.org/officeDocument/2006/relationships/notesSlide" Target="/ppt/notesSlides/notesSlide6.xml" Id="Rce745fc2d1df46ee" /></Relationships>
</file>

<file path=ppt/slides/_rels/slide60.xml.rels>&#65279;<?xml version="1.0" encoding="utf-8"?><Relationships xmlns="http://schemas.openxmlformats.org/package/2006/relationships"><Relationship Type="http://schemas.openxmlformats.org/officeDocument/2006/relationships/slideLayout" Target="/ppt/slideLayouts/slideLayout1.xml" Id="R67738558f1b0476a" /><Relationship Type="http://schemas.openxmlformats.org/officeDocument/2006/relationships/notesSlide" Target="/ppt/notesSlides/notesSlide60.xml" Id="Rfd689910c52947a5" /></Relationships>
</file>

<file path=ppt/slides/_rels/slide61.xml.rels>&#65279;<?xml version="1.0" encoding="utf-8"?><Relationships xmlns="http://schemas.openxmlformats.org/package/2006/relationships"><Relationship Type="http://schemas.openxmlformats.org/officeDocument/2006/relationships/slideLayout" Target="/ppt/slideLayouts/slideLayout1.xml" Id="Rd238a6a774be47a1" /><Relationship Type="http://schemas.openxmlformats.org/officeDocument/2006/relationships/image" Target="/ppt/media/image24.png" Id="R79de1221ca474e99" /><Relationship Type="http://schemas.openxmlformats.org/officeDocument/2006/relationships/notesSlide" Target="/ppt/notesSlides/notesSlide61.xml" Id="R2ab11b8fbd184bb8" /></Relationships>
</file>

<file path=ppt/slides/_rels/slide62.xml.rels>&#65279;<?xml version="1.0" encoding="utf-8"?><Relationships xmlns="http://schemas.openxmlformats.org/package/2006/relationships"><Relationship Type="http://schemas.openxmlformats.org/officeDocument/2006/relationships/slideLayout" Target="/ppt/slideLayouts/slideLayout1.xml" Id="R8149c0e82bf4493f" /><Relationship Type="http://schemas.openxmlformats.org/officeDocument/2006/relationships/image" Target="/ppt/media/image25.png" Id="Rbaf41052eeaa4c1d" /><Relationship Type="http://schemas.openxmlformats.org/officeDocument/2006/relationships/notesSlide" Target="/ppt/notesSlides/notesSlide62.xml" Id="Rb6931927811f4555" /></Relationships>
</file>

<file path=ppt/slides/_rels/slide63.xml.rels>&#65279;<?xml version="1.0" encoding="utf-8"?><Relationships xmlns="http://schemas.openxmlformats.org/package/2006/relationships"><Relationship Type="http://schemas.openxmlformats.org/officeDocument/2006/relationships/slideLayout" Target="/ppt/slideLayouts/slideLayout1.xml" Id="R36f6df5320b54ebb" /><Relationship Type="http://schemas.openxmlformats.org/officeDocument/2006/relationships/notesSlide" Target="/ppt/notesSlides/notesSlide63.xml" Id="Ra26588c922854b0f" /></Relationships>
</file>

<file path=ppt/slides/_rels/slide64.xml.rels>&#65279;<?xml version="1.0" encoding="utf-8"?><Relationships xmlns="http://schemas.openxmlformats.org/package/2006/relationships"><Relationship Type="http://schemas.openxmlformats.org/officeDocument/2006/relationships/slideLayout" Target="/ppt/slideLayouts/slideLayout1.xml" Id="Rb66623439b86435b" /><Relationship Type="http://schemas.openxmlformats.org/officeDocument/2006/relationships/notesSlide" Target="/ppt/notesSlides/notesSlide64.xml" Id="R5258ea60de924400" /></Relationships>
</file>

<file path=ppt/slides/_rels/slide65.xml.rels>&#65279;<?xml version="1.0" encoding="utf-8"?><Relationships xmlns="http://schemas.openxmlformats.org/package/2006/relationships"><Relationship Type="http://schemas.openxmlformats.org/officeDocument/2006/relationships/slideLayout" Target="/ppt/slideLayouts/slideLayout1.xml" Id="R48357282b3b54ae6" /><Relationship Type="http://schemas.openxmlformats.org/officeDocument/2006/relationships/image" Target="/ppt/media/image26.png" Id="R84576771dcd54016" /><Relationship Type="http://schemas.openxmlformats.org/officeDocument/2006/relationships/notesSlide" Target="/ppt/notesSlides/notesSlide65.xml" Id="Rf9ab6a22475f40ac" /></Relationships>
</file>

<file path=ppt/slides/_rels/slide66.xml.rels>&#65279;<?xml version="1.0" encoding="utf-8"?><Relationships xmlns="http://schemas.openxmlformats.org/package/2006/relationships"><Relationship Type="http://schemas.openxmlformats.org/officeDocument/2006/relationships/slideLayout" Target="/ppt/slideLayouts/slideLayout1.xml" Id="R0b49e3c53fd84fbd" /><Relationship Type="http://schemas.openxmlformats.org/officeDocument/2006/relationships/image" Target="/ppt/media/image27.png" Id="Rb3936490b9cc46f3" /><Relationship Type="http://schemas.openxmlformats.org/officeDocument/2006/relationships/notesSlide" Target="/ppt/notesSlides/notesSlide66.xml" Id="R543d5afa92dd4474" /></Relationships>
</file>

<file path=ppt/slides/_rels/slide67.xml.rels>&#65279;<?xml version="1.0" encoding="utf-8"?><Relationships xmlns="http://schemas.openxmlformats.org/package/2006/relationships"><Relationship Type="http://schemas.openxmlformats.org/officeDocument/2006/relationships/slideLayout" Target="/ppt/slideLayouts/slideLayout1.xml" Id="R4487ac8a1ff044af" /><Relationship Type="http://schemas.openxmlformats.org/officeDocument/2006/relationships/notesSlide" Target="/ppt/notesSlides/notesSlide67.xml" Id="R7285aa17ba294995" /></Relationships>
</file>

<file path=ppt/slides/_rels/slide68.xml.rels>&#65279;<?xml version="1.0" encoding="utf-8"?><Relationships xmlns="http://schemas.openxmlformats.org/package/2006/relationships"><Relationship Type="http://schemas.openxmlformats.org/officeDocument/2006/relationships/slideLayout" Target="/ppt/slideLayouts/slideLayout1.xml" Id="R8ccef7c7426749c0" /><Relationship Type="http://schemas.openxmlformats.org/officeDocument/2006/relationships/notesSlide" Target="/ppt/notesSlides/notesSlide68.xml" Id="R782ee9b05067442e" /></Relationships>
</file>

<file path=ppt/slides/_rels/slide69.xml.rels>&#65279;<?xml version="1.0" encoding="utf-8"?><Relationships xmlns="http://schemas.openxmlformats.org/package/2006/relationships"><Relationship Type="http://schemas.openxmlformats.org/officeDocument/2006/relationships/slideLayout" Target="/ppt/slideLayouts/slideLayout1.xml" Id="Rd30c2788a75349ad" /><Relationship Type="http://schemas.openxmlformats.org/officeDocument/2006/relationships/image" Target="/ppt/media/image28.png" Id="R31c69767a60b4383" /><Relationship Type="http://schemas.openxmlformats.org/officeDocument/2006/relationships/notesSlide" Target="/ppt/notesSlides/notesSlide69.xml" Id="R32243f3e9f9245cb"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5aef76d7fe4a4899" /><Relationship Type="http://schemas.openxmlformats.org/officeDocument/2006/relationships/notesSlide" Target="/ppt/notesSlides/notesSlide7.xml" Id="Re0cf9ed4adad4404" /></Relationships>
</file>

<file path=ppt/slides/_rels/slide70.xml.rels>&#65279;<?xml version="1.0" encoding="utf-8"?><Relationships xmlns="http://schemas.openxmlformats.org/package/2006/relationships"><Relationship Type="http://schemas.openxmlformats.org/officeDocument/2006/relationships/slideLayout" Target="/ppt/slideLayouts/slideLayout1.xml" Id="R5911bb6fa0ec4d94" /><Relationship Type="http://schemas.openxmlformats.org/officeDocument/2006/relationships/notesSlide" Target="/ppt/notesSlides/notesSlide70.xml" Id="R6ed77185ae3c4efc" /></Relationships>
</file>

<file path=ppt/slides/_rels/slide71.xml.rels>&#65279;<?xml version="1.0" encoding="utf-8"?><Relationships xmlns="http://schemas.openxmlformats.org/package/2006/relationships"><Relationship Type="http://schemas.openxmlformats.org/officeDocument/2006/relationships/slideLayout" Target="/ppt/slideLayouts/slideLayout1.xml" Id="R800ce5aff11c425c" /><Relationship Type="http://schemas.openxmlformats.org/officeDocument/2006/relationships/image" Target="/ppt/media/image29.png" Id="R84bc92f3d3ef46ea" /><Relationship Type="http://schemas.openxmlformats.org/officeDocument/2006/relationships/notesSlide" Target="/ppt/notesSlides/notesSlide71.xml" Id="R9210eec470974673" /></Relationships>
</file>

<file path=ppt/slides/_rels/slide72.xml.rels>&#65279;<?xml version="1.0" encoding="utf-8"?><Relationships xmlns="http://schemas.openxmlformats.org/package/2006/relationships"><Relationship Type="http://schemas.openxmlformats.org/officeDocument/2006/relationships/slideLayout" Target="/ppt/slideLayouts/slideLayout1.xml" Id="Rcba88143eb424647" /><Relationship Type="http://schemas.openxmlformats.org/officeDocument/2006/relationships/notesSlide" Target="/ppt/notesSlides/notesSlide72.xml" Id="Rd87bcabec5874bf3" /></Relationships>
</file>

<file path=ppt/slides/_rels/slide73.xml.rels>&#65279;<?xml version="1.0" encoding="utf-8"?><Relationships xmlns="http://schemas.openxmlformats.org/package/2006/relationships"><Relationship Type="http://schemas.openxmlformats.org/officeDocument/2006/relationships/slideLayout" Target="/ppt/slideLayouts/slideLayout1.xml" Id="Ra74cb859e89949a6" /><Relationship Type="http://schemas.openxmlformats.org/officeDocument/2006/relationships/image" Target="/ppt/media/image30.png" Id="Rfe4eecf56c8d46a5" /><Relationship Type="http://schemas.openxmlformats.org/officeDocument/2006/relationships/notesSlide" Target="/ppt/notesSlides/notesSlide73.xml" Id="R4c59823b1bc648f4" /></Relationships>
</file>

<file path=ppt/slides/_rels/slide74.xml.rels>&#65279;<?xml version="1.0" encoding="utf-8"?><Relationships xmlns="http://schemas.openxmlformats.org/package/2006/relationships"><Relationship Type="http://schemas.openxmlformats.org/officeDocument/2006/relationships/slideLayout" Target="/ppt/slideLayouts/slideLayout1.xml" Id="Rbfe85bc187ea4944" /><Relationship Type="http://schemas.openxmlformats.org/officeDocument/2006/relationships/notesSlide" Target="/ppt/notesSlides/notesSlide74.xml" Id="R5147d9c8728e476c" /></Relationships>
</file>

<file path=ppt/slides/_rels/slide75.xml.rels>&#65279;<?xml version="1.0" encoding="utf-8"?><Relationships xmlns="http://schemas.openxmlformats.org/package/2006/relationships"><Relationship Type="http://schemas.openxmlformats.org/officeDocument/2006/relationships/slideLayout" Target="/ppt/slideLayouts/slideLayout1.xml" Id="R04c873af15644258" /><Relationship Type="http://schemas.openxmlformats.org/officeDocument/2006/relationships/notesSlide" Target="/ppt/notesSlides/notesSlide75.xml" Id="R6a3a6f9a6a234870" /></Relationships>
</file>

<file path=ppt/slides/_rels/slide76.xml.rels>&#65279;<?xml version="1.0" encoding="utf-8"?><Relationships xmlns="http://schemas.openxmlformats.org/package/2006/relationships"><Relationship Type="http://schemas.openxmlformats.org/officeDocument/2006/relationships/slideLayout" Target="/ppt/slideLayouts/slideLayout1.xml" Id="R7a01027dfc8d4fb7" /><Relationship Type="http://schemas.openxmlformats.org/officeDocument/2006/relationships/notesSlide" Target="/ppt/notesSlides/notesSlide76.xml" Id="R71f27204f3144cab" /></Relationships>
</file>

<file path=ppt/slides/_rels/slide77.xml.rels>&#65279;<?xml version="1.0" encoding="utf-8"?><Relationships xmlns="http://schemas.openxmlformats.org/package/2006/relationships"><Relationship Type="http://schemas.openxmlformats.org/officeDocument/2006/relationships/slideLayout" Target="/ppt/slideLayouts/slideLayout1.xml" Id="R3cd4ac9dc8c647ba" /><Relationship Type="http://schemas.openxmlformats.org/officeDocument/2006/relationships/notesSlide" Target="/ppt/notesSlides/notesSlide77.xml" Id="Ra6863545403a4f62" /></Relationships>
</file>

<file path=ppt/slides/_rels/slide78.xml.rels>&#65279;<?xml version="1.0" encoding="utf-8"?><Relationships xmlns="http://schemas.openxmlformats.org/package/2006/relationships"><Relationship Type="http://schemas.openxmlformats.org/officeDocument/2006/relationships/slideLayout" Target="/ppt/slideLayouts/slideLayout1.xml" Id="R78f1bd8b34324d03" /><Relationship Type="http://schemas.openxmlformats.org/officeDocument/2006/relationships/image" Target="/ppt/media/image31.png" Id="Rf84f110e982749bc" /><Relationship Type="http://schemas.openxmlformats.org/officeDocument/2006/relationships/notesSlide" Target="/ppt/notesSlides/notesSlide78.xml" Id="R72cce99f2be94192" /></Relationships>
</file>

<file path=ppt/slides/_rels/slide79.xml.rels>&#65279;<?xml version="1.0" encoding="utf-8"?><Relationships xmlns="http://schemas.openxmlformats.org/package/2006/relationships"><Relationship Type="http://schemas.openxmlformats.org/officeDocument/2006/relationships/slideLayout" Target="/ppt/slideLayouts/slideLayout1.xml" Id="R68cca85c05da4ae4" /><Relationship Type="http://schemas.openxmlformats.org/officeDocument/2006/relationships/notesSlide" Target="/ppt/notesSlides/notesSlide79.xml" Id="R9d03cd77ad104ec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ad60b1d2c53a4bda" /><Relationship Type="http://schemas.openxmlformats.org/officeDocument/2006/relationships/image" Target="/ppt/media/image2.png" Id="Rc71d113047e64e21" /><Relationship Type="http://schemas.openxmlformats.org/officeDocument/2006/relationships/notesSlide" Target="/ppt/notesSlides/notesSlide8.xml" Id="Rda1766a7969b428b" /></Relationships>
</file>

<file path=ppt/slides/_rels/slide80.xml.rels>&#65279;<?xml version="1.0" encoding="utf-8"?><Relationships xmlns="http://schemas.openxmlformats.org/package/2006/relationships"><Relationship Type="http://schemas.openxmlformats.org/officeDocument/2006/relationships/slideLayout" Target="/ppt/slideLayouts/slideLayout1.xml" Id="R29c77cd3b4b64049" /><Relationship Type="http://schemas.openxmlformats.org/officeDocument/2006/relationships/notesSlide" Target="/ppt/notesSlides/notesSlide80.xml" Id="R3b7c58a009d6422a" /></Relationships>
</file>

<file path=ppt/slides/_rels/slide81.xml.rels>&#65279;<?xml version="1.0" encoding="utf-8"?><Relationships xmlns="http://schemas.openxmlformats.org/package/2006/relationships"><Relationship Type="http://schemas.openxmlformats.org/officeDocument/2006/relationships/slideLayout" Target="/ppt/slideLayouts/slideLayout1.xml" Id="R500270647ee94381" /><Relationship Type="http://schemas.openxmlformats.org/officeDocument/2006/relationships/notesSlide" Target="/ppt/notesSlides/notesSlide81.xml" Id="R99a2d05a3a7a49d4" /></Relationships>
</file>

<file path=ppt/slides/_rels/slide82.xml.rels>&#65279;<?xml version="1.0" encoding="utf-8"?><Relationships xmlns="http://schemas.openxmlformats.org/package/2006/relationships"><Relationship Type="http://schemas.openxmlformats.org/officeDocument/2006/relationships/slideLayout" Target="/ppt/slideLayouts/slideLayout1.xml" Id="Rc8366ff09e834be4" /><Relationship Type="http://schemas.openxmlformats.org/officeDocument/2006/relationships/notesSlide" Target="/ppt/notesSlides/notesSlide82.xml" Id="R16c99581f6cd41d0" /></Relationships>
</file>

<file path=ppt/slides/_rels/slide83.xml.rels>&#65279;<?xml version="1.0" encoding="utf-8"?><Relationships xmlns="http://schemas.openxmlformats.org/package/2006/relationships"><Relationship Type="http://schemas.openxmlformats.org/officeDocument/2006/relationships/slideLayout" Target="/ppt/slideLayouts/slideLayout1.xml" Id="R6a59f75a419749de" /><Relationship Type="http://schemas.openxmlformats.org/officeDocument/2006/relationships/notesSlide" Target="/ppt/notesSlides/notesSlide83.xml" Id="R75f9655d05ca4cee" /></Relationships>
</file>

<file path=ppt/slides/_rels/slide84.xml.rels>&#65279;<?xml version="1.0" encoding="utf-8"?><Relationships xmlns="http://schemas.openxmlformats.org/package/2006/relationships"><Relationship Type="http://schemas.openxmlformats.org/officeDocument/2006/relationships/slideLayout" Target="/ppt/slideLayouts/slideLayout1.xml" Id="R0e46c70a59b74367" /><Relationship Type="http://schemas.openxmlformats.org/officeDocument/2006/relationships/notesSlide" Target="/ppt/notesSlides/notesSlide84.xml" Id="R06e90eb224b04e25" /></Relationships>
</file>

<file path=ppt/slides/_rels/slide85.xml.rels>&#65279;<?xml version="1.0" encoding="utf-8"?><Relationships xmlns="http://schemas.openxmlformats.org/package/2006/relationships"><Relationship Type="http://schemas.openxmlformats.org/officeDocument/2006/relationships/slideLayout" Target="/ppt/slideLayouts/slideLayout1.xml" Id="Rd53f4822fda046d4" /><Relationship Type="http://schemas.openxmlformats.org/officeDocument/2006/relationships/notesSlide" Target="/ppt/notesSlides/notesSlide85.xml" Id="Rcfad7b733e614af1" /></Relationships>
</file>

<file path=ppt/slides/_rels/slide86.xml.rels>&#65279;<?xml version="1.0" encoding="utf-8"?><Relationships xmlns="http://schemas.openxmlformats.org/package/2006/relationships"><Relationship Type="http://schemas.openxmlformats.org/officeDocument/2006/relationships/slideLayout" Target="/ppt/slideLayouts/slideLayout1.xml" Id="R4603a87fd8004d04" /><Relationship Type="http://schemas.openxmlformats.org/officeDocument/2006/relationships/notesSlide" Target="/ppt/notesSlides/notesSlide86.xml" Id="Rcbf6edbbc2e746be" /></Relationships>
</file>

<file path=ppt/slides/_rels/slide87.xml.rels>&#65279;<?xml version="1.0" encoding="utf-8"?><Relationships xmlns="http://schemas.openxmlformats.org/package/2006/relationships"><Relationship Type="http://schemas.openxmlformats.org/officeDocument/2006/relationships/slideLayout" Target="/ppt/slideLayouts/slideLayout1.xml" Id="R55172578a17b4262" /><Relationship Type="http://schemas.openxmlformats.org/officeDocument/2006/relationships/notesSlide" Target="/ppt/notesSlides/notesSlide87.xml" Id="Rb59554ac10984db0" /></Relationships>
</file>

<file path=ppt/slides/_rels/slide88.xml.rels>&#65279;<?xml version="1.0" encoding="utf-8"?><Relationships xmlns="http://schemas.openxmlformats.org/package/2006/relationships"><Relationship Type="http://schemas.openxmlformats.org/officeDocument/2006/relationships/slideLayout" Target="/ppt/slideLayouts/slideLayout1.xml" Id="Rfa77d5b8539c4b8c" /><Relationship Type="http://schemas.openxmlformats.org/officeDocument/2006/relationships/notesSlide" Target="/ppt/notesSlides/notesSlide88.xml" Id="R9c38c834ff3846f8" /></Relationships>
</file>

<file path=ppt/slides/_rels/slide89.xml.rels>&#65279;<?xml version="1.0" encoding="utf-8"?><Relationships xmlns="http://schemas.openxmlformats.org/package/2006/relationships"><Relationship Type="http://schemas.openxmlformats.org/officeDocument/2006/relationships/slideLayout" Target="/ppt/slideLayouts/slideLayout1.xml" Id="R960433c44cfc4f74" /><Relationship Type="http://schemas.openxmlformats.org/officeDocument/2006/relationships/notesSlide" Target="/ppt/notesSlides/notesSlide89.xml" Id="Rce3f1e467952474b"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31e016af54824335" /><Relationship Type="http://schemas.openxmlformats.org/officeDocument/2006/relationships/notesSlide" Target="/ppt/notesSlides/notesSlide9.xml" Id="R1a767caab9904bb1" /></Relationships>
</file>

<file path=ppt/slides/_rels/slide90.xml.rels>&#65279;<?xml version="1.0" encoding="utf-8"?><Relationships xmlns="http://schemas.openxmlformats.org/package/2006/relationships"><Relationship Type="http://schemas.openxmlformats.org/officeDocument/2006/relationships/slideLayout" Target="/ppt/slideLayouts/slideLayout1.xml" Id="Re888a59568ed4f16" /><Relationship Type="http://schemas.openxmlformats.org/officeDocument/2006/relationships/notesSlide" Target="/ppt/notesSlides/notesSlide90.xml" Id="Rb2b68e0be5c74d0c" /></Relationships>
</file>

<file path=ppt/slides/_rels/slide91.xml.rels>&#65279;<?xml version="1.0" encoding="utf-8"?><Relationships xmlns="http://schemas.openxmlformats.org/package/2006/relationships"><Relationship Type="http://schemas.openxmlformats.org/officeDocument/2006/relationships/slideLayout" Target="/ppt/slideLayouts/slideLayout1.xml" Id="Rb83230ddc12d49c5" /><Relationship Type="http://schemas.openxmlformats.org/officeDocument/2006/relationships/notesSlide" Target="/ppt/notesSlides/notesSlide91.xml" Id="R14c88f944aa248d7" /></Relationships>
</file>

<file path=ppt/slides/_rels/slide92.xml.rels>&#65279;<?xml version="1.0" encoding="utf-8"?><Relationships xmlns="http://schemas.openxmlformats.org/package/2006/relationships"><Relationship Type="http://schemas.openxmlformats.org/officeDocument/2006/relationships/slideLayout" Target="/ppt/slideLayouts/slideLayout1.xml" Id="R551d80665892491d" /><Relationship Type="http://schemas.openxmlformats.org/officeDocument/2006/relationships/notesSlide" Target="/ppt/notesSlides/notesSlide92.xml" Id="R814a0447c73c405f" /></Relationships>
</file>

<file path=ppt/slides/_rels/slide93.xml.rels>&#65279;<?xml version="1.0" encoding="utf-8"?><Relationships xmlns="http://schemas.openxmlformats.org/package/2006/relationships"><Relationship Type="http://schemas.openxmlformats.org/officeDocument/2006/relationships/slideLayout" Target="/ppt/slideLayouts/slideLayout1.xml" Id="Rb096c311e16848cb" /><Relationship Type="http://schemas.openxmlformats.org/officeDocument/2006/relationships/notesSlide" Target="/ppt/notesSlides/notesSlide93.xml" Id="R330df1a6e7ff4c89" /></Relationships>
</file>

<file path=ppt/slides/_rels/slide94.xml.rels>&#65279;<?xml version="1.0" encoding="utf-8"?><Relationships xmlns="http://schemas.openxmlformats.org/package/2006/relationships"><Relationship Type="http://schemas.openxmlformats.org/officeDocument/2006/relationships/slideLayout" Target="/ppt/slideLayouts/slideLayout1.xml" Id="Raef57313f6b34a4e" /><Relationship Type="http://schemas.openxmlformats.org/officeDocument/2006/relationships/image" Target="/ppt/media/image32.png" Id="R1399537fc9794262" /><Relationship Type="http://schemas.openxmlformats.org/officeDocument/2006/relationships/notesSlide" Target="/ppt/notesSlides/notesSlide94.xml" Id="R33200aff6dc443c0" /></Relationships>
</file>

<file path=ppt/slides/slide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B604982-CE89-44D9-9B76-E35F63467A7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B0473FF-70B7-47B5-AEE9-E26CD5BCFDE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26A4EFE-D274-45B8-8DD4-D129F615954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01</a:t>
            </a:r>
            <a:endParaRPr sz="750"/>
          </a:p>
        </p:txBody>
      </p:sp>
      <p:sp>
        <p:nvSpPr>
          <p:cNvPr id="5" name="Text 3">
            <a:extLst xmlns:a="http://schemas.openxmlformats.org/drawingml/2006/main">
              <a:ext uri="{FF2B5EF4-FFF2-40B4-BE49-F238E27FC236}">
                <a16:creationId xmlns:a16="http://schemas.microsoft.com/office/drawing/2014/main" id="{AF81F5A2-2E65-4FB3-9A5C-78E9E94012A8}"/>
              </a:ext>
            </a:extLst>
          </p:cNvPr>
          <p:cNvSpPr>
            <a:spLocks xmlns:a="http://schemas.openxmlformats.org/drawingml/2006/main" noGrp="1"/>
          </p:cNvSpPr>
          <p:nvPr/>
        </p:nvSpPr>
        <p:spPr>
          <a:xfrm xmlns:a="http://schemas.openxmlformats.org/drawingml/2006/main">
            <a:off x="685800" y="713232"/>
            <a:ext cx="5394960"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4300" b="1">
                <a:solidFill>
                  <a:srgbClr val="0E3B22"/>
                </a:solidFill>
                <a:latin typeface="Aptos Display"/>
                <a:ea typeface="Aptos Display"/>
                <a:cs typeface="Aptos Display"/>
              </a:rPr>
              <a:t>MovePilot Pro</a:t>
            </a:r>
            <a:endParaRPr sz="4300"/>
          </a:p>
        </p:txBody>
      </p:sp>
      <p:sp>
        <p:nvSpPr>
          <p:cNvPr id="6" name="Text 4">
            <a:extLst xmlns:a="http://schemas.openxmlformats.org/drawingml/2006/main">
              <a:ext uri="{FF2B5EF4-FFF2-40B4-BE49-F238E27FC236}">
                <a16:creationId xmlns:a16="http://schemas.microsoft.com/office/drawing/2014/main" id="{C8B98653-B3AC-45DE-8218-199AA11A47EC}"/>
              </a:ext>
            </a:extLst>
          </p:cNvPr>
          <p:cNvSpPr>
            <a:spLocks xmlns:a="http://schemas.openxmlformats.org/drawingml/2006/main" noGrp="1"/>
          </p:cNvSpPr>
          <p:nvPr/>
        </p:nvSpPr>
        <p:spPr>
          <a:xfrm xmlns:a="http://schemas.openxmlformats.org/drawingml/2006/main">
            <a:off x="713232" y="1508760"/>
            <a:ext cx="5394960" cy="109728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6000"/>
          </a:bodyPr>
          <a:lstStyle xmlns:a="http://schemas.openxmlformats.org/drawingml/2006/main"/>
          <a:p xmlns:a="http://schemas.openxmlformats.org/drawingml/2006/main">
            <a:pPr marL="0" indent="0">
              <a:buNone/>
            </a:pPr>
            <a:r>
              <a:rPr sz="2500" b="1">
                <a:solidFill>
                  <a:srgbClr val="17251D"/>
                </a:solidFill>
                <a:latin typeface="Aptos Display"/>
                <a:ea typeface="Aptos Display"/>
                <a:cs typeface="Aptos Display"/>
              </a:rPr>
              <a:t>La solution professionnelle complète</a:t>
            </a:r>
            <a:endParaRPr sz="2500"/>
          </a:p>
          <a:p xmlns:a="http://schemas.openxmlformats.org/drawingml/2006/main">
            <a:pPr marL="0" indent="0">
              <a:buNone/>
            </a:pPr>
            <a:r>
              <a:rPr sz="2500" b="1">
                <a:solidFill>
                  <a:srgbClr val="17251D"/>
                </a:solidFill>
                <a:latin typeface="Aptos Display"/>
                <a:ea typeface="Aptos Display"/>
                <a:cs typeface="Aptos Display"/>
              </a:rPr>
              <a:t>pour les entreprises de déménagement modernes</a:t>
            </a:r>
            <a:endParaRPr sz="2500"/>
          </a:p>
        </p:txBody>
      </p:sp>
      <p:sp>
        <p:nvSpPr>
          <p:cNvPr id="7" name="Text 5">
            <a:extLst xmlns:a="http://schemas.openxmlformats.org/drawingml/2006/main">
              <a:ext uri="{FF2B5EF4-FFF2-40B4-BE49-F238E27FC236}">
                <a16:creationId xmlns:a16="http://schemas.microsoft.com/office/drawing/2014/main" id="{929DEC8F-8036-4FD7-BCD6-E409B855A9DB}"/>
              </a:ext>
            </a:extLst>
          </p:cNvPr>
          <p:cNvSpPr>
            <a:spLocks xmlns:a="http://schemas.openxmlformats.org/drawingml/2006/main" noGrp="1"/>
          </p:cNvSpPr>
          <p:nvPr/>
        </p:nvSpPr>
        <p:spPr>
          <a:xfrm xmlns:a="http://schemas.openxmlformats.org/drawingml/2006/main">
            <a:off x="749808" y="3063240"/>
            <a:ext cx="4800600" cy="9144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6774"/>
          </a:bodyPr>
          <a:lstStyle xmlns:a="http://schemas.openxmlformats.org/drawingml/2006/main"/>
          <a:p xmlns:a="http://schemas.openxmlformats.org/drawingml/2006/main">
            <a:pPr marL="0" indent="0">
              <a:buNone/>
            </a:pPr>
            <a:r>
              <a:rPr sz="1550">
                <a:solidFill>
                  <a:srgbClr val="66716A"/>
                </a:solidFill>
                <a:latin typeface="Aptos"/>
                <a:ea typeface="Aptos"/>
                <a:cs typeface="Aptos"/>
              </a:rPr>
              <a:t>De l'enquête sur place à la facture: gérer les clients, les emplois, les scans de salle 3D, l'inventaire, les prix, la flotte, le personnel, le stockage, les finances et les résumés fiscaux dans une application.</a:t>
            </a:r>
            <a:endParaRPr sz="1550"/>
          </a:p>
        </p:txBody>
      </p:sp>
      <p:sp>
        <p:nvSpPr>
          <p:cNvPr id="8" name="Shape 6">
            <a:extLst xmlns:a="http://schemas.openxmlformats.org/drawingml/2006/main">
              <a:ext uri="{FF2B5EF4-FFF2-40B4-BE49-F238E27FC236}">
                <a16:creationId xmlns:a16="http://schemas.microsoft.com/office/drawing/2014/main" id="{06657DB6-7D0D-4F42-AA4C-6574325E92F8}"/>
              </a:ext>
            </a:extLst>
          </p:cNvPr>
          <p:cNvSpPr>
            <a:spLocks xmlns:a="http://schemas.openxmlformats.org/drawingml/2006/main" noGrp="1"/>
          </p:cNvSpPr>
          <p:nvPr/>
        </p:nvSpPr>
        <p:spPr>
          <a:xfrm xmlns:a="http://schemas.openxmlformats.org/drawingml/2006/main">
            <a:off x="768096" y="4224528"/>
            <a:ext cx="2148840" cy="310896"/>
          </a:xfrm>
          <a:prstGeom xmlns:a="http://schemas.openxmlformats.org/drawingml/2006/main" prst="roundRect">
            <a:avLst>
              <a:gd name="adj" fmla="val 29412"/>
            </a:avLst>
          </a:prstGeom>
          <a:solidFill xmlns:a="http://schemas.openxmlformats.org/drawingml/2006/main">
            <a:srgbClr val="FFEBC0"/>
          </a:solidFill>
          <a:ln xmlns:a="http://schemas.openxmlformats.org/drawingml/2006/main" w="12700">
            <a:solidFill>
              <a:srgbClr val="FFEBC0">
                <a:alpha val="0"/>
              </a:srgbClr>
            </a:solidFill>
            <a:prstDash val="solid"/>
          </a:ln>
        </p:spPr>
      </p:sp>
      <p:sp>
        <p:nvSpPr>
          <p:cNvPr id="9" name="Text 7">
            <a:extLst xmlns:a="http://schemas.openxmlformats.org/drawingml/2006/main">
              <a:ext uri="{FF2B5EF4-FFF2-40B4-BE49-F238E27FC236}">
                <a16:creationId xmlns:a16="http://schemas.microsoft.com/office/drawing/2014/main" id="{738B603F-294C-4930-A362-54BCB95A7C31}"/>
              </a:ext>
            </a:extLst>
          </p:cNvPr>
          <p:cNvSpPr>
            <a:spLocks xmlns:a="http://schemas.openxmlformats.org/drawingml/2006/main" noGrp="1"/>
          </p:cNvSpPr>
          <p:nvPr/>
        </p:nvSpPr>
        <p:spPr>
          <a:xfrm xmlns:a="http://schemas.openxmlformats.org/drawingml/2006/main">
            <a:off x="877824" y="4311396"/>
            <a:ext cx="192938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Essayez-le gratuitement pendant 3 jours</a:t>
            </a:r>
            <a:endParaRPr sz="850"/>
          </a:p>
        </p:txBody>
      </p:sp>
      <p:sp>
        <p:nvSpPr>
          <p:cNvPr id="10" name="Shape 8">
            <a:extLst xmlns:a="http://schemas.openxmlformats.org/drawingml/2006/main">
              <a:ext uri="{FF2B5EF4-FFF2-40B4-BE49-F238E27FC236}">
                <a16:creationId xmlns:a16="http://schemas.microsoft.com/office/drawing/2014/main" id="{903AFE54-83C1-4069-8EF3-9E5BEA2F5D04}"/>
              </a:ext>
            </a:extLst>
          </p:cNvPr>
          <p:cNvSpPr>
            <a:spLocks xmlns:a="http://schemas.openxmlformats.org/drawingml/2006/main" noGrp="1"/>
          </p:cNvSpPr>
          <p:nvPr/>
        </p:nvSpPr>
        <p:spPr>
          <a:xfrm xmlns:a="http://schemas.openxmlformats.org/drawingml/2006/main">
            <a:off x="3063240" y="4224528"/>
            <a:ext cx="150876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1" name="Text 9">
            <a:extLst xmlns:a="http://schemas.openxmlformats.org/drawingml/2006/main">
              <a:ext uri="{FF2B5EF4-FFF2-40B4-BE49-F238E27FC236}">
                <a16:creationId xmlns:a16="http://schemas.microsoft.com/office/drawing/2014/main" id="{B044CAE2-0A2C-4E14-86A3-B28D66FDA084}"/>
              </a:ext>
            </a:extLst>
          </p:cNvPr>
          <p:cNvSpPr>
            <a:spLocks xmlns:a="http://schemas.openxmlformats.org/drawingml/2006/main" noGrp="1"/>
          </p:cNvSpPr>
          <p:nvPr/>
        </p:nvSpPr>
        <p:spPr>
          <a:xfrm xmlns:a="http://schemas.openxmlformats.org/drawingml/2006/main">
            <a:off x="3172968" y="4311396"/>
            <a:ext cx="128930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iPhone &amp; iPad</a:t>
            </a:r>
            <a:endParaRPr sz="850"/>
          </a:p>
        </p:txBody>
      </p:sp>
      <p:sp>
        <p:nvSpPr>
          <p:cNvPr id="12" name="Shape 10">
            <a:extLst xmlns:a="http://schemas.openxmlformats.org/drawingml/2006/main">
              <a:ext uri="{FF2B5EF4-FFF2-40B4-BE49-F238E27FC236}">
                <a16:creationId xmlns:a16="http://schemas.microsoft.com/office/drawing/2014/main" id="{B8B60248-7A80-4978-BE38-AACCB2CAD3AE}"/>
              </a:ext>
            </a:extLst>
          </p:cNvPr>
          <p:cNvSpPr>
            <a:spLocks xmlns:a="http://schemas.openxmlformats.org/drawingml/2006/main" noGrp="1"/>
          </p:cNvSpPr>
          <p:nvPr/>
        </p:nvSpPr>
        <p:spPr>
          <a:xfrm xmlns:a="http://schemas.openxmlformats.org/drawingml/2006/main">
            <a:off x="4700016" y="4224528"/>
            <a:ext cx="118872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3" name="Text 11">
            <a:extLst xmlns:a="http://schemas.openxmlformats.org/drawingml/2006/main">
              <a:ext uri="{FF2B5EF4-FFF2-40B4-BE49-F238E27FC236}">
                <a16:creationId xmlns:a16="http://schemas.microsoft.com/office/drawing/2014/main" id="{88A547FA-D96A-488A-8D4D-D2D43344F0AD}"/>
              </a:ext>
            </a:extLst>
          </p:cNvPr>
          <p:cNvSpPr>
            <a:spLocks xmlns:a="http://schemas.openxmlformats.org/drawingml/2006/main" noGrp="1"/>
          </p:cNvSpPr>
          <p:nvPr/>
        </p:nvSpPr>
        <p:spPr>
          <a:xfrm xmlns:a="http://schemas.openxmlformats.org/drawingml/2006/main">
            <a:off x="4809744" y="4311396"/>
            <a:ext cx="96926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App Store</a:t>
            </a:r>
            <a:endParaRPr sz="850"/>
          </a:p>
        </p:txBody>
      </p:sp>
      <p:pic>
        <p:nvPicPr>
          <p:cNvPr id="27" name="Image 0"/>
          <p:cNvPicPr>
            <a:picLocks xmlns:a="http://schemas.openxmlformats.org/drawingml/2006/main" noChangeAspect="1"/>
          </p:cNvPicPr>
          <p:nvPr/>
        </p:nvPicPr>
        <p:blipFill>
          <a:blip xmlns:r="http://schemas.openxmlformats.org/officeDocument/2006/relationships" xmlns:a="http://schemas.openxmlformats.org/drawingml/2006/main" r:embed="R1ed4a0b9090f455b"/>
          <a:stretch xmlns:a="http://schemas.openxmlformats.org/drawingml/2006/main">
            <a:fillRect l="0" t="0" r="0" b="0"/>
          </a:stretch>
        </p:blipFill>
        <p:spPr>
          <a:xfrm xmlns:a="http://schemas.openxmlformats.org/drawingml/2006/main">
            <a:off x="6783705" y="502920"/>
            <a:ext cx="4217670" cy="5623560"/>
          </a:xfrm>
          <a:prstGeom xmlns:a="http://schemas.openxmlformats.org/drawingml/2006/main" prst="rect">
            <a:avLst/>
          </a:prstGeom>
        </p:spPr>
      </p:pic>
    </p:spTree>
    <p:extLst>
      <p:ext uri="{BB962C8B-B14F-4D97-AF65-F5344CB8AC3E}">
        <p14:creationId xmlns:p14="http://schemas.microsoft.com/office/powerpoint/2010/main" val="1443648423"/>
      </p:ext>
    </p:extLst>
  </p:cSld>
</p:sld>
</file>

<file path=ppt/slides/slide1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BF71A8C-03DD-4540-8416-3C492401026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62079BD-B1CA-474D-8E52-53AA757C532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AAA22A5-9DCD-4A8C-97C9-C5AFA22B7FD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10</a:t>
            </a:r>
            <a:endParaRPr sz="750"/>
          </a:p>
        </p:txBody>
      </p:sp>
      <p:sp>
        <p:nvSpPr>
          <p:cNvPr id="5" name="Text 3">
            <a:extLst xmlns:a="http://schemas.openxmlformats.org/drawingml/2006/main">
              <a:ext uri="{FF2B5EF4-FFF2-40B4-BE49-F238E27FC236}">
                <a16:creationId xmlns:a16="http://schemas.microsoft.com/office/drawing/2014/main" id="{3F388555-C4B9-4588-89B1-1A5C9CBD1EC7}"/>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Tableau de bord: votre centre de contrôle</a:t>
            </a:r>
            <a:endParaRPr sz="3100"/>
          </a:p>
        </p:txBody>
      </p:sp>
      <p:sp>
        <p:nvSpPr>
          <p:cNvPr id="6" name="Text 4">
            <a:extLst xmlns:a="http://schemas.openxmlformats.org/drawingml/2006/main">
              <a:ext uri="{FF2B5EF4-FFF2-40B4-BE49-F238E27FC236}">
                <a16:creationId xmlns:a16="http://schemas.microsoft.com/office/drawing/2014/main" id="{27E53DC4-9CFB-49F2-8FD7-6AE9ACE74E7F}"/>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L'écran d'accueil rassemble les métriques clés et fournit une clarté instantanée.</a:t>
            </a:r>
            <a:endParaRPr sz="1400"/>
          </a:p>
        </p:txBody>
      </p:sp>
      <p:sp>
        <p:nvSpPr>
          <p:cNvPr id="7" name="Text 5">
            <a:extLst xmlns:a="http://schemas.openxmlformats.org/drawingml/2006/main">
              <a:ext uri="{FF2B5EF4-FFF2-40B4-BE49-F238E27FC236}">
                <a16:creationId xmlns:a16="http://schemas.microsoft.com/office/drawing/2014/main" id="{BD710409-9F5F-426E-9832-55E0132C8B8D}"/>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tâches ouvertes et planifiées sont visibles sans recherche dans les listes.</a:t>
            </a:r>
            <a:endParaRPr sz="1450"/>
          </a:p>
          <a:p xmlns:a="http://schemas.openxmlformats.org/drawingml/2006/main">
            <a:pPr marL="0" indent="0">
              <a:buNone/>
            </a:pPr>
            <a:r>
              <a:rPr sz="1450" b="1">
                <a:solidFill>
                  <a:srgbClr val="278A35"/>
                </a:solidFill>
                <a:latin typeface="Aptos"/>
                <a:ea typeface="Aptos"/>
                <a:cs typeface="Aptos"/>
              </a:rPr>
              <a:t>• Devis, montants payés, paiements impayés et revenus mensuels apparaissent directement sur l'écran d'accueil.</a:t>
            </a:r>
            <a:endParaRPr sz="1450"/>
          </a:p>
          <a:p xmlns:a="http://schemas.openxmlformats.org/drawingml/2006/main">
            <a:pPr marL="0" indent="0">
              <a:buNone/>
            </a:pPr>
            <a:r>
              <a:rPr sz="1450" b="1">
                <a:solidFill>
                  <a:srgbClr val="278A35"/>
                </a:solidFill>
                <a:latin typeface="Aptos"/>
                <a:ea typeface="Aptos"/>
                <a:cs typeface="Aptos"/>
              </a:rPr>
              <a:t>• Les rendez-vous à venir vous aident à vous préparer pour le jour ouvrable suivant.</a:t>
            </a:r>
            <a:endParaRPr sz="1450"/>
          </a:p>
          <a:p xmlns:a="http://schemas.openxmlformats.org/drawingml/2006/main">
            <a:pPr marL="0" indent="0">
              <a:buNone/>
            </a:pPr>
            <a:r>
              <a:rPr sz="1450" b="1">
                <a:solidFill>
                  <a:srgbClr val="278A35"/>
                </a:solidFill>
                <a:latin typeface="Aptos"/>
                <a:ea typeface="Aptos"/>
                <a:cs typeface="Aptos"/>
              </a:rPr>
              <a:t>• Les chiffres peuvent être cachés en cas de besoin, utiles lors de réunions avec les clients ou en vue des employés.</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b7e57abb722e4ca7"/>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4480C55E-5909-488A-A5D9-2DE45BC1D0A6}"/>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B22DD185-34BB-4086-83B7-C8CE46DB6DB7}"/>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Aperçu</a:t>
            </a:r>
            <a:endParaRPr sz="850"/>
          </a:p>
        </p:txBody>
      </p:sp>
      <p:sp>
        <p:nvSpPr>
          <p:cNvPr id="11" name="Shape 8">
            <a:extLst xmlns:a="http://schemas.openxmlformats.org/drawingml/2006/main">
              <a:ext uri="{FF2B5EF4-FFF2-40B4-BE49-F238E27FC236}">
                <a16:creationId xmlns:a16="http://schemas.microsoft.com/office/drawing/2014/main" id="{2D1490DE-E70B-4781-8D31-E7B4A42B20B2}"/>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1CA1AB10-E5EA-40E6-B342-B6F2BA9D280D}"/>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Chiffres</a:t>
            </a:r>
            <a:endParaRPr sz="850"/>
          </a:p>
        </p:txBody>
      </p:sp>
      <p:sp>
        <p:nvSpPr>
          <p:cNvPr id="13" name="Shape 10">
            <a:extLst xmlns:a="http://schemas.openxmlformats.org/drawingml/2006/main">
              <a:ext uri="{FF2B5EF4-FFF2-40B4-BE49-F238E27FC236}">
                <a16:creationId xmlns:a16="http://schemas.microsoft.com/office/drawing/2014/main" id="{385225D4-9791-472C-AF67-6335BC931E75}"/>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B901A515-815D-42AF-A17A-CAF7C39844D0}"/>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Rendez-vous</a:t>
            </a:r>
            <a:endParaRPr sz="850"/>
          </a:p>
        </p:txBody>
      </p:sp>
    </p:spTree>
    <p:extLst>
      <p:ext uri="{BB962C8B-B14F-4D97-AF65-F5344CB8AC3E}">
        <p14:creationId xmlns:p14="http://schemas.microsoft.com/office/powerpoint/2010/main" val="765923246"/>
      </p:ext>
    </p:extLst>
  </p:cSld>
</p:sld>
</file>

<file path=ppt/slides/slide1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13462FF-99D5-46D3-83C0-CDE64A94F11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F4B248A-A4AB-43CA-BC70-D3EC639A2795}"/>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18DE8A9-728E-48A3-87A9-23B60D0733D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11</a:t>
            </a:r>
            <a:endParaRPr sz="750"/>
          </a:p>
        </p:txBody>
      </p:sp>
      <p:sp>
        <p:nvSpPr>
          <p:cNvPr id="5" name="Text 3">
            <a:extLst xmlns:a="http://schemas.openxmlformats.org/drawingml/2006/main">
              <a:ext uri="{FF2B5EF4-FFF2-40B4-BE49-F238E27FC236}">
                <a16:creationId xmlns:a16="http://schemas.microsoft.com/office/drawing/2014/main" id="{AC98ED53-2998-4636-8534-8D4D86E486A6}"/>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Tout en un coup d'œil</a:t>
            </a:r>
            <a:endParaRPr sz="3000"/>
          </a:p>
        </p:txBody>
      </p:sp>
      <p:sp>
        <p:nvSpPr>
          <p:cNvPr id="6" name="Text 4">
            <a:extLst xmlns:a="http://schemas.openxmlformats.org/drawingml/2006/main">
              <a:ext uri="{FF2B5EF4-FFF2-40B4-BE49-F238E27FC236}">
                <a16:creationId xmlns:a16="http://schemas.microsoft.com/office/drawing/2014/main" id="{AC1138D2-03B5-49D9-8F2F-D9C39D74AE47}"/>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L'application montre plus que des données - elle montre les priorités.</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85e2b5c572644b20"/>
          <a:stretch xmlns:a="http://schemas.openxmlformats.org/drawingml/2006/main">
            <a:fillRect l="0" t="0" r="0" b="0"/>
          </a:stretch>
        </p:blipFill>
        <p:spPr>
          <a:xfrm xmlns:a="http://schemas.openxmlformats.org/drawingml/2006/main">
            <a:off x="3311652" y="1719072"/>
            <a:ext cx="5583936"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0031D30A-B186-4B67-B0CC-668279EEB96F}"/>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Ouvrez les tâches, les revenus, les paiements et les rendez-vous apparaissent dès que vous lancez l'application.</a:t>
            </a:r>
            <a:endParaRPr sz="1150"/>
          </a:p>
        </p:txBody>
      </p:sp>
    </p:spTree>
    <p:extLst>
      <p:ext uri="{BB962C8B-B14F-4D97-AF65-F5344CB8AC3E}">
        <p14:creationId xmlns:p14="http://schemas.microsoft.com/office/powerpoint/2010/main" val="313218273"/>
      </p:ext>
    </p:extLst>
  </p:cSld>
</p:sld>
</file>

<file path=ppt/slides/slide12.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03FF34E-7632-47F0-A2AC-967D210D9DD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97C8457-D107-4253-94B3-85277CC77FE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8D39BF5-16A6-40E5-AF61-EEF0132AAC7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12</a:t>
            </a:r>
            <a:endParaRPr sz="750"/>
          </a:p>
        </p:txBody>
      </p:sp>
      <p:sp>
        <p:nvSpPr>
          <p:cNvPr id="5" name="Text 3">
            <a:extLst xmlns:a="http://schemas.openxmlformats.org/drawingml/2006/main">
              <a:ext uri="{FF2B5EF4-FFF2-40B4-BE49-F238E27FC236}">
                <a16:creationId xmlns:a16="http://schemas.microsoft.com/office/drawing/2014/main" id="{09C4FA17-74F6-48EA-8A70-7A8BF5C8E43C}"/>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Votre avantage quotidien</a:t>
            </a:r>
            <a:endParaRPr sz="3100"/>
          </a:p>
        </p:txBody>
      </p:sp>
      <p:sp>
        <p:nvSpPr>
          <p:cNvPr id="6" name="Text 4">
            <a:extLst xmlns:a="http://schemas.openxmlformats.org/drawingml/2006/main">
              <a:ext uri="{FF2B5EF4-FFF2-40B4-BE49-F238E27FC236}">
                <a16:creationId xmlns:a16="http://schemas.microsoft.com/office/drawing/2014/main" id="{EB0D4B8E-4EF9-4F74-9EF8-CE867C7E9153}"/>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578"/>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 tableau de bord permet de gagner du temps car les informations importantes n'ont plus besoin d'être trouvées à travers différents endroits.</a:t>
            </a:r>
            <a:endParaRPr sz="1400"/>
          </a:p>
        </p:txBody>
      </p:sp>
      <p:sp>
        <p:nvSpPr>
          <p:cNvPr id="7" name="Text 5">
            <a:extLst xmlns:a="http://schemas.openxmlformats.org/drawingml/2006/main">
              <a:ext uri="{FF2B5EF4-FFF2-40B4-BE49-F238E27FC236}">
                <a16:creationId xmlns:a16="http://schemas.microsoft.com/office/drawing/2014/main" id="{37878DAE-4B01-47B3-80D3-9D564BAAD40C}"/>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propriétaires peuvent immédiatement voir quels emplois sont ouverts et quelles factures ont été payées.</a:t>
            </a:r>
            <a:endParaRPr sz="1550"/>
          </a:p>
          <a:p xmlns:a="http://schemas.openxmlformats.org/drawingml/2006/main">
            <a:pPr marL="0" indent="0">
              <a:buNone/>
            </a:pPr>
            <a:r>
              <a:rPr sz="1550" b="1">
                <a:solidFill>
                  <a:srgbClr val="278A35"/>
                </a:solidFill>
                <a:latin typeface="Aptos"/>
                <a:ea typeface="Aptos"/>
                <a:cs typeface="Aptos"/>
              </a:rPr>
              <a:t>• Les créances exceptionnelles sont identifiées tôt, avant que les flux de trésorerie ne deviennent un problème.</a:t>
            </a:r>
            <a:endParaRPr sz="1550"/>
          </a:p>
          <a:p xmlns:a="http://schemas.openxmlformats.org/drawingml/2006/main">
            <a:pPr marL="0" indent="0">
              <a:buNone/>
            </a:pPr>
            <a:r>
              <a:rPr sz="1550" b="1">
                <a:solidFill>
                  <a:srgbClr val="278A35"/>
                </a:solidFill>
                <a:latin typeface="Aptos"/>
                <a:ea typeface="Aptos"/>
                <a:cs typeface="Aptos"/>
              </a:rPr>
              <a:t>• Le mois en cours reste transparent.</a:t>
            </a:r>
            <a:endParaRPr sz="1550"/>
          </a:p>
          <a:p xmlns:a="http://schemas.openxmlformats.org/drawingml/2006/main">
            <a:pPr marL="0" indent="0">
              <a:buNone/>
            </a:pPr>
            <a:r>
              <a:rPr sz="1550" b="1">
                <a:solidFill>
                  <a:srgbClr val="278A35"/>
                </a:solidFill>
                <a:latin typeface="Aptos"/>
                <a:ea typeface="Aptos"/>
                <a:cs typeface="Aptos"/>
              </a:rPr>
              <a:t>• Les nominations et les tâches opérationnelles sont examinées en même temps que les informations financières.</a:t>
            </a:r>
            <a:endParaRPr sz="1550"/>
          </a:p>
        </p:txBody>
      </p:sp>
      <p:sp>
        <p:nvSpPr>
          <p:cNvPr id="8" name="Text 6">
            <a:extLst xmlns:a="http://schemas.openxmlformats.org/drawingml/2006/main">
              <a:ext uri="{FF2B5EF4-FFF2-40B4-BE49-F238E27FC236}">
                <a16:creationId xmlns:a16="http://schemas.microsoft.com/office/drawing/2014/main" id="{5ACD9F86-8F87-482D-B7D4-C01AEEB9BDEE}"/>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Une plus grande visibilité signifie moins de questions, moins de recherche et des décisions plus rapides.</a:t>
            </a:r>
            <a:endParaRPr sz="2000"/>
          </a:p>
        </p:txBody>
      </p:sp>
    </p:spTree>
    <p:extLst>
      <p:ext uri="{BB962C8B-B14F-4D97-AF65-F5344CB8AC3E}">
        <p14:creationId xmlns:p14="http://schemas.microsoft.com/office/powerpoint/2010/main" val="278788959"/>
      </p:ext>
    </p:extLst>
  </p:cSld>
</p:sld>
</file>

<file path=ppt/slides/slide1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2A4B062-3D89-4C69-A9BC-E4A095FCBF8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3EA8B07-D43B-4D69-BBE5-9F6167B84D9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C6EF899-ADE3-443F-A694-BD724FDC687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13</a:t>
            </a:r>
            <a:endParaRPr sz="750"/>
          </a:p>
        </p:txBody>
      </p:sp>
      <p:sp>
        <p:nvSpPr>
          <p:cNvPr id="5" name="Text 3">
            <a:extLst xmlns:a="http://schemas.openxmlformats.org/drawingml/2006/main">
              <a:ext uri="{FF2B5EF4-FFF2-40B4-BE49-F238E27FC236}">
                <a16:creationId xmlns:a16="http://schemas.microsoft.com/office/drawing/2014/main" id="{C06D891E-B97D-4282-9688-41A2968C2A64}"/>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Le point de départ de nouveaux emplois</a:t>
            </a:r>
            <a:endParaRPr sz="3100"/>
          </a:p>
        </p:txBody>
      </p:sp>
      <p:sp>
        <p:nvSpPr>
          <p:cNvPr id="6" name="Text 4">
            <a:extLst xmlns:a="http://schemas.openxmlformats.org/drawingml/2006/main">
              <a:ext uri="{FF2B5EF4-FFF2-40B4-BE49-F238E27FC236}">
                <a16:creationId xmlns:a16="http://schemas.microsoft.com/office/drawing/2014/main" id="{7FF1E18A-1E5C-4DE8-819D-2D1E79BB2BA6}"/>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 workflow démarre directement sur l'écran d'accueil.</a:t>
            </a:r>
            <a:endParaRPr sz="1400"/>
          </a:p>
        </p:txBody>
      </p:sp>
      <p:sp>
        <p:nvSpPr>
          <p:cNvPr id="7" name="Text 5">
            <a:extLst xmlns:a="http://schemas.openxmlformats.org/drawingml/2006/main">
              <a:ext uri="{FF2B5EF4-FFF2-40B4-BE49-F238E27FC236}">
                <a16:creationId xmlns:a16="http://schemas.microsoft.com/office/drawing/2014/main" id="{7CBE14D3-1AA1-4722-B932-A3C9C5ADD663}"/>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Créez de nouveaux emplois immédiatement.</a:t>
            </a:r>
            <a:endParaRPr sz="1450"/>
          </a:p>
          <a:p xmlns:a="http://schemas.openxmlformats.org/drawingml/2006/main">
            <a:pPr marL="0" indent="0">
              <a:buNone/>
            </a:pPr>
            <a:r>
              <a:rPr sz="1450" b="1">
                <a:solidFill>
                  <a:srgbClr val="278A35"/>
                </a:solidFill>
                <a:latin typeface="Aptos"/>
                <a:ea typeface="Aptos"/>
                <a:cs typeface="Aptos"/>
              </a:rPr>
              <a:t>• Les nominations et les métriques existantes restent visibles.</a:t>
            </a:r>
            <a:endParaRPr sz="1450"/>
          </a:p>
          <a:p xmlns:a="http://schemas.openxmlformats.org/drawingml/2006/main">
            <a:pPr marL="0" indent="0">
              <a:buNone/>
            </a:pPr>
            <a:r>
              <a:rPr sz="1450" b="1">
                <a:solidFill>
                  <a:srgbClr val="278A35"/>
                </a:solidFill>
                <a:latin typeface="Aptos"/>
                <a:ea typeface="Aptos"/>
                <a:cs typeface="Aptos"/>
              </a:rPr>
              <a:t>• L’écran d’accueil est délibérément calme et épuré, important tant au bureau qu’avec les clients.</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19a0820d2f0c471d"/>
          <a:stretch xmlns:a="http://schemas.openxmlformats.org/drawingml/2006/main">
            <a:fillRect l="0" t="0" r="0" b="0"/>
          </a:stretch>
        </p:blipFill>
        <p:spPr>
          <a:xfrm xmlns:a="http://schemas.openxmlformats.org/drawingml/2006/main">
            <a:off x="6172200" y="1594914"/>
            <a:ext cx="5029200" cy="3768757"/>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CC0BAA63-8E75-4BA3-BD75-FD8FEB0C63FE}"/>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618458D3-653C-4115-A7F0-77922D3CD743}"/>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Nouveau job</a:t>
            </a:r>
            <a:endParaRPr sz="850"/>
          </a:p>
        </p:txBody>
      </p:sp>
      <p:sp>
        <p:nvSpPr>
          <p:cNvPr id="11" name="Shape 8">
            <a:extLst xmlns:a="http://schemas.openxmlformats.org/drawingml/2006/main">
              <a:ext uri="{FF2B5EF4-FFF2-40B4-BE49-F238E27FC236}">
                <a16:creationId xmlns:a16="http://schemas.microsoft.com/office/drawing/2014/main" id="{298D4B43-D182-483F-B672-614A97ADAAA7}"/>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99E46685-9417-4E28-B8FC-30FC7CE442E3}"/>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Démarrage rapide</a:t>
            </a:r>
            <a:endParaRPr sz="850"/>
          </a:p>
        </p:txBody>
      </p:sp>
      <p:sp>
        <p:nvSpPr>
          <p:cNvPr id="13" name="Shape 10">
            <a:extLst xmlns:a="http://schemas.openxmlformats.org/drawingml/2006/main">
              <a:ext uri="{FF2B5EF4-FFF2-40B4-BE49-F238E27FC236}">
                <a16:creationId xmlns:a16="http://schemas.microsoft.com/office/drawing/2014/main" id="{5A91969E-EF48-4544-BD5F-73B04B9011CE}"/>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352DAEAB-8850-48F0-809D-D966E68CEF6F}"/>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Conçu pour la pratique</a:t>
            </a:r>
            <a:endParaRPr sz="850"/>
          </a:p>
        </p:txBody>
      </p:sp>
    </p:spTree>
    <p:extLst>
      <p:ext uri="{BB962C8B-B14F-4D97-AF65-F5344CB8AC3E}">
        <p14:creationId xmlns:p14="http://schemas.microsoft.com/office/powerpoint/2010/main" val="823000678"/>
      </p:ext>
    </p:extLst>
  </p:cSld>
</p:sld>
</file>

<file path=ppt/slides/slide1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0419DC9-6C23-487B-8A9C-EAE387966E7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26E970A-7717-4119-BE00-68E01EF767F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C4B9BDB-8C27-4995-B2D1-981ECD60B00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14</a:t>
            </a:r>
            <a:endParaRPr sz="750"/>
          </a:p>
        </p:txBody>
      </p:sp>
      <p:sp>
        <p:nvSpPr>
          <p:cNvPr id="5" name="Text 3">
            <a:extLst xmlns:a="http://schemas.openxmlformats.org/drawingml/2006/main">
              <a:ext uri="{FF2B5EF4-FFF2-40B4-BE49-F238E27FC236}">
                <a16:creationId xmlns:a16="http://schemas.microsoft.com/office/drawing/2014/main" id="{2CACB4F9-66E4-497F-A759-AB66CB3A75E2}"/>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2</a:t>
            </a:r>
            <a:endParaRPr sz="1100"/>
          </a:p>
        </p:txBody>
      </p:sp>
      <p:sp>
        <p:nvSpPr>
          <p:cNvPr id="6" name="Text 4">
            <a:extLst xmlns:a="http://schemas.openxmlformats.org/drawingml/2006/main">
              <a:ext uri="{FF2B5EF4-FFF2-40B4-BE49-F238E27FC236}">
                <a16:creationId xmlns:a16="http://schemas.microsoft.com/office/drawing/2014/main" id="{174A56E0-1AC9-4F82-A313-4690865511A6}"/>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Gérer les clients de manière professionnelle</a:t>
            </a:r>
            <a:endParaRPr sz="4300"/>
          </a:p>
        </p:txBody>
      </p:sp>
      <p:sp>
        <p:nvSpPr>
          <p:cNvPr id="7" name="Text 5">
            <a:extLst xmlns:a="http://schemas.openxmlformats.org/drawingml/2006/main">
              <a:ext uri="{FF2B5EF4-FFF2-40B4-BE49-F238E27FC236}">
                <a16:creationId xmlns:a16="http://schemas.microsoft.com/office/drawing/2014/main" id="{20269CBB-2A29-4111-98D5-DDEC2A732392}"/>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Les clients, les contacts, les numéros de téléphone, les adresses e-mail et l'historique des tâches constituent la base de chaque emploi en mouvement.</a:t>
            </a:r>
            <a:endParaRPr sz="1700"/>
          </a:p>
        </p:txBody>
      </p:sp>
    </p:spTree>
    <p:extLst>
      <p:ext uri="{BB962C8B-B14F-4D97-AF65-F5344CB8AC3E}">
        <p14:creationId xmlns:p14="http://schemas.microsoft.com/office/powerpoint/2010/main" val="810170915"/>
      </p:ext>
    </p:extLst>
  </p:cSld>
</p:sld>
</file>

<file path=ppt/slides/slide1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AFAA796-5540-4575-B9F1-D3E345B7169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C738308-3775-43E8-940A-E4DDEE6DF6F5}"/>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1FBFE65-FEEB-4C8E-B3F8-54C57B68690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15</a:t>
            </a:r>
            <a:endParaRPr sz="750"/>
          </a:p>
        </p:txBody>
      </p:sp>
      <p:sp>
        <p:nvSpPr>
          <p:cNvPr id="5" name="Text 3">
            <a:extLst xmlns:a="http://schemas.openxmlformats.org/drawingml/2006/main">
              <a:ext uri="{FF2B5EF4-FFF2-40B4-BE49-F238E27FC236}">
                <a16:creationId xmlns:a16="http://schemas.microsoft.com/office/drawing/2014/main" id="{6535FADC-B742-43C0-B8B8-C4229C6546CE}"/>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Gestion du client</a:t>
            </a:r>
            <a:endParaRPr sz="3100"/>
          </a:p>
        </p:txBody>
      </p:sp>
      <p:sp>
        <p:nvSpPr>
          <p:cNvPr id="6" name="Text 4">
            <a:extLst xmlns:a="http://schemas.openxmlformats.org/drawingml/2006/main">
              <a:ext uri="{FF2B5EF4-FFF2-40B4-BE49-F238E27FC236}">
                <a16:creationId xmlns:a16="http://schemas.microsoft.com/office/drawing/2014/main" id="{BCBC09D3-D215-4C35-B7A9-0B45DA6355E7}"/>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Toutes les données des clients en un seul endroit, structurées et faciles à trouver.</a:t>
            </a:r>
            <a:endParaRPr sz="1400"/>
          </a:p>
        </p:txBody>
      </p:sp>
      <p:sp>
        <p:nvSpPr>
          <p:cNvPr id="7" name="Text 5">
            <a:extLst xmlns:a="http://schemas.openxmlformats.org/drawingml/2006/main">
              <a:ext uri="{FF2B5EF4-FFF2-40B4-BE49-F238E27FC236}">
                <a16:creationId xmlns:a16="http://schemas.microsoft.com/office/drawing/2014/main" id="{5199AE83-E24C-4D2C-8D05-200361E1E259}"/>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clients sont affichés avec leur numéro, nom, numéro de téléphone et historique des tâches.</a:t>
            </a:r>
            <a:endParaRPr sz="1450"/>
          </a:p>
          <a:p xmlns:a="http://schemas.openxmlformats.org/drawingml/2006/main">
            <a:pPr marL="0" indent="0">
              <a:buNone/>
            </a:pPr>
            <a:r>
              <a:rPr sz="1450" b="1">
                <a:solidFill>
                  <a:srgbClr val="278A35"/>
                </a:solidFill>
                <a:latin typeface="Aptos"/>
                <a:ea typeface="Aptos"/>
                <a:cs typeface="Aptos"/>
              </a:rPr>
              <a:t>• Search fournit un accès rapide aux contacts existants.</a:t>
            </a:r>
            <a:endParaRPr sz="1450"/>
          </a:p>
          <a:p xmlns:a="http://schemas.openxmlformats.org/drawingml/2006/main">
            <a:pPr marL="0" indent="0">
              <a:buNone/>
            </a:pPr>
            <a:r>
              <a:rPr sz="1450" b="1">
                <a:solidFill>
                  <a:srgbClr val="278A35"/>
                </a:solidFill>
                <a:latin typeface="Aptos"/>
                <a:ea typeface="Aptos"/>
                <a:cs typeface="Aptos"/>
              </a:rPr>
              <a:t>• Les détails du client peuvent être transférés directement dans des emplois, des devis et des factures.</a:t>
            </a:r>
            <a:endParaRPr sz="1450"/>
          </a:p>
          <a:p xmlns:a="http://schemas.openxmlformats.org/drawingml/2006/main">
            <a:pPr marL="0" indent="0">
              <a:buNone/>
            </a:pPr>
            <a:r>
              <a:rPr sz="1450" b="1">
                <a:solidFill>
                  <a:srgbClr val="278A35"/>
                </a:solidFill>
                <a:latin typeface="Aptos"/>
                <a:ea typeface="Aptos"/>
                <a:cs typeface="Aptos"/>
              </a:rPr>
              <a:t>• Cela empêche la saisie en double et maintient les documents cohérents.</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fd52a2f82ccd4fcc"/>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C3BE5ECD-5A56-42F4-842F-E4464AD5A037}"/>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226FE8B7-525D-459F-AB63-7133B7B6DC7C}"/>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Recherche</a:t>
            </a:r>
            <a:endParaRPr sz="850"/>
          </a:p>
        </p:txBody>
      </p:sp>
      <p:sp>
        <p:nvSpPr>
          <p:cNvPr id="11" name="Shape 8">
            <a:extLst xmlns:a="http://schemas.openxmlformats.org/drawingml/2006/main">
              <a:ext uri="{FF2B5EF4-FFF2-40B4-BE49-F238E27FC236}">
                <a16:creationId xmlns:a16="http://schemas.microsoft.com/office/drawing/2014/main" id="{6AC6D02D-E2EB-47DC-BF10-3E59CA41AF4B}"/>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5DE7B1D9-745B-4222-8991-45EC0C99DB66}"/>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Histoire</a:t>
            </a:r>
            <a:endParaRPr sz="850"/>
          </a:p>
        </p:txBody>
      </p:sp>
      <p:sp>
        <p:nvSpPr>
          <p:cNvPr id="13" name="Shape 10">
            <a:extLst xmlns:a="http://schemas.openxmlformats.org/drawingml/2006/main">
              <a:ext uri="{FF2B5EF4-FFF2-40B4-BE49-F238E27FC236}">
                <a16:creationId xmlns:a16="http://schemas.microsoft.com/office/drawing/2014/main" id="{823A13DB-E346-4490-B438-2B3AE13EF78A}"/>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07C14F3D-A5D3-4B8C-915B-25C906A369CE}"/>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Contact</a:t>
            </a:r>
            <a:endParaRPr sz="850"/>
          </a:p>
        </p:txBody>
      </p:sp>
    </p:spTree>
    <p:extLst>
      <p:ext uri="{BB962C8B-B14F-4D97-AF65-F5344CB8AC3E}">
        <p14:creationId xmlns:p14="http://schemas.microsoft.com/office/powerpoint/2010/main" val="482149947"/>
      </p:ext>
    </p:extLst>
  </p:cSld>
</p:sld>
</file>

<file path=ppt/slides/slide1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7A350342-E2B0-48CC-B07E-8B8BE39F34F2}"/>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6BF21FE-951E-445C-87FB-CED5BE99814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CE61B88-0082-4DDB-9F7D-7FC32615D983}"/>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16</a:t>
            </a:r>
            <a:endParaRPr sz="750"/>
          </a:p>
        </p:txBody>
      </p:sp>
      <p:sp>
        <p:nvSpPr>
          <p:cNvPr id="5" name="Text 3">
            <a:extLst xmlns:a="http://schemas.openxmlformats.org/drawingml/2006/main">
              <a:ext uri="{FF2B5EF4-FFF2-40B4-BE49-F238E27FC236}">
                <a16:creationId xmlns:a16="http://schemas.microsoft.com/office/drawing/2014/main" id="{787723AB-34F5-44D8-818D-67B3C4A19B88}"/>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Du contact au travail</a:t>
            </a:r>
            <a:endParaRPr sz="3100"/>
          </a:p>
        </p:txBody>
      </p:sp>
      <p:sp>
        <p:nvSpPr>
          <p:cNvPr id="6" name="Text 4">
            <a:extLst xmlns:a="http://schemas.openxmlformats.org/drawingml/2006/main">
              <a:ext uri="{FF2B5EF4-FFF2-40B4-BE49-F238E27FC236}">
                <a16:creationId xmlns:a16="http://schemas.microsoft.com/office/drawing/2014/main" id="{6D328A39-D6C9-428D-9BC0-CE80DB7682BC}"/>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données des clients ne sont pas stockées isolément; elles restent liées à l'emploi.</a:t>
            </a:r>
            <a:endParaRPr sz="1400"/>
          </a:p>
        </p:txBody>
      </p:sp>
      <p:sp>
        <p:nvSpPr>
          <p:cNvPr id="7" name="Text 5">
            <a:extLst xmlns:a="http://schemas.openxmlformats.org/drawingml/2006/main">
              <a:ext uri="{FF2B5EF4-FFF2-40B4-BE49-F238E27FC236}">
                <a16:creationId xmlns:a16="http://schemas.microsoft.com/office/drawing/2014/main" id="{8F37BC9F-D540-4796-8A8C-F7614C77B015}"/>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contacts, téléphone, email et WhatsApp sont directement accessibles.</a:t>
            </a:r>
            <a:endParaRPr sz="1450"/>
          </a:p>
          <a:p xmlns:a="http://schemas.openxmlformats.org/drawingml/2006/main">
            <a:pPr marL="0" indent="0">
              <a:buNone/>
            </a:pPr>
            <a:r>
              <a:rPr sz="1450" b="1">
                <a:solidFill>
                  <a:srgbClr val="278A35"/>
                </a:solidFill>
                <a:latin typeface="Aptos"/>
                <a:ea typeface="Aptos"/>
                <a:cs typeface="Aptos"/>
              </a:rPr>
              <a:t>• Les adresses, les étages, les ascenseurs, les options de stationnement et les itinéraires sont capturés de manière structurée.</a:t>
            </a:r>
            <a:endParaRPr sz="1450"/>
          </a:p>
          <a:p xmlns:a="http://schemas.openxmlformats.org/drawingml/2006/main">
            <a:pPr marL="0" indent="0">
              <a:buNone/>
            </a:pPr>
            <a:r>
              <a:rPr sz="1450" b="1">
                <a:solidFill>
                  <a:srgbClr val="278A35"/>
                </a:solidFill>
                <a:latin typeface="Aptos"/>
                <a:ea typeface="Aptos"/>
                <a:cs typeface="Aptos"/>
              </a:rPr>
              <a:t>• Ces informations peuvent ensuite être réutilisées dans les fiches d'emploi, les devis et la planification.</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b89c2b289d9c4a70"/>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2DFD7018-1B69-4063-B2BA-C721574FCDF3}"/>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AC812826-7EA7-4AE8-AE72-BC119D6CA23E}"/>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Téléphone</a:t>
            </a:r>
            <a:endParaRPr sz="850"/>
          </a:p>
        </p:txBody>
      </p:sp>
      <p:sp>
        <p:nvSpPr>
          <p:cNvPr id="11" name="Shape 8">
            <a:extLst xmlns:a="http://schemas.openxmlformats.org/drawingml/2006/main">
              <a:ext uri="{FF2B5EF4-FFF2-40B4-BE49-F238E27FC236}">
                <a16:creationId xmlns:a16="http://schemas.microsoft.com/office/drawing/2014/main" id="{8DCD6E42-E2C6-4CF3-A75D-3F9426F3F6ED}"/>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627CAA94-5AD3-4C9A-9215-7D217FBD0E04}"/>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Email</a:t>
            </a:r>
            <a:endParaRPr sz="850"/>
          </a:p>
        </p:txBody>
      </p:sp>
      <p:sp>
        <p:nvSpPr>
          <p:cNvPr id="13" name="Shape 10">
            <a:extLst xmlns:a="http://schemas.openxmlformats.org/drawingml/2006/main">
              <a:ext uri="{FF2B5EF4-FFF2-40B4-BE49-F238E27FC236}">
                <a16:creationId xmlns:a16="http://schemas.microsoft.com/office/drawing/2014/main" id="{E41AE1A1-5C09-4A04-916B-B2C60F92616D}"/>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A039B1F0-D686-46E9-A300-ADF6247E618D}"/>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WhatsApp</a:t>
            </a:r>
            <a:endParaRPr sz="850"/>
          </a:p>
        </p:txBody>
      </p:sp>
    </p:spTree>
    <p:extLst>
      <p:ext uri="{BB962C8B-B14F-4D97-AF65-F5344CB8AC3E}">
        <p14:creationId xmlns:p14="http://schemas.microsoft.com/office/powerpoint/2010/main" val="1710710417"/>
      </p:ext>
    </p:extLst>
  </p:cSld>
</p:sld>
</file>

<file path=ppt/slides/slide1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8517B7B-26C8-47B7-8C5F-42F9BB37B0C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72DD2AB1-B60A-4928-AC1E-896A1CB0C7C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A95AC915-1CD6-4C23-B639-B72A1BC51A4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17</a:t>
            </a:r>
            <a:endParaRPr sz="750"/>
          </a:p>
        </p:txBody>
      </p:sp>
      <p:sp>
        <p:nvSpPr>
          <p:cNvPr id="5" name="Text 3">
            <a:extLst xmlns:a="http://schemas.openxmlformats.org/drawingml/2006/main">
              <a:ext uri="{FF2B5EF4-FFF2-40B4-BE49-F238E27FC236}">
                <a16:creationId xmlns:a16="http://schemas.microsoft.com/office/drawing/2014/main" id="{AC69E667-3BE0-46BA-8055-F146CB9E9F99}"/>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Moins de questions de suivi au bureau</a:t>
            </a:r>
            <a:endParaRPr sz="3100"/>
          </a:p>
        </p:txBody>
      </p:sp>
      <p:sp>
        <p:nvSpPr>
          <p:cNvPr id="6" name="Text 4">
            <a:extLst xmlns:a="http://schemas.openxmlformats.org/drawingml/2006/main">
              <a:ext uri="{FF2B5EF4-FFF2-40B4-BE49-F238E27FC236}">
                <a16:creationId xmlns:a16="http://schemas.microsoft.com/office/drawing/2014/main" id="{63CED576-8CE8-4C61-B7F9-D833990E7632}"/>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Lorsque l'information est structurée, les employés n'ont plus besoin de continuer à demander des détails.</a:t>
            </a:r>
            <a:endParaRPr sz="1400"/>
          </a:p>
        </p:txBody>
      </p:sp>
      <p:sp>
        <p:nvSpPr>
          <p:cNvPr id="7" name="Text 5">
            <a:extLst xmlns:a="http://schemas.openxmlformats.org/drawingml/2006/main">
              <a:ext uri="{FF2B5EF4-FFF2-40B4-BE49-F238E27FC236}">
                <a16:creationId xmlns:a16="http://schemas.microsoft.com/office/drawing/2014/main" id="{142F6580-C878-4070-84B4-8A79AEDE5F76}"/>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coordonnées des clients et les données d'emploi restent documentées ensemble.</a:t>
            </a:r>
            <a:endParaRPr sz="1550"/>
          </a:p>
          <a:p xmlns:a="http://schemas.openxmlformats.org/drawingml/2006/main">
            <a:pPr marL="0" indent="0">
              <a:buNone/>
            </a:pPr>
            <a:r>
              <a:rPr sz="1550" b="1">
                <a:solidFill>
                  <a:srgbClr val="278A35"/>
                </a:solidFill>
                <a:latin typeface="Aptos"/>
                <a:ea typeface="Aptos"/>
                <a:cs typeface="Aptos"/>
              </a:rPr>
              <a:t>• Les contacts et les numéros de téléphone sont immédiatement disponibles.</a:t>
            </a:r>
            <a:endParaRPr sz="1550"/>
          </a:p>
          <a:p xmlns:a="http://schemas.openxmlformats.org/drawingml/2006/main">
            <a:pPr marL="0" indent="0">
              <a:buNone/>
            </a:pPr>
            <a:r>
              <a:rPr sz="1550" b="1">
                <a:solidFill>
                  <a:srgbClr val="278A35"/>
                </a:solidFill>
                <a:latin typeface="Aptos"/>
                <a:ea typeface="Aptos"/>
                <a:cs typeface="Aptos"/>
              </a:rPr>
              <a:t>• Les notes spéciales sur l'accès, les ascenseurs ou le stationnement ne sont pas perdues.</a:t>
            </a:r>
            <a:endParaRPr sz="1550"/>
          </a:p>
          <a:p xmlns:a="http://schemas.openxmlformats.org/drawingml/2006/main">
            <a:pPr marL="0" indent="0">
              <a:buNone/>
            </a:pPr>
            <a:r>
              <a:rPr sz="1550" b="1">
                <a:solidFill>
                  <a:srgbClr val="278A35"/>
                </a:solidFill>
                <a:latin typeface="Aptos"/>
                <a:ea typeface="Aptos"/>
                <a:cs typeface="Aptos"/>
              </a:rPr>
              <a:t>• Tous les documents suivants utilisent la même source de données.</a:t>
            </a:r>
            <a:endParaRPr sz="1550"/>
          </a:p>
        </p:txBody>
      </p:sp>
      <p:sp>
        <p:nvSpPr>
          <p:cNvPr id="8" name="Text 6">
            <a:extLst xmlns:a="http://schemas.openxmlformats.org/drawingml/2006/main">
              <a:ext uri="{FF2B5EF4-FFF2-40B4-BE49-F238E27FC236}">
                <a16:creationId xmlns:a16="http://schemas.microsoft.com/office/drawing/2014/main" id="{9AB49BA3-E691-4C01-8963-9C479B9F4836}"/>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 travail n'est aussi bon que les informations capturées correctement avant le déménagement.</a:t>
            </a:r>
            <a:endParaRPr sz="2000"/>
          </a:p>
        </p:txBody>
      </p:sp>
    </p:spTree>
    <p:extLst>
      <p:ext uri="{BB962C8B-B14F-4D97-AF65-F5344CB8AC3E}">
        <p14:creationId xmlns:p14="http://schemas.microsoft.com/office/powerpoint/2010/main" val="1048542349"/>
      </p:ext>
    </p:extLst>
  </p:cSld>
</p:sld>
</file>

<file path=ppt/slides/slide1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4AEAC7F-192E-411A-A2DB-8C1293C3FEE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73E8BCE-F18B-4877-BA8E-ED09E05D604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EB65B3F-424D-4B59-9ACC-305EA874251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18</a:t>
            </a:r>
            <a:endParaRPr sz="750"/>
          </a:p>
        </p:txBody>
      </p:sp>
      <p:sp>
        <p:nvSpPr>
          <p:cNvPr id="5" name="Text 3">
            <a:extLst xmlns:a="http://schemas.openxmlformats.org/drawingml/2006/main">
              <a:ext uri="{FF2B5EF4-FFF2-40B4-BE49-F238E27FC236}">
                <a16:creationId xmlns:a16="http://schemas.microsoft.com/office/drawing/2014/main" id="{2475D0DC-C268-42EF-BFF2-4CAEB5D2F606}"/>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3</a:t>
            </a:r>
            <a:endParaRPr sz="1100"/>
          </a:p>
        </p:txBody>
      </p:sp>
      <p:sp>
        <p:nvSpPr>
          <p:cNvPr id="6" name="Text 4">
            <a:extLst xmlns:a="http://schemas.openxmlformats.org/drawingml/2006/main">
              <a:ext uri="{FF2B5EF4-FFF2-40B4-BE49-F238E27FC236}">
                <a16:creationId xmlns:a16="http://schemas.microsoft.com/office/drawing/2014/main" id="{099A054C-8B08-43E4-9F19-BDFF7AF1F9DE}"/>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Gérer les emplois du premier devis au paiement</a:t>
            </a:r>
            <a:endParaRPr sz="4300"/>
          </a:p>
        </p:txBody>
      </p:sp>
      <p:sp>
        <p:nvSpPr>
          <p:cNvPr id="7" name="Text 5">
            <a:extLst xmlns:a="http://schemas.openxmlformats.org/drawingml/2006/main">
              <a:ext uri="{FF2B5EF4-FFF2-40B4-BE49-F238E27FC236}">
                <a16:creationId xmlns:a16="http://schemas.microsoft.com/office/drawing/2014/main" id="{6A8AE282-CF42-4F86-B078-E1ADB0352FE3}"/>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suit l'état de chaque tâche et connecte les clients, les adresses, les prix, les documents et les paiements.</a:t>
            </a:r>
            <a:endParaRPr sz="1700"/>
          </a:p>
        </p:txBody>
      </p:sp>
    </p:spTree>
    <p:extLst>
      <p:ext uri="{BB962C8B-B14F-4D97-AF65-F5344CB8AC3E}">
        <p14:creationId xmlns:p14="http://schemas.microsoft.com/office/powerpoint/2010/main" val="811579863"/>
      </p:ext>
    </p:extLst>
  </p:cSld>
</p:sld>
</file>

<file path=ppt/slides/slide1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BF4BE5E-8D6B-4F90-9255-C97F85A6AEA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C6B5F71-02BF-4831-AAEF-A4930DEAEC6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92EBEBE-1088-4F64-A0F0-17062D13E01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19</a:t>
            </a:r>
            <a:endParaRPr sz="750"/>
          </a:p>
        </p:txBody>
      </p:sp>
      <p:sp>
        <p:nvSpPr>
          <p:cNvPr id="5" name="Text 3">
            <a:extLst xmlns:a="http://schemas.openxmlformats.org/drawingml/2006/main">
              <a:ext uri="{FF2B5EF4-FFF2-40B4-BE49-F238E27FC236}">
                <a16:creationId xmlns:a16="http://schemas.microsoft.com/office/drawing/2014/main" id="{B3198FCA-B623-4F8C-B41E-D14F389A7CFD}"/>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Gestion d'emploi</a:t>
            </a:r>
            <a:endParaRPr sz="3100"/>
          </a:p>
        </p:txBody>
      </p:sp>
      <p:sp>
        <p:nvSpPr>
          <p:cNvPr id="6" name="Text 4">
            <a:extLst xmlns:a="http://schemas.openxmlformats.org/drawingml/2006/main">
              <a:ext uri="{FF2B5EF4-FFF2-40B4-BE49-F238E27FC236}">
                <a16:creationId xmlns:a16="http://schemas.microsoft.com/office/drawing/2014/main" id="{D9A72A6E-53FB-446D-9D3D-702E03CBDCC0}"/>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Un travail n’est pas simplement stocké – il est guidé tout au long du processus.</a:t>
            </a:r>
            <a:endParaRPr sz="1400"/>
          </a:p>
        </p:txBody>
      </p:sp>
      <p:sp>
        <p:nvSpPr>
          <p:cNvPr id="7" name="Text 5">
            <a:extLst xmlns:a="http://schemas.openxmlformats.org/drawingml/2006/main">
              <a:ext uri="{FF2B5EF4-FFF2-40B4-BE49-F238E27FC236}">
                <a16:creationId xmlns:a16="http://schemas.microsoft.com/office/drawing/2014/main" id="{7389CAEE-814D-4152-8644-98C48E9986B7}"/>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statuts tels que cités, programmés et payés rendent visibles les progrès.</a:t>
            </a:r>
            <a:endParaRPr sz="1450"/>
          </a:p>
          <a:p xmlns:a="http://schemas.openxmlformats.org/drawingml/2006/main">
            <a:pPr marL="0" indent="0">
              <a:buNone/>
            </a:pPr>
            <a:r>
              <a:rPr sz="1450" b="1">
                <a:solidFill>
                  <a:srgbClr val="278A35"/>
                </a:solidFill>
                <a:latin typeface="Aptos"/>
                <a:ea typeface="Aptos"/>
                <a:cs typeface="Aptos"/>
              </a:rPr>
              <a:t>• Les détails du client, les adresses, la distance, les étages, les ascenseurs et le stationnement restent centralement connectés.</a:t>
            </a:r>
            <a:endParaRPr sz="1450"/>
          </a:p>
          <a:p xmlns:a="http://schemas.openxmlformats.org/drawingml/2006/main">
            <a:pPr marL="0" indent="0">
              <a:buNone/>
            </a:pPr>
            <a:r>
              <a:rPr sz="1450" b="1">
                <a:solidFill>
                  <a:srgbClr val="278A35"/>
                </a:solidFill>
                <a:latin typeface="Aptos"/>
                <a:ea typeface="Aptos"/>
                <a:cs typeface="Aptos"/>
              </a:rPr>
              <a:t>• L'inventaire des photos, les prix et les documents sont directement liés à l'emploi.</a:t>
            </a:r>
            <a:endParaRPr sz="1450"/>
          </a:p>
          <a:p xmlns:a="http://schemas.openxmlformats.org/drawingml/2006/main">
            <a:pPr marL="0" indent="0">
              <a:buNone/>
            </a:pPr>
            <a:r>
              <a:rPr sz="1450" b="1">
                <a:solidFill>
                  <a:srgbClr val="278A35"/>
                </a:solidFill>
                <a:latin typeface="Aptos"/>
                <a:ea typeface="Aptos"/>
                <a:cs typeface="Aptos"/>
              </a:rPr>
              <a:t>• Cela réduit les perturbations entre l'enquête, le travail de bureau et le jour du déménagement.</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3cdda939821647f0"/>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2764F03A-2222-4607-8F39-8843DA329C19}"/>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16473881-58B7-4D50-8710-50BBFCEA4684}"/>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Statut</a:t>
            </a:r>
            <a:endParaRPr sz="850"/>
          </a:p>
        </p:txBody>
      </p:sp>
      <p:sp>
        <p:nvSpPr>
          <p:cNvPr id="11" name="Shape 8">
            <a:extLst xmlns:a="http://schemas.openxmlformats.org/drawingml/2006/main">
              <a:ext uri="{FF2B5EF4-FFF2-40B4-BE49-F238E27FC236}">
                <a16:creationId xmlns:a16="http://schemas.microsoft.com/office/drawing/2014/main" id="{0A660E62-973F-4FAC-8DD7-490C0B5C1559}"/>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97F78A9E-6FC2-42AD-83EB-EED811E8DA6A}"/>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Adresses</a:t>
            </a:r>
            <a:endParaRPr sz="850"/>
          </a:p>
        </p:txBody>
      </p:sp>
      <p:sp>
        <p:nvSpPr>
          <p:cNvPr id="13" name="Shape 10">
            <a:extLst xmlns:a="http://schemas.openxmlformats.org/drawingml/2006/main">
              <a:ext uri="{FF2B5EF4-FFF2-40B4-BE49-F238E27FC236}">
                <a16:creationId xmlns:a16="http://schemas.microsoft.com/office/drawing/2014/main" id="{A0154DFB-13E0-4773-9014-C7FD4740D3D2}"/>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A641B7ED-61DC-4301-BEDC-5DA9ED1096A3}"/>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Documents</a:t>
            </a:r>
            <a:endParaRPr sz="850"/>
          </a:p>
        </p:txBody>
      </p:sp>
    </p:spTree>
    <p:extLst>
      <p:ext uri="{BB962C8B-B14F-4D97-AF65-F5344CB8AC3E}">
        <p14:creationId xmlns:p14="http://schemas.microsoft.com/office/powerpoint/2010/main" val="1245137543"/>
      </p:ext>
    </p:extLst>
  </p:cSld>
</p:sld>
</file>

<file path=ppt/slides/slide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16F2377-9A5C-44EE-9865-0B0108A9788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CB2BF94-D1D5-497D-B921-749100636D4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2F2822D-FF25-4B64-9284-2756FFC54FF3}"/>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02</a:t>
            </a:r>
            <a:endParaRPr sz="750"/>
          </a:p>
        </p:txBody>
      </p:sp>
      <p:sp>
        <p:nvSpPr>
          <p:cNvPr id="5" name="Text 3">
            <a:extLst xmlns:a="http://schemas.openxmlformats.org/drawingml/2006/main">
              <a:ext uri="{FF2B5EF4-FFF2-40B4-BE49-F238E27FC236}">
                <a16:creationId xmlns:a16="http://schemas.microsoft.com/office/drawing/2014/main" id="{6D990B9F-B9A4-4297-9DD4-19989CA398F7}"/>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Introduction</a:t>
            </a:r>
            <a:endParaRPr sz="1100"/>
          </a:p>
        </p:txBody>
      </p:sp>
      <p:sp>
        <p:nvSpPr>
          <p:cNvPr id="6" name="Text 4">
            <a:extLst xmlns:a="http://schemas.openxmlformats.org/drawingml/2006/main">
              <a:ext uri="{FF2B5EF4-FFF2-40B4-BE49-F238E27FC236}">
                <a16:creationId xmlns:a16="http://schemas.microsoft.com/office/drawing/2014/main" id="{F6FC68EE-B5E4-4E89-8BB7-ECD8A4CE7897}"/>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9742"/>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Une seule plateforme pour l’ensemble de votre opération de déménagement</a:t>
            </a:r>
            <a:endParaRPr sz="4300"/>
          </a:p>
        </p:txBody>
      </p:sp>
      <p:sp>
        <p:nvSpPr>
          <p:cNvPr id="7" name="Text 5">
            <a:extLst xmlns:a="http://schemas.openxmlformats.org/drawingml/2006/main">
              <a:ext uri="{FF2B5EF4-FFF2-40B4-BE49-F238E27FC236}">
                <a16:creationId xmlns:a16="http://schemas.microsoft.com/office/drawing/2014/main" id="{CCF39C96-89D6-4D4D-AF28-FC8E25E1CDD6}"/>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va bien au-delà des caractéristiques isolées. Il connecte l'ensemble du flux de travail d'une entreprise de déménagement dans une solution mobile claire.</a:t>
            </a:r>
            <a:endParaRPr sz="1700"/>
          </a:p>
        </p:txBody>
      </p:sp>
    </p:spTree>
    <p:extLst>
      <p:ext uri="{BB962C8B-B14F-4D97-AF65-F5344CB8AC3E}">
        <p14:creationId xmlns:p14="http://schemas.microsoft.com/office/powerpoint/2010/main" val="1886104070"/>
      </p:ext>
    </p:extLst>
  </p:cSld>
</p:sld>
</file>

<file path=ppt/slides/slide2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0C34734-4A75-4BFD-977B-8D05803214F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1C78E0E-4431-422A-82B6-E0D77444C1A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059D9D1-60DD-4648-91EB-FFAC9F2BA51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20</a:t>
            </a:r>
            <a:endParaRPr sz="750"/>
          </a:p>
        </p:txBody>
      </p:sp>
      <p:sp>
        <p:nvSpPr>
          <p:cNvPr id="5" name="Text 3">
            <a:extLst xmlns:a="http://schemas.openxmlformats.org/drawingml/2006/main">
              <a:ext uri="{FF2B5EF4-FFF2-40B4-BE49-F238E27FC236}">
                <a16:creationId xmlns:a16="http://schemas.microsoft.com/office/drawing/2014/main" id="{430C8A29-D9B8-4508-9A56-CE26ED864A2E}"/>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Travail, client et exécution—connecté</a:t>
            </a:r>
            <a:endParaRPr sz="3000"/>
          </a:p>
        </p:txBody>
      </p:sp>
      <p:sp>
        <p:nvSpPr>
          <p:cNvPr id="6" name="Text 4">
            <a:extLst xmlns:a="http://schemas.openxmlformats.org/drawingml/2006/main">
              <a:ext uri="{FF2B5EF4-FFF2-40B4-BE49-F238E27FC236}">
                <a16:creationId xmlns:a16="http://schemas.microsoft.com/office/drawing/2014/main" id="{7B638EB0-696F-4936-BDE8-6ECDFEA0759A}"/>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Le travail est la source centrale de données pour tout ce qui sera planifié, réalisé et facturé plus tard.</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1d1f4b6795804783"/>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8B6BF98D-18C5-4B1D-8B5E-FEC27D4B567E}"/>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Devis, factures, documents et planification opérationnelle proviennent tous de l’emploi.</a:t>
            </a:r>
            <a:endParaRPr sz="1150"/>
          </a:p>
        </p:txBody>
      </p:sp>
    </p:spTree>
    <p:extLst>
      <p:ext uri="{BB962C8B-B14F-4D97-AF65-F5344CB8AC3E}">
        <p14:creationId xmlns:p14="http://schemas.microsoft.com/office/powerpoint/2010/main" val="636323774"/>
      </p:ext>
    </p:extLst>
  </p:cSld>
</p:sld>
</file>

<file path=ppt/slides/slide2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892142E-529A-43A8-83C0-A22AE5EBCF4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1DED0334-26B0-4718-8D9C-7DFC7E85BFE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6333DEE-E49B-4FDB-9FBE-970BD81BFC3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21</a:t>
            </a:r>
            <a:endParaRPr sz="750"/>
          </a:p>
        </p:txBody>
      </p:sp>
      <p:sp>
        <p:nvSpPr>
          <p:cNvPr id="5" name="Text 3">
            <a:extLst xmlns:a="http://schemas.openxmlformats.org/drawingml/2006/main">
              <a:ext uri="{FF2B5EF4-FFF2-40B4-BE49-F238E27FC236}">
                <a16:creationId xmlns:a16="http://schemas.microsoft.com/office/drawing/2014/main" id="{6CA8D06F-2933-4048-BEFF-BA64AA691332}"/>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Un système d'état pour des workflows clairs</a:t>
            </a:r>
            <a:endParaRPr sz="3100"/>
          </a:p>
        </p:txBody>
      </p:sp>
      <p:sp>
        <p:nvSpPr>
          <p:cNvPr id="6" name="Text 4">
            <a:extLst xmlns:a="http://schemas.openxmlformats.org/drawingml/2006/main">
              <a:ext uri="{FF2B5EF4-FFF2-40B4-BE49-F238E27FC236}">
                <a16:creationId xmlns:a16="http://schemas.microsoft.com/office/drawing/2014/main" id="{3D36D4A6-7ECE-4723-9F13-1FE20EE782EC}"/>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Chaque travail peut être avancé par le processus de manière transparente.</a:t>
            </a:r>
            <a:endParaRPr sz="1400"/>
          </a:p>
        </p:txBody>
      </p:sp>
      <p:sp>
        <p:nvSpPr>
          <p:cNvPr id="7" name="Text 5">
            <a:extLst xmlns:a="http://schemas.openxmlformats.org/drawingml/2006/main">
              <a:ext uri="{FF2B5EF4-FFF2-40B4-BE49-F238E27FC236}">
                <a16:creationId xmlns:a16="http://schemas.microsoft.com/office/drawing/2014/main" id="{1C3B2C52-97FF-4439-90E1-95F855E95969}"/>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Citation créée et envoyée.</a:t>
            </a:r>
            <a:endParaRPr sz="1550"/>
          </a:p>
          <a:p xmlns:a="http://schemas.openxmlformats.org/drawingml/2006/main">
            <a:pPr marL="0" indent="0">
              <a:buNone/>
            </a:pPr>
            <a:r>
              <a:rPr sz="1550" b="1">
                <a:solidFill>
                  <a:srgbClr val="278A35"/>
                </a:solidFill>
                <a:latin typeface="Aptos"/>
                <a:ea typeface="Aptos"/>
                <a:cs typeface="Aptos"/>
              </a:rPr>
              <a:t>• Date prévue.</a:t>
            </a:r>
            <a:endParaRPr sz="1550"/>
          </a:p>
          <a:p xmlns:a="http://schemas.openxmlformats.org/drawingml/2006/main">
            <a:pPr marL="0" indent="0">
              <a:buNone/>
            </a:pPr>
            <a:r>
              <a:rPr sz="1550" b="1">
                <a:solidFill>
                  <a:srgbClr val="278A35"/>
                </a:solidFill>
                <a:latin typeface="Aptos"/>
                <a:ea typeface="Aptos"/>
                <a:cs typeface="Aptos"/>
              </a:rPr>
              <a:t>• Personnel et véhicules affectés.</a:t>
            </a:r>
            <a:endParaRPr sz="1550"/>
          </a:p>
          <a:p xmlns:a="http://schemas.openxmlformats.org/drawingml/2006/main">
            <a:pPr marL="0" indent="0">
              <a:buNone/>
            </a:pPr>
            <a:r>
              <a:rPr sz="1550" b="1">
                <a:solidFill>
                  <a:srgbClr val="278A35"/>
                </a:solidFill>
                <a:latin typeface="Aptos"/>
                <a:ea typeface="Aptos"/>
                <a:cs typeface="Aptos"/>
              </a:rPr>
              <a:t>• Achèvement documenté.</a:t>
            </a:r>
            <a:endParaRPr sz="1550"/>
          </a:p>
          <a:p xmlns:a="http://schemas.openxmlformats.org/drawingml/2006/main">
            <a:pPr marL="0" indent="0">
              <a:buNone/>
            </a:pPr>
            <a:r>
              <a:rPr sz="1550" b="1">
                <a:solidFill>
                  <a:srgbClr val="278A35"/>
                </a:solidFill>
                <a:latin typeface="Aptos"/>
                <a:ea typeface="Aptos"/>
                <a:cs typeface="Aptos"/>
              </a:rPr>
              <a:t>• Facture créée et paiement suivi.</a:t>
            </a:r>
            <a:endParaRPr sz="1550"/>
          </a:p>
        </p:txBody>
      </p:sp>
      <p:sp>
        <p:nvSpPr>
          <p:cNvPr id="8" name="Text 6">
            <a:extLst xmlns:a="http://schemas.openxmlformats.org/drawingml/2006/main">
              <a:ext uri="{FF2B5EF4-FFF2-40B4-BE49-F238E27FC236}">
                <a16:creationId xmlns:a16="http://schemas.microsoft.com/office/drawing/2014/main" id="{9476AD41-BC1D-4CDA-89B0-A4D33F6390C3}"/>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Les propriétaires et les équipes peuvent toujours voir ce qui doit se passer ensuite.</a:t>
            </a:r>
            <a:endParaRPr sz="2000"/>
          </a:p>
        </p:txBody>
      </p:sp>
    </p:spTree>
    <p:extLst>
      <p:ext uri="{BB962C8B-B14F-4D97-AF65-F5344CB8AC3E}">
        <p14:creationId xmlns:p14="http://schemas.microsoft.com/office/powerpoint/2010/main" val="473210855"/>
      </p:ext>
    </p:extLst>
  </p:cSld>
</p:sld>
</file>

<file path=ppt/slides/slide2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707505A-9F81-4E13-B42D-68A40826066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DA8D265-3414-4FFC-9A8A-90B8BA357D4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B8290F7-BF9C-4128-BB14-9549EE2608D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22</a:t>
            </a:r>
            <a:endParaRPr sz="750"/>
          </a:p>
        </p:txBody>
      </p:sp>
      <p:sp>
        <p:nvSpPr>
          <p:cNvPr id="5" name="Text 3">
            <a:extLst xmlns:a="http://schemas.openxmlformats.org/drawingml/2006/main">
              <a:ext uri="{FF2B5EF4-FFF2-40B4-BE49-F238E27FC236}">
                <a16:creationId xmlns:a16="http://schemas.microsoft.com/office/drawing/2014/main" id="{BB8F7C11-7467-4A34-AA00-72DDB0F5EF83}"/>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4</a:t>
            </a:r>
            <a:endParaRPr sz="1100"/>
          </a:p>
        </p:txBody>
      </p:sp>
      <p:sp>
        <p:nvSpPr>
          <p:cNvPr id="6" name="Text 4">
            <a:extLst xmlns:a="http://schemas.openxmlformats.org/drawingml/2006/main">
              <a:ext uri="{FF2B5EF4-FFF2-40B4-BE49-F238E27FC236}">
                <a16:creationId xmlns:a16="http://schemas.microsoft.com/office/drawing/2014/main" id="{F82F664F-0CDC-49CC-9DDF-96837B508E47}"/>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Capturer les salles numériquement</a:t>
            </a:r>
            <a:endParaRPr sz="4300"/>
          </a:p>
        </p:txBody>
      </p:sp>
      <p:sp>
        <p:nvSpPr>
          <p:cNvPr id="7" name="Text 5">
            <a:extLst xmlns:a="http://schemas.openxmlformats.org/drawingml/2006/main">
              <a:ext uri="{FF2B5EF4-FFF2-40B4-BE49-F238E27FC236}">
                <a16:creationId xmlns:a16="http://schemas.microsoft.com/office/drawing/2014/main" id="{42F70EE6-CB52-4F7E-BB32-599086927830}"/>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RoomPlan et LiDAR transforment l'enquête en une base numérique structurée pour l'inventaire, les calculs de volume et la planification.</a:t>
            </a:r>
            <a:endParaRPr sz="1700"/>
          </a:p>
        </p:txBody>
      </p:sp>
    </p:spTree>
    <p:extLst>
      <p:ext uri="{BB962C8B-B14F-4D97-AF65-F5344CB8AC3E}">
        <p14:creationId xmlns:p14="http://schemas.microsoft.com/office/powerpoint/2010/main" val="207820651"/>
      </p:ext>
    </p:extLst>
  </p:cSld>
</p:sld>
</file>

<file path=ppt/slides/slide2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C85E003-7985-4423-A655-0CABE328909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5A17CA2-0F40-49B6-BF15-B14A85837FA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223172D-505B-44EF-9BC8-20762CE65532}"/>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23</a:t>
            </a:r>
            <a:endParaRPr sz="750"/>
          </a:p>
        </p:txBody>
      </p:sp>
      <p:sp>
        <p:nvSpPr>
          <p:cNvPr id="5" name="Text 3">
            <a:extLst xmlns:a="http://schemas.openxmlformats.org/drawingml/2006/main">
              <a:ext uri="{FF2B5EF4-FFF2-40B4-BE49-F238E27FC236}">
                <a16:creationId xmlns:a16="http://schemas.microsoft.com/office/drawing/2014/main" id="{1582A57D-29BF-4524-B4A6-E2BBBB1BFF91}"/>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Capturez toute la pièce</a:t>
            </a:r>
            <a:endParaRPr sz="3000"/>
          </a:p>
        </p:txBody>
      </p:sp>
      <p:sp>
        <p:nvSpPr>
          <p:cNvPr id="6" name="Text 4">
            <a:extLst xmlns:a="http://schemas.openxmlformats.org/drawingml/2006/main">
              <a:ext uri="{FF2B5EF4-FFF2-40B4-BE49-F238E27FC236}">
                <a16:creationId xmlns:a16="http://schemas.microsoft.com/office/drawing/2014/main" id="{2D9782BA-4BE7-4177-9E7D-C69047D81A03}"/>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MovePilot Pro utilise de véritables scans RoomPlan et les stocke en permanence avec le travail.</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71cb5764c4e64e5a"/>
          <a:stretch xmlns:a="http://schemas.openxmlformats.org/drawingml/2006/main">
            <a:fillRect l="0" t="0" r="0" b="0"/>
          </a:stretch>
        </p:blipFill>
        <p:spPr>
          <a:xfrm xmlns:a="http://schemas.openxmlformats.org/drawingml/2006/main">
            <a:off x="4534160" y="1719072"/>
            <a:ext cx="3138919"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FD2CBEF1-5376-424B-8B77-6445DE697521}"/>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La pièce peut ensuite être tournée, zoomée et revue à nouveau.</a:t>
            </a:r>
            <a:endParaRPr sz="1150"/>
          </a:p>
        </p:txBody>
      </p:sp>
    </p:spTree>
    <p:extLst>
      <p:ext uri="{BB962C8B-B14F-4D97-AF65-F5344CB8AC3E}">
        <p14:creationId xmlns:p14="http://schemas.microsoft.com/office/powerpoint/2010/main" val="1287560633"/>
      </p:ext>
    </p:extLst>
  </p:cSld>
</p:sld>
</file>

<file path=ppt/slides/slide2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49E35A9-D06D-43EB-8B3A-17F3726F0FD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6B9DD46-D9C4-4E8E-BF95-660B3036178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482B75D-A84F-4285-AD12-6881D14215C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24</a:t>
            </a:r>
            <a:endParaRPr sz="750"/>
          </a:p>
        </p:txBody>
      </p:sp>
      <p:sp>
        <p:nvSpPr>
          <p:cNvPr id="5" name="Text 3">
            <a:extLst xmlns:a="http://schemas.openxmlformats.org/drawingml/2006/main">
              <a:ext uri="{FF2B5EF4-FFF2-40B4-BE49-F238E27FC236}">
                <a16:creationId xmlns:a16="http://schemas.microsoft.com/office/drawing/2014/main" id="{58544C5E-3CBE-41B9-8FAD-2E0C2F8A55E1}"/>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3D - pas seulement des photos</a:t>
            </a:r>
            <a:endParaRPr sz="3000"/>
          </a:p>
        </p:txBody>
      </p:sp>
      <p:sp>
        <p:nvSpPr>
          <p:cNvPr id="6" name="Text 4">
            <a:extLst xmlns:a="http://schemas.openxmlformats.org/drawingml/2006/main">
              <a:ext uri="{FF2B5EF4-FFF2-40B4-BE49-F238E27FC236}">
                <a16:creationId xmlns:a16="http://schemas.microsoft.com/office/drawing/2014/main" id="{93CBA7DA-C650-4AE8-8BFC-6131C02B37B6}"/>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Une photo montre une perspective. Un modèle 3D préserve la situation spatiale.</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cc878fa7bcaa45b3"/>
          <a:stretch xmlns:a="http://schemas.openxmlformats.org/drawingml/2006/main">
            <a:fillRect l="0" t="0" r="0" b="0"/>
          </a:stretch>
        </p:blipFill>
        <p:spPr>
          <a:xfrm xmlns:a="http://schemas.openxmlformats.org/drawingml/2006/main">
            <a:off x="3311652" y="1719072"/>
            <a:ext cx="5583936"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C78B9718-21FE-40B7-867C-E4DBDC48BBC6}"/>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Les pièces et les meubles sont documentés de manière visuellement compréhensible.</a:t>
            </a:r>
            <a:endParaRPr sz="1150"/>
          </a:p>
        </p:txBody>
      </p:sp>
    </p:spTree>
    <p:extLst>
      <p:ext uri="{BB962C8B-B14F-4D97-AF65-F5344CB8AC3E}">
        <p14:creationId xmlns:p14="http://schemas.microsoft.com/office/powerpoint/2010/main" val="1169488906"/>
      </p:ext>
    </p:extLst>
  </p:cSld>
</p:sld>
</file>

<file path=ppt/slides/slide2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75E75B58-780F-4367-A9AD-9E46A9E0B31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8E1B89A-440A-47E5-94A9-B726852144B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3FF55361-727F-4D71-AECA-5F699895DEE3}"/>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25</a:t>
            </a:r>
            <a:endParaRPr sz="750"/>
          </a:p>
        </p:txBody>
      </p:sp>
      <p:sp>
        <p:nvSpPr>
          <p:cNvPr id="5" name="Text 3">
            <a:extLst xmlns:a="http://schemas.openxmlformats.org/drawingml/2006/main">
              <a:ext uri="{FF2B5EF4-FFF2-40B4-BE49-F238E27FC236}">
                <a16:creationId xmlns:a16="http://schemas.microsoft.com/office/drawing/2014/main" id="{BD076871-4B29-4CB7-A26B-BC510E783396}"/>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Enregistrer les scans RoomPlan avec le travail</a:t>
            </a:r>
            <a:endParaRPr sz="3100"/>
          </a:p>
        </p:txBody>
      </p:sp>
      <p:sp>
        <p:nvSpPr>
          <p:cNvPr id="6" name="Text 4">
            <a:extLst xmlns:a="http://schemas.openxmlformats.org/drawingml/2006/main">
              <a:ext uri="{FF2B5EF4-FFF2-40B4-BE49-F238E27FC236}">
                <a16:creationId xmlns:a16="http://schemas.microsoft.com/office/drawing/2014/main" id="{F3990D72-8206-4835-80C5-FB2E3A8C281E}"/>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L’analyse est plus qu’un instantané – elle devient une partie de la documentation du travail.</a:t>
            </a:r>
            <a:endParaRPr sz="1400"/>
          </a:p>
        </p:txBody>
      </p:sp>
      <p:sp>
        <p:nvSpPr>
          <p:cNvPr id="7" name="Text 5">
            <a:extLst xmlns:a="http://schemas.openxmlformats.org/drawingml/2006/main">
              <a:ext uri="{FF2B5EF4-FFF2-40B4-BE49-F238E27FC236}">
                <a16:creationId xmlns:a16="http://schemas.microsoft.com/office/drawing/2014/main" id="{FCF4EE50-77F1-41E4-A0F3-A5F9C24DA680}"/>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chambres peuvent être rouvertes plus tard.</a:t>
            </a:r>
            <a:endParaRPr sz="1450"/>
          </a:p>
          <a:p xmlns:a="http://schemas.openxmlformats.org/drawingml/2006/main">
            <a:pPr marL="0" indent="0">
              <a:buNone/>
            </a:pPr>
            <a:r>
              <a:rPr sz="1450" b="1">
                <a:solidFill>
                  <a:srgbClr val="278A35"/>
                </a:solidFill>
                <a:latin typeface="Aptos"/>
                <a:ea typeface="Aptos"/>
                <a:cs typeface="Aptos"/>
              </a:rPr>
              <a:t>• La rotation et le zoom facilitent la préparation, même des semaines après l'enquête.</a:t>
            </a:r>
            <a:endParaRPr sz="1450"/>
          </a:p>
          <a:p xmlns:a="http://schemas.openxmlformats.org/drawingml/2006/main">
            <a:pPr marL="0" indent="0">
              <a:buNone/>
            </a:pPr>
            <a:r>
              <a:rPr sz="1450" b="1">
                <a:solidFill>
                  <a:srgbClr val="278A35"/>
                </a:solidFill>
                <a:latin typeface="Aptos"/>
                <a:ea typeface="Aptos"/>
                <a:cs typeface="Aptos"/>
              </a:rPr>
              <a:t>• Les employés acquièrent une meilleure compréhension spatiale.</a:t>
            </a:r>
            <a:endParaRPr sz="1450"/>
          </a:p>
          <a:p xmlns:a="http://schemas.openxmlformats.org/drawingml/2006/main">
            <a:pPr marL="0" indent="0">
              <a:buNone/>
            </a:pPr>
            <a:r>
              <a:rPr sz="1450" b="1">
                <a:solidFill>
                  <a:srgbClr val="278A35"/>
                </a:solidFill>
                <a:latin typeface="Aptos"/>
                <a:ea typeface="Aptos"/>
                <a:cs typeface="Aptos"/>
              </a:rPr>
              <a:t>• Le scan peut être lié à la liste des meubles.</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a39753a4a12149dc"/>
          <a:stretch xmlns:a="http://schemas.openxmlformats.org/drawingml/2006/main">
            <a:fillRect l="0" t="0" r="0" b="0"/>
          </a:stretch>
        </p:blipFill>
        <p:spPr>
          <a:xfrm xmlns:a="http://schemas.openxmlformats.org/drawingml/2006/main">
            <a:off x="7456579" y="804672"/>
            <a:ext cx="2460441"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ABE0BC6A-C68B-473F-B94D-79F9E8AD72A1}"/>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802B77BE-DD00-46EE-9697-6A84645B8626}"/>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Local</a:t>
            </a:r>
            <a:endParaRPr sz="850"/>
          </a:p>
        </p:txBody>
      </p:sp>
      <p:sp>
        <p:nvSpPr>
          <p:cNvPr id="11" name="Shape 8">
            <a:extLst xmlns:a="http://schemas.openxmlformats.org/drawingml/2006/main">
              <a:ext uri="{FF2B5EF4-FFF2-40B4-BE49-F238E27FC236}">
                <a16:creationId xmlns:a16="http://schemas.microsoft.com/office/drawing/2014/main" id="{0F0B7BC0-444E-406F-B83F-F16024F44138}"/>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2CB408FF-9D0B-45DA-833C-CACDF4F0A088}"/>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Permanente</a:t>
            </a:r>
            <a:endParaRPr sz="850"/>
          </a:p>
        </p:txBody>
      </p:sp>
      <p:sp>
        <p:nvSpPr>
          <p:cNvPr id="13" name="Shape 10">
            <a:extLst xmlns:a="http://schemas.openxmlformats.org/drawingml/2006/main">
              <a:ext uri="{FF2B5EF4-FFF2-40B4-BE49-F238E27FC236}">
                <a16:creationId xmlns:a16="http://schemas.microsoft.com/office/drawing/2014/main" id="{25906CEB-6D23-4974-BB8B-BF40365ED960}"/>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4932D091-BA85-4882-96E0-67A9A51D8B13}"/>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Modèle 3D</a:t>
            </a:r>
            <a:endParaRPr sz="850"/>
          </a:p>
        </p:txBody>
      </p:sp>
    </p:spTree>
    <p:extLst>
      <p:ext uri="{BB962C8B-B14F-4D97-AF65-F5344CB8AC3E}">
        <p14:creationId xmlns:p14="http://schemas.microsoft.com/office/powerpoint/2010/main" val="1845082313"/>
      </p:ext>
    </p:extLst>
  </p:cSld>
</p:sld>
</file>

<file path=ppt/slides/slide2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32C3D25-2F54-4082-8680-073D5BBB052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470595F-C465-4ABF-9CAE-28BCA3D04C1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96809FC-B674-490E-9283-C225AEDECCC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26</a:t>
            </a:r>
            <a:endParaRPr sz="750"/>
          </a:p>
        </p:txBody>
      </p:sp>
      <p:sp>
        <p:nvSpPr>
          <p:cNvPr id="5" name="Text 3">
            <a:extLst xmlns:a="http://schemas.openxmlformats.org/drawingml/2006/main">
              <a:ext uri="{FF2B5EF4-FFF2-40B4-BE49-F238E27FC236}">
                <a16:creationId xmlns:a16="http://schemas.microsoft.com/office/drawing/2014/main" id="{E24B4806-3683-4395-B422-2346F77C23CA}"/>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Pourquoi cela compte pour les entreprises de déménagement</a:t>
            </a:r>
            <a:endParaRPr sz="3100"/>
          </a:p>
        </p:txBody>
      </p:sp>
      <p:sp>
        <p:nvSpPr>
          <p:cNvPr id="6" name="Text 4">
            <a:extLst xmlns:a="http://schemas.openxmlformats.org/drawingml/2006/main">
              <a:ext uri="{FF2B5EF4-FFF2-40B4-BE49-F238E27FC236}">
                <a16:creationId xmlns:a16="http://schemas.microsoft.com/office/drawing/2014/main" id="{3977A3F8-92DD-40F7-B30F-842246EA4A31}"/>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détails sont facilement oubliés lors des sondages. Un modèle 3D réduit cette incertitude.</a:t>
            </a:r>
            <a:endParaRPr sz="1400"/>
          </a:p>
        </p:txBody>
      </p:sp>
      <p:sp>
        <p:nvSpPr>
          <p:cNvPr id="7" name="Text 5">
            <a:extLst xmlns:a="http://schemas.openxmlformats.org/drawingml/2006/main">
              <a:ext uri="{FF2B5EF4-FFF2-40B4-BE49-F238E27FC236}">
                <a16:creationId xmlns:a16="http://schemas.microsoft.com/office/drawing/2014/main" id="{59746089-413E-4D5C-BC56-7CF3FA8FD84B}"/>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La pièce reste traçable, même si le client pose des questions plus tard.</a:t>
            </a:r>
            <a:endParaRPr sz="1550"/>
          </a:p>
          <a:p xmlns:a="http://schemas.openxmlformats.org/drawingml/2006/main">
            <a:pPr marL="0" indent="0">
              <a:buNone/>
            </a:pPr>
            <a:r>
              <a:rPr sz="1550" b="1">
                <a:solidFill>
                  <a:srgbClr val="278A35"/>
                </a:solidFill>
                <a:latin typeface="Aptos"/>
                <a:ea typeface="Aptos"/>
                <a:cs typeface="Aptos"/>
              </a:rPr>
              <a:t>• Les meubles, les murs et la structure de la pièce sont plus faciles à comprendre que sur des photos individuelles.</a:t>
            </a:r>
            <a:endParaRPr sz="1550"/>
          </a:p>
          <a:p xmlns:a="http://schemas.openxmlformats.org/drawingml/2006/main">
            <a:pPr marL="0" indent="0">
              <a:buNone/>
            </a:pPr>
            <a:r>
              <a:rPr sz="1550" b="1">
                <a:solidFill>
                  <a:srgbClr val="278A35"/>
                </a:solidFill>
                <a:latin typeface="Aptos"/>
                <a:ea typeface="Aptos"/>
                <a:cs typeface="Aptos"/>
              </a:rPr>
              <a:t>• La planification et l'établissement des coûts peuvent être basés sur un enregistrement stocké en permanence.</a:t>
            </a:r>
            <a:endParaRPr sz="1550"/>
          </a:p>
          <a:p xmlns:a="http://schemas.openxmlformats.org/drawingml/2006/main">
            <a:pPr marL="0" indent="0">
              <a:buNone/>
            </a:pPr>
            <a:r>
              <a:rPr sz="1550" b="1">
                <a:solidFill>
                  <a:srgbClr val="278A35"/>
                </a:solidFill>
                <a:latin typeface="Aptos"/>
                <a:ea typeface="Aptos"/>
                <a:cs typeface="Aptos"/>
              </a:rPr>
              <a:t>• Les nouveaux employés peuvent mieux comprendre le travail sans avoir assisté à l'enquête.</a:t>
            </a:r>
            <a:endParaRPr sz="1550"/>
          </a:p>
        </p:txBody>
      </p:sp>
      <p:sp>
        <p:nvSpPr>
          <p:cNvPr id="8" name="Text 6">
            <a:extLst xmlns:a="http://schemas.openxmlformats.org/drawingml/2006/main">
              <a:ext uri="{FF2B5EF4-FFF2-40B4-BE49-F238E27FC236}">
                <a16:creationId xmlns:a16="http://schemas.microsoft.com/office/drawing/2014/main" id="{5B25E01E-F321-4623-A7DA-D28481207784}"/>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Arrêtez de vous appuyer sur des estimations.</a:t>
            </a:r>
            <a:endParaRPr sz="2000"/>
          </a:p>
          <a:p xmlns:a="http://schemas.openxmlformats.org/drawingml/2006/main">
            <a:pPr marL="0" indent="0">
              <a:buNone/>
            </a:pPr>
            <a:r>
              <a:rPr sz="2000" b="1">
                <a:solidFill>
                  <a:srgbClr val="0E3B22"/>
                </a:solidFill>
                <a:latin typeface="Aptos"/>
                <a:ea typeface="Aptos"/>
                <a:cs typeface="Aptos"/>
              </a:rPr>
              <a:t>Arrêtez de compter sur la mémoire.</a:t>
            </a:r>
            <a:endParaRPr sz="2000"/>
          </a:p>
          <a:p xmlns:a="http://schemas.openxmlformats.org/drawingml/2006/main">
            <a:pPr marL="0" indent="0">
              <a:buNone/>
            </a:pPr>
            <a:r>
              <a:rPr sz="2000" b="1">
                <a:solidFill>
                  <a:srgbClr val="0E3B22"/>
                </a:solidFill>
                <a:latin typeface="Aptos"/>
                <a:ea typeface="Aptos"/>
                <a:cs typeface="Aptos"/>
              </a:rPr>
              <a:t>Documenter numériquement.</a:t>
            </a:r>
            <a:endParaRPr sz="2000"/>
          </a:p>
        </p:txBody>
      </p:sp>
    </p:spTree>
    <p:extLst>
      <p:ext uri="{BB962C8B-B14F-4D97-AF65-F5344CB8AC3E}">
        <p14:creationId xmlns:p14="http://schemas.microsoft.com/office/powerpoint/2010/main" val="576271123"/>
      </p:ext>
    </p:extLst>
  </p:cSld>
</p:sld>
</file>

<file path=ppt/slides/slide2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463A323-E225-42F5-9F91-2E36DCA2532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C1352DA-481B-4F97-B6FB-AD469C4521E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B67EB31-3359-4222-8179-F1C0B29C47D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27</a:t>
            </a:r>
            <a:endParaRPr sz="750"/>
          </a:p>
        </p:txBody>
      </p:sp>
      <p:sp>
        <p:nvSpPr>
          <p:cNvPr id="5" name="Text 3">
            <a:extLst xmlns:a="http://schemas.openxmlformats.org/drawingml/2006/main">
              <a:ext uri="{FF2B5EF4-FFF2-40B4-BE49-F238E27FC236}">
                <a16:creationId xmlns:a16="http://schemas.microsoft.com/office/drawing/2014/main" id="{B2574DB0-247E-4C1C-A288-F43B690AE350}"/>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RoomPlan comme avantage de vente</a:t>
            </a:r>
            <a:endParaRPr sz="3000"/>
          </a:p>
        </p:txBody>
      </p:sp>
      <p:sp>
        <p:nvSpPr>
          <p:cNvPr id="6" name="Text 4">
            <a:extLst xmlns:a="http://schemas.openxmlformats.org/drawingml/2006/main">
              <a:ext uri="{FF2B5EF4-FFF2-40B4-BE49-F238E27FC236}">
                <a16:creationId xmlns:a16="http://schemas.microsoft.com/office/drawing/2014/main" id="{F80B7610-7B10-4167-BE27-A785BE4E904E}"/>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Les clients peuvent voir que l’entreprise travaille de manière moderne, structurée et professionnelle.</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ce623cb082b44e43"/>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B3BFE297-F12C-4D44-8E84-6036D40F74EC}"/>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Le scan 3D rend l'enquête visiblement plus sophistiquée.</a:t>
            </a:r>
            <a:endParaRPr sz="1150"/>
          </a:p>
        </p:txBody>
      </p:sp>
    </p:spTree>
    <p:extLst>
      <p:ext uri="{BB962C8B-B14F-4D97-AF65-F5344CB8AC3E}">
        <p14:creationId xmlns:p14="http://schemas.microsoft.com/office/powerpoint/2010/main" val="1606047007"/>
      </p:ext>
    </p:extLst>
  </p:cSld>
</p:sld>
</file>

<file path=ppt/slides/slide2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7A57D42-FB93-4768-9E8F-919269C24359}"/>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BE77745-C02E-489F-A322-0F4AFB51E61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0BE422F-DA1C-4A2E-8CE2-878F815A687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28</a:t>
            </a:r>
            <a:endParaRPr sz="750"/>
          </a:p>
        </p:txBody>
      </p:sp>
      <p:sp>
        <p:nvSpPr>
          <p:cNvPr id="5" name="Text 3">
            <a:extLst xmlns:a="http://schemas.openxmlformats.org/drawingml/2006/main">
              <a:ext uri="{FF2B5EF4-FFF2-40B4-BE49-F238E27FC236}">
                <a16:creationId xmlns:a16="http://schemas.microsoft.com/office/drawing/2014/main" id="{2901252C-297D-4126-AF15-9E903FD48C8E}"/>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5</a:t>
            </a:r>
            <a:endParaRPr sz="1100"/>
          </a:p>
        </p:txBody>
      </p:sp>
      <p:sp>
        <p:nvSpPr>
          <p:cNvPr id="6" name="Text 4">
            <a:extLst xmlns:a="http://schemas.openxmlformats.org/drawingml/2006/main">
              <a:ext uri="{FF2B5EF4-FFF2-40B4-BE49-F238E27FC236}">
                <a16:creationId xmlns:a16="http://schemas.microsoft.com/office/drawing/2014/main" id="{C1027983-2D02-4AA1-9E12-179473004E2F}"/>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Inventaire, photos et volume</a:t>
            </a:r>
            <a:endParaRPr sz="4300"/>
          </a:p>
        </p:txBody>
      </p:sp>
      <p:sp>
        <p:nvSpPr>
          <p:cNvPr id="7" name="Text 5">
            <a:extLst xmlns:a="http://schemas.openxmlformats.org/drawingml/2006/main">
              <a:ext uri="{FF2B5EF4-FFF2-40B4-BE49-F238E27FC236}">
                <a16:creationId xmlns:a16="http://schemas.microsoft.com/office/drawing/2014/main" id="{F6D70565-AB8B-4EBE-AA01-085C7C9B41E6}"/>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L'enquête crée des données structurées: meubles, pièces, quantités, volume et documentation photographique.</a:t>
            </a:r>
            <a:endParaRPr sz="1700"/>
          </a:p>
        </p:txBody>
      </p:sp>
    </p:spTree>
    <p:extLst>
      <p:ext uri="{BB962C8B-B14F-4D97-AF65-F5344CB8AC3E}">
        <p14:creationId xmlns:p14="http://schemas.microsoft.com/office/powerpoint/2010/main" val="819492513"/>
      </p:ext>
    </p:extLst>
  </p:cSld>
</p:sld>
</file>

<file path=ppt/slides/slide2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4C5CB90-4461-4BCE-A23D-B087412E983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752E622-D088-4D55-A480-FB44E4921D9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A105228C-406A-47E3-84FC-B6B4F7E585F9}"/>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29</a:t>
            </a:r>
            <a:endParaRPr sz="750"/>
          </a:p>
        </p:txBody>
      </p:sp>
      <p:sp>
        <p:nvSpPr>
          <p:cNvPr id="5" name="Text 3">
            <a:extLst xmlns:a="http://schemas.openxmlformats.org/drawingml/2006/main">
              <a:ext uri="{FF2B5EF4-FFF2-40B4-BE49-F238E27FC236}">
                <a16:creationId xmlns:a16="http://schemas.microsoft.com/office/drawing/2014/main" id="{98A8A79F-34EC-4C7E-AAA5-B13661DA2C42}"/>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Inventaire de photos</a:t>
            </a:r>
            <a:endParaRPr sz="3100"/>
          </a:p>
        </p:txBody>
      </p:sp>
      <p:sp>
        <p:nvSpPr>
          <p:cNvPr id="6" name="Text 4">
            <a:extLst xmlns:a="http://schemas.openxmlformats.org/drawingml/2006/main">
              <a:ext uri="{FF2B5EF4-FFF2-40B4-BE49-F238E27FC236}">
                <a16:creationId xmlns:a16="http://schemas.microsoft.com/office/drawing/2014/main" id="{70803DB9-C458-4163-9EDE-079857DDFEB2}"/>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photos ne sont pas simplement stockées; elles sont intégrées dans le contexte du travail.</a:t>
            </a:r>
            <a:endParaRPr sz="1400"/>
          </a:p>
        </p:txBody>
      </p:sp>
      <p:sp>
        <p:nvSpPr>
          <p:cNvPr id="7" name="Text 5">
            <a:extLst xmlns:a="http://schemas.openxmlformats.org/drawingml/2006/main">
              <a:ext uri="{FF2B5EF4-FFF2-40B4-BE49-F238E27FC236}">
                <a16:creationId xmlns:a16="http://schemas.microsoft.com/office/drawing/2014/main" id="{3F03A9FF-F78B-41EB-99F7-130B25D7E709}"/>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photos d'inventaire peuvent être capturées directement dans le travail.</a:t>
            </a:r>
            <a:endParaRPr sz="1450"/>
          </a:p>
          <a:p xmlns:a="http://schemas.openxmlformats.org/drawingml/2006/main">
            <a:pPr marL="0" indent="0">
              <a:buNone/>
            </a:pPr>
            <a:r>
              <a:rPr sz="1450" b="1">
                <a:solidFill>
                  <a:srgbClr val="278A35"/>
                </a:solidFill>
                <a:latin typeface="Aptos"/>
                <a:ea typeface="Aptos"/>
                <a:cs typeface="Aptos"/>
              </a:rPr>
              <a:t>• Les estimations et les informations sur le volume restent traçables.</a:t>
            </a:r>
            <a:endParaRPr sz="1450"/>
          </a:p>
          <a:p xmlns:a="http://schemas.openxmlformats.org/drawingml/2006/main">
            <a:pPr marL="0" indent="0">
              <a:buNone/>
            </a:pPr>
            <a:r>
              <a:rPr sz="1450" b="1">
                <a:solidFill>
                  <a:srgbClr val="278A35"/>
                </a:solidFill>
                <a:latin typeface="Aptos"/>
                <a:ea typeface="Aptos"/>
                <a:cs typeface="Aptos"/>
              </a:rPr>
              <a:t>• Les images aident avec les requêtes, la planification et la documentation ultérieure.</a:t>
            </a:r>
            <a:endParaRPr sz="1450"/>
          </a:p>
          <a:p xmlns:a="http://schemas.openxmlformats.org/drawingml/2006/main">
            <a:pPr marL="0" indent="0">
              <a:buNone/>
            </a:pPr>
            <a:r>
              <a:rPr sz="1450" b="1">
                <a:solidFill>
                  <a:srgbClr val="278A35"/>
                </a:solidFill>
                <a:latin typeface="Aptos"/>
                <a:ea typeface="Aptos"/>
                <a:cs typeface="Aptos"/>
              </a:rPr>
              <a:t>• L'application prend en charge la transition d'un sondage visuel à une liste structurée.</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488be138d8ff4d20"/>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768BCC27-0E64-4138-A1E8-A092668ADA60}"/>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291EF4CA-29AA-4A7A-A526-B874F6A2C6A7}"/>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Photo</a:t>
            </a:r>
            <a:endParaRPr sz="850"/>
          </a:p>
        </p:txBody>
      </p:sp>
      <p:sp>
        <p:nvSpPr>
          <p:cNvPr id="11" name="Shape 8">
            <a:extLst xmlns:a="http://schemas.openxmlformats.org/drawingml/2006/main">
              <a:ext uri="{FF2B5EF4-FFF2-40B4-BE49-F238E27FC236}">
                <a16:creationId xmlns:a16="http://schemas.microsoft.com/office/drawing/2014/main" id="{20EC8E78-7920-4A97-BDEE-3E434BD2CE70}"/>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84520149-8917-4A42-B3CA-93CF71B39B99}"/>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Inventaire</a:t>
            </a:r>
            <a:endParaRPr sz="850"/>
          </a:p>
        </p:txBody>
      </p:sp>
      <p:sp>
        <p:nvSpPr>
          <p:cNvPr id="13" name="Shape 10">
            <a:extLst xmlns:a="http://schemas.openxmlformats.org/drawingml/2006/main">
              <a:ext uri="{FF2B5EF4-FFF2-40B4-BE49-F238E27FC236}">
                <a16:creationId xmlns:a16="http://schemas.microsoft.com/office/drawing/2014/main" id="{1BA84208-292D-4F92-A99D-FC6243BB6038}"/>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0A15FBE0-3DCF-4390-B226-41B2F5C4B9DF}"/>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Volume</a:t>
            </a:r>
            <a:endParaRPr sz="850"/>
          </a:p>
        </p:txBody>
      </p:sp>
    </p:spTree>
    <p:extLst>
      <p:ext uri="{BB962C8B-B14F-4D97-AF65-F5344CB8AC3E}">
        <p14:creationId xmlns:p14="http://schemas.microsoft.com/office/powerpoint/2010/main" val="1109800906"/>
      </p:ext>
    </p:extLst>
  </p:cSld>
</p:sld>
</file>

<file path=ppt/slides/slide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4564800-36C9-43C2-99FD-CD5BEBD48BD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7A269519-11BD-4D30-9489-3DFC6602888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9B17F3C-3B8D-4550-83DD-F3C28597CC1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03</a:t>
            </a:r>
            <a:endParaRPr sz="750"/>
          </a:p>
        </p:txBody>
      </p:sp>
      <p:sp>
        <p:nvSpPr>
          <p:cNvPr id="5" name="Text 3">
            <a:extLst xmlns:a="http://schemas.openxmlformats.org/drawingml/2006/main">
              <a:ext uri="{FF2B5EF4-FFF2-40B4-BE49-F238E27FC236}">
                <a16:creationId xmlns:a16="http://schemas.microsoft.com/office/drawing/2014/main" id="{BB61B858-FF7D-4AC8-8A0C-939EE80C5E46}"/>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09"/>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Pourquoi MovePilot Pro a été créé</a:t>
            </a:r>
            <a:endParaRPr sz="3100"/>
          </a:p>
        </p:txBody>
      </p:sp>
      <p:sp>
        <p:nvSpPr>
          <p:cNvPr id="6" name="Text 4">
            <a:extLst xmlns:a="http://schemas.openxmlformats.org/drawingml/2006/main">
              <a:ext uri="{FF2B5EF4-FFF2-40B4-BE49-F238E27FC236}">
                <a16:creationId xmlns:a16="http://schemas.microsoft.com/office/drawing/2014/main" id="{5D214F91-0725-41AE-AA41-58F6D7E4D04A}"/>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La réalité quotidienne de nombreuses entreprises de déménagement est encore très fragmentée.</a:t>
            </a:r>
            <a:endParaRPr sz="1400"/>
          </a:p>
        </p:txBody>
      </p:sp>
      <p:sp>
        <p:nvSpPr>
          <p:cNvPr id="7" name="Text 5">
            <a:extLst xmlns:a="http://schemas.openxmlformats.org/drawingml/2006/main">
              <a:ext uri="{FF2B5EF4-FFF2-40B4-BE49-F238E27FC236}">
                <a16:creationId xmlns:a16="http://schemas.microsoft.com/office/drawing/2014/main" id="{EB366BE6-3F69-421C-AA66-45FD28031291}"/>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informations client sont dispersées sur les notes de téléphone, WhatsApp, email et feuilles de calcul.</a:t>
            </a:r>
            <a:endParaRPr sz="1550"/>
          </a:p>
          <a:p xmlns:a="http://schemas.openxmlformats.org/drawingml/2006/main">
            <a:pPr marL="0" indent="0">
              <a:buNone/>
            </a:pPr>
            <a:r>
              <a:rPr sz="1550" b="1">
                <a:solidFill>
                  <a:srgbClr val="278A35"/>
                </a:solidFill>
                <a:latin typeface="Aptos"/>
                <a:ea typeface="Aptos"/>
                <a:cs typeface="Aptos"/>
              </a:rPr>
              <a:t>• Les sondages sont souvent documentés à l'aide de listes de papier, de photos et d'estimations.</a:t>
            </a:r>
            <a:endParaRPr sz="1550"/>
          </a:p>
          <a:p xmlns:a="http://schemas.openxmlformats.org/drawingml/2006/main">
            <a:pPr marL="0" indent="0">
              <a:buNone/>
            </a:pPr>
            <a:r>
              <a:rPr sz="1550" b="1">
                <a:solidFill>
                  <a:srgbClr val="278A35"/>
                </a:solidFill>
                <a:latin typeface="Aptos"/>
                <a:ea typeface="Aptos"/>
                <a:cs typeface="Aptos"/>
              </a:rPr>
              <a:t>• Les devis, contrats, factures et planning sont fréquemment créés dans des systèmes distincts.</a:t>
            </a:r>
            <a:endParaRPr sz="1550"/>
          </a:p>
          <a:p xmlns:a="http://schemas.openxmlformats.org/drawingml/2006/main">
            <a:pPr marL="0" indent="0">
              <a:buNone/>
            </a:pPr>
            <a:r>
              <a:rPr sz="1550" b="1">
                <a:solidFill>
                  <a:srgbClr val="278A35"/>
                </a:solidFill>
                <a:latin typeface="Aptos"/>
                <a:ea typeface="Aptos"/>
                <a:cs typeface="Aptos"/>
              </a:rPr>
              <a:t>• Chaque entrée en double coûte du temps et augmente le risque d'erreurs.</a:t>
            </a:r>
            <a:endParaRPr sz="1550"/>
          </a:p>
        </p:txBody>
      </p:sp>
      <p:sp>
        <p:nvSpPr>
          <p:cNvPr id="8" name="Text 6">
            <a:extLst xmlns:a="http://schemas.openxmlformats.org/drawingml/2006/main">
              <a:ext uri="{FF2B5EF4-FFF2-40B4-BE49-F238E27FC236}">
                <a16:creationId xmlns:a16="http://schemas.microsoft.com/office/drawing/2014/main" id="{09FF459B-5219-4EA9-BC83-ED34CB35B80F}"/>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MovePilot Pro fait plus que remplacer la paperasse.</a:t>
            </a:r>
            <a:endParaRPr sz="2000"/>
          </a:p>
          <a:p xmlns:a="http://schemas.openxmlformats.org/drawingml/2006/main">
            <a:pPr marL="0" indent="0">
              <a:buNone/>
            </a:pPr>
            <a:r>
              <a:rPr sz="2000" b="1">
                <a:solidFill>
                  <a:srgbClr val="0E3B22"/>
                </a:solidFill>
                <a:latin typeface="Aptos"/>
                <a:ea typeface="Aptos"/>
                <a:cs typeface="Aptos"/>
              </a:rPr>
              <a:t>Il connecte les flux de travail qui appartiennent ensemble à une opération de déplacement.</a:t>
            </a:r>
            <a:endParaRPr sz="2000"/>
          </a:p>
        </p:txBody>
      </p:sp>
    </p:spTree>
    <p:extLst>
      <p:ext uri="{BB962C8B-B14F-4D97-AF65-F5344CB8AC3E}">
        <p14:creationId xmlns:p14="http://schemas.microsoft.com/office/powerpoint/2010/main" val="75352900"/>
      </p:ext>
    </p:extLst>
  </p:cSld>
</p:sld>
</file>

<file path=ppt/slides/slide3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35F8BA4-3135-44DF-A0AE-D999C4BA428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1E98075C-AD6E-4ABA-B547-5A3B9399454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A319026-93F4-49BC-9B5E-69B81BBF519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30</a:t>
            </a:r>
            <a:endParaRPr sz="750"/>
          </a:p>
        </p:txBody>
      </p:sp>
      <p:sp>
        <p:nvSpPr>
          <p:cNvPr id="5" name="Text 3">
            <a:extLst xmlns:a="http://schemas.openxmlformats.org/drawingml/2006/main">
              <a:ext uri="{FF2B5EF4-FFF2-40B4-BE49-F238E27FC236}">
                <a16:creationId xmlns:a16="http://schemas.microsoft.com/office/drawing/2014/main" id="{DE45EA41-444E-4CCD-9F52-ED260E12B1CE}"/>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828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de la place à la liste de meubles</a:t>
            </a:r>
            <a:endParaRPr sz="3100"/>
          </a:p>
        </p:txBody>
      </p:sp>
      <p:sp>
        <p:nvSpPr>
          <p:cNvPr id="6" name="Text 4">
            <a:extLst xmlns:a="http://schemas.openxmlformats.org/drawingml/2006/main">
              <a:ext uri="{FF2B5EF4-FFF2-40B4-BE49-F238E27FC236}">
                <a16:creationId xmlns:a16="http://schemas.microsoft.com/office/drawing/2014/main" id="{FC0811FA-B592-4F9C-9D1C-9E8894F15540}"/>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connecte la capture spatiale avec des données de travail spécifiques.</a:t>
            </a:r>
            <a:endParaRPr sz="1400"/>
          </a:p>
        </p:txBody>
      </p:sp>
      <p:sp>
        <p:nvSpPr>
          <p:cNvPr id="7" name="Text 5">
            <a:extLst xmlns:a="http://schemas.openxmlformats.org/drawingml/2006/main">
              <a:ext uri="{FF2B5EF4-FFF2-40B4-BE49-F238E27FC236}">
                <a16:creationId xmlns:a16="http://schemas.microsoft.com/office/drawing/2014/main" id="{0991F1B5-0503-4072-BE59-ACED9126D069}"/>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meubles identifiés peuvent être transférés sur la liste d'inventaire.</a:t>
            </a:r>
            <a:endParaRPr sz="1550"/>
          </a:p>
          <a:p xmlns:a="http://schemas.openxmlformats.org/drawingml/2006/main">
            <a:pPr marL="0" indent="0">
              <a:buNone/>
            </a:pPr>
            <a:r>
              <a:rPr sz="1550" b="1">
                <a:solidFill>
                  <a:srgbClr val="278A35"/>
                </a:solidFill>
                <a:latin typeface="Aptos"/>
                <a:ea typeface="Aptos"/>
                <a:cs typeface="Aptos"/>
              </a:rPr>
              <a:t>• L'inventaire, la chambre et le travail restent documentés ensemble.</a:t>
            </a:r>
            <a:endParaRPr sz="1550"/>
          </a:p>
          <a:p xmlns:a="http://schemas.openxmlformats.org/drawingml/2006/main">
            <a:pPr marL="0" indent="0">
              <a:buNone/>
            </a:pPr>
            <a:r>
              <a:rPr sz="1550" b="1">
                <a:solidFill>
                  <a:srgbClr val="278A35"/>
                </a:solidFill>
                <a:latin typeface="Aptos"/>
                <a:ea typeface="Aptos"/>
                <a:cs typeface="Aptos"/>
              </a:rPr>
              <a:t>• Les données peuvent être réutilisées pour les calculs de volume, les prix et la planification.</a:t>
            </a:r>
            <a:endParaRPr sz="1550"/>
          </a:p>
          <a:p xmlns:a="http://schemas.openxmlformats.org/drawingml/2006/main">
            <a:pPr marL="0" indent="0">
              <a:buNone/>
            </a:pPr>
            <a:r>
              <a:rPr sz="1550" b="1">
                <a:solidFill>
                  <a:srgbClr val="278A35"/>
                </a:solidFill>
                <a:latin typeface="Aptos"/>
                <a:ea typeface="Aptos"/>
                <a:cs typeface="Aptos"/>
              </a:rPr>
              <a:t>• Cela réduit le travail de suivi manuel après l'enquête.</a:t>
            </a:r>
            <a:endParaRPr sz="1550"/>
          </a:p>
        </p:txBody>
      </p:sp>
      <p:sp>
        <p:nvSpPr>
          <p:cNvPr id="8" name="Text 6">
            <a:extLst xmlns:a="http://schemas.openxmlformats.org/drawingml/2006/main">
              <a:ext uri="{FF2B5EF4-FFF2-40B4-BE49-F238E27FC236}">
                <a16:creationId xmlns:a16="http://schemas.microsoft.com/office/drawing/2014/main" id="{8D37697D-0805-4652-97D8-9415AAAE4203}"/>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 scan n'est pas simplement déposé.</a:t>
            </a:r>
            <a:endParaRPr sz="2000"/>
          </a:p>
          <a:p xmlns:a="http://schemas.openxmlformats.org/drawingml/2006/main">
            <a:pPr marL="0" indent="0">
              <a:buNone/>
            </a:pPr>
            <a:r>
              <a:rPr sz="2000" b="1">
                <a:solidFill>
                  <a:srgbClr val="0E3B22"/>
                </a:solidFill>
                <a:latin typeface="Aptos"/>
                <a:ea typeface="Aptos"/>
                <a:cs typeface="Aptos"/>
              </a:rPr>
              <a:t>Il continue à travailler pour le travail.</a:t>
            </a:r>
            <a:endParaRPr sz="2000"/>
          </a:p>
        </p:txBody>
      </p:sp>
    </p:spTree>
    <p:extLst>
      <p:ext uri="{BB962C8B-B14F-4D97-AF65-F5344CB8AC3E}">
        <p14:creationId xmlns:p14="http://schemas.microsoft.com/office/powerpoint/2010/main" val="1922823679"/>
      </p:ext>
    </p:extLst>
  </p:cSld>
</p:sld>
</file>

<file path=ppt/slides/slide3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965A28A-B48A-49ED-9A8D-7268EA14CD7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209BE04-D72A-4FA0-A215-1B8E05F34BA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AF192C47-38D0-44FF-B61D-BACE82FE296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31</a:t>
            </a:r>
            <a:endParaRPr sz="750"/>
          </a:p>
        </p:txBody>
      </p:sp>
      <p:sp>
        <p:nvSpPr>
          <p:cNvPr id="5" name="Text 3">
            <a:extLst xmlns:a="http://schemas.openxmlformats.org/drawingml/2006/main">
              <a:ext uri="{FF2B5EF4-FFF2-40B4-BE49-F238E27FC236}">
                <a16:creationId xmlns:a16="http://schemas.microsoft.com/office/drawing/2014/main" id="{ED18F7A4-0CE6-42A5-9F50-85003D3AAAB1}"/>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Calculs automatiques de volume</a:t>
            </a:r>
            <a:endParaRPr sz="3100"/>
          </a:p>
        </p:txBody>
      </p:sp>
      <p:sp>
        <p:nvSpPr>
          <p:cNvPr id="6" name="Text 4">
            <a:extLst xmlns:a="http://schemas.openxmlformats.org/drawingml/2006/main">
              <a:ext uri="{FF2B5EF4-FFF2-40B4-BE49-F238E27FC236}">
                <a16:creationId xmlns:a16="http://schemas.microsoft.com/office/drawing/2014/main" id="{50A1F380-3668-47C7-8936-B8E49B09DE86}"/>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L'application prend en charge le calcul structuré du volume mobile.</a:t>
            </a:r>
            <a:endParaRPr sz="1400"/>
          </a:p>
        </p:txBody>
      </p:sp>
      <p:sp>
        <p:nvSpPr>
          <p:cNvPr id="7" name="Text 5">
            <a:extLst xmlns:a="http://schemas.openxmlformats.org/drawingml/2006/main">
              <a:ext uri="{FF2B5EF4-FFF2-40B4-BE49-F238E27FC236}">
                <a16:creationId xmlns:a16="http://schemas.microsoft.com/office/drawing/2014/main" id="{754A1214-74BB-4EEB-836D-547C2E40B42B}"/>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listes de meubles et d'inventaire peuvent utiliser des valeurs de volume prédéfinies.</a:t>
            </a:r>
            <a:endParaRPr sz="1450"/>
          </a:p>
          <a:p xmlns:a="http://schemas.openxmlformats.org/drawingml/2006/main">
            <a:pPr marL="0" indent="0">
              <a:buNone/>
            </a:pPr>
            <a:r>
              <a:rPr sz="1450" b="1">
                <a:solidFill>
                  <a:srgbClr val="278A35"/>
                </a:solidFill>
                <a:latin typeface="Aptos"/>
                <a:ea typeface="Aptos"/>
                <a:cs typeface="Aptos"/>
              </a:rPr>
              <a:t>• Le volume devient la base des besoins en matière de prix, de planification et de stockage des véhicules.</a:t>
            </a:r>
            <a:endParaRPr sz="1450"/>
          </a:p>
          <a:p xmlns:a="http://schemas.openxmlformats.org/drawingml/2006/main">
            <a:pPr marL="0" indent="0">
              <a:buNone/>
            </a:pPr>
            <a:r>
              <a:rPr sz="1450" b="1">
                <a:solidFill>
                  <a:srgbClr val="278A35"/>
                </a:solidFill>
                <a:latin typeface="Aptos"/>
                <a:ea typeface="Aptos"/>
                <a:cs typeface="Aptos"/>
              </a:rPr>
              <a:t>• Les estimations deviennent plus transparentes et moins dépendantes des notes manuscrites.</a:t>
            </a:r>
            <a:endParaRPr sz="1450"/>
          </a:p>
          <a:p xmlns:a="http://schemas.openxmlformats.org/drawingml/2006/main">
            <a:pPr marL="0" indent="0">
              <a:buNone/>
            </a:pPr>
            <a:r>
              <a:rPr sz="1450" b="1">
                <a:solidFill>
                  <a:srgbClr val="278A35"/>
                </a:solidFill>
                <a:latin typeface="Aptos"/>
                <a:ea typeface="Aptos"/>
                <a:cs typeface="Aptos"/>
              </a:rPr>
              <a:t>• Cela permet de prendre des devis plus précis et d'améliorer la préparation.</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4528584d94744096"/>
          <a:stretch xmlns:a="http://schemas.openxmlformats.org/drawingml/2006/main">
            <a:fillRect l="0" t="0" r="0" b="0"/>
          </a:stretch>
        </p:blipFill>
        <p:spPr>
          <a:xfrm xmlns:a="http://schemas.openxmlformats.org/drawingml/2006/main">
            <a:off x="6172200" y="1593342"/>
            <a:ext cx="5029200" cy="377190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8479D83C-E7C2-4D27-BBBE-2AC51DD02F9A}"/>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77216EE8-F766-4EEF-8D00-9655D507D070}"/>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m³</a:t>
            </a:r>
            <a:endParaRPr sz="850"/>
          </a:p>
        </p:txBody>
      </p:sp>
      <p:sp>
        <p:nvSpPr>
          <p:cNvPr id="11" name="Shape 8">
            <a:extLst xmlns:a="http://schemas.openxmlformats.org/drawingml/2006/main">
              <a:ext uri="{FF2B5EF4-FFF2-40B4-BE49-F238E27FC236}">
                <a16:creationId xmlns:a16="http://schemas.microsoft.com/office/drawing/2014/main" id="{3DB0396C-EE34-4C60-B804-CB5C9ABC1058}"/>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9FFE1622-7F49-4BFC-BF2D-BFEB19F6C302}"/>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Inventaire</a:t>
            </a:r>
            <a:endParaRPr sz="850"/>
          </a:p>
        </p:txBody>
      </p:sp>
      <p:sp>
        <p:nvSpPr>
          <p:cNvPr id="13" name="Shape 10">
            <a:extLst xmlns:a="http://schemas.openxmlformats.org/drawingml/2006/main">
              <a:ext uri="{FF2B5EF4-FFF2-40B4-BE49-F238E27FC236}">
                <a16:creationId xmlns:a16="http://schemas.microsoft.com/office/drawing/2014/main" id="{A400F5CB-BF1A-4EE7-AFF9-E0749C7D4F1F}"/>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5E65EDF5-55C1-4733-8D25-B2857D342127}"/>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Planification</a:t>
            </a:r>
            <a:endParaRPr sz="850"/>
          </a:p>
        </p:txBody>
      </p:sp>
    </p:spTree>
    <p:extLst>
      <p:ext uri="{BB962C8B-B14F-4D97-AF65-F5344CB8AC3E}">
        <p14:creationId xmlns:p14="http://schemas.microsoft.com/office/powerpoint/2010/main" val="374002765"/>
      </p:ext>
    </p:extLst>
  </p:cSld>
</p:sld>
</file>

<file path=ppt/slides/slide3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F0C4FD6-0BC3-4160-B7E0-9CEA5F01D69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E090F44-567E-4E79-943C-1D9DD156ABE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B23EE3B-31D6-47B4-A644-C0AA5FF7666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32</a:t>
            </a:r>
            <a:endParaRPr sz="750"/>
          </a:p>
        </p:txBody>
      </p:sp>
      <p:sp>
        <p:nvSpPr>
          <p:cNvPr id="5" name="Text 3">
            <a:extLst xmlns:a="http://schemas.openxmlformats.org/drawingml/2006/main">
              <a:ext uri="{FF2B5EF4-FFF2-40B4-BE49-F238E27FC236}">
                <a16:creationId xmlns:a16="http://schemas.microsoft.com/office/drawing/2014/main" id="{8D76CEB5-C99C-4A5B-A0A8-73BF30F47911}"/>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6</a:t>
            </a:r>
            <a:endParaRPr sz="1100"/>
          </a:p>
        </p:txBody>
      </p:sp>
      <p:sp>
        <p:nvSpPr>
          <p:cNvPr id="6" name="Text 4">
            <a:extLst xmlns:a="http://schemas.openxmlformats.org/drawingml/2006/main">
              <a:ext uri="{FF2B5EF4-FFF2-40B4-BE49-F238E27FC236}">
                <a16:creationId xmlns:a16="http://schemas.microsoft.com/office/drawing/2014/main" id="{7230BED7-2DD1-4721-9191-7B0569701C67}"/>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Calculez les prix intelligemment</a:t>
            </a:r>
            <a:endParaRPr sz="4300"/>
          </a:p>
        </p:txBody>
      </p:sp>
      <p:sp>
        <p:nvSpPr>
          <p:cNvPr id="7" name="Text 5">
            <a:extLst xmlns:a="http://schemas.openxmlformats.org/drawingml/2006/main">
              <a:ext uri="{FF2B5EF4-FFF2-40B4-BE49-F238E27FC236}">
                <a16:creationId xmlns:a16="http://schemas.microsoft.com/office/drawing/2014/main" id="{4069E1D3-78F6-4688-9631-D5511DEA04CB}"/>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combine les tarifs horaires, les frais forfaitaires, le kilométrage, les distances de transport, les frais minimums et les profils de prix individuels.</a:t>
            </a:r>
            <a:endParaRPr sz="1700"/>
          </a:p>
        </p:txBody>
      </p:sp>
    </p:spTree>
    <p:extLst>
      <p:ext uri="{BB962C8B-B14F-4D97-AF65-F5344CB8AC3E}">
        <p14:creationId xmlns:p14="http://schemas.microsoft.com/office/powerpoint/2010/main" val="1465114982"/>
      </p:ext>
    </p:extLst>
  </p:cSld>
</p:sld>
</file>

<file path=ppt/slides/slide3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B7B2D38-4DE7-4237-841D-F561972D7C32}"/>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76EF5C7-C556-4B1D-8A17-7B852A3D8B5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F268079-119D-43AC-AFD5-67995E187C5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33</a:t>
            </a:r>
            <a:endParaRPr sz="750"/>
          </a:p>
        </p:txBody>
      </p:sp>
      <p:sp>
        <p:nvSpPr>
          <p:cNvPr id="5" name="Text 3">
            <a:extLst xmlns:a="http://schemas.openxmlformats.org/drawingml/2006/main">
              <a:ext uri="{FF2B5EF4-FFF2-40B4-BE49-F238E27FC236}">
                <a16:creationId xmlns:a16="http://schemas.microsoft.com/office/drawing/2014/main" id="{A69EA7BF-B7F8-498D-8BDA-E2B3F2F654D1}"/>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Fondations de prix</a:t>
            </a:r>
            <a:endParaRPr sz="3100"/>
          </a:p>
        </p:txBody>
      </p:sp>
      <p:sp>
        <p:nvSpPr>
          <p:cNvPr id="6" name="Text 4">
            <a:extLst xmlns:a="http://schemas.openxmlformats.org/drawingml/2006/main">
              <a:ext uri="{FF2B5EF4-FFF2-40B4-BE49-F238E27FC236}">
                <a16:creationId xmlns:a16="http://schemas.microsoft.com/office/drawing/2014/main" id="{260D566E-455F-437B-B289-42BD8C7727CD}"/>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entreprises peuvent configurer leur propre logique de calcul.</a:t>
            </a:r>
            <a:endParaRPr sz="1400"/>
          </a:p>
        </p:txBody>
      </p:sp>
      <p:sp>
        <p:nvSpPr>
          <p:cNvPr id="7" name="Text 5">
            <a:extLst xmlns:a="http://schemas.openxmlformats.org/drawingml/2006/main">
              <a:ext uri="{FF2B5EF4-FFF2-40B4-BE49-F238E27FC236}">
                <a16:creationId xmlns:a16="http://schemas.microsoft.com/office/drawing/2014/main" id="{8F9638C5-A13F-4AB3-B40F-295222DAABAC}"/>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Tarifs horaires pour les déménageurs, les véhicules et les travaux d'assemblage.</a:t>
            </a:r>
            <a:endParaRPr sz="1450"/>
          </a:p>
          <a:p xmlns:a="http://schemas.openxmlformats.org/drawingml/2006/main">
            <a:pPr marL="0" indent="0">
              <a:buNone/>
            </a:pPr>
            <a:r>
              <a:rPr sz="1450" b="1">
                <a:solidFill>
                  <a:srgbClr val="278A35"/>
                </a:solidFill>
                <a:latin typeface="Aptos"/>
                <a:ea typeface="Aptos"/>
                <a:cs typeface="Aptos"/>
              </a:rPr>
              <a:t>• Frais forfaitaires tels que les frais de base du véhicule, les prix minimums ou les déclarations en douane.</a:t>
            </a:r>
            <a:endParaRPr sz="1450"/>
          </a:p>
          <a:p xmlns:a="http://schemas.openxmlformats.org/drawingml/2006/main">
            <a:pPr marL="0" indent="0">
              <a:buNone/>
            </a:pPr>
            <a:r>
              <a:rPr sz="1450" b="1">
                <a:solidFill>
                  <a:srgbClr val="278A35"/>
                </a:solidFill>
                <a:latin typeface="Aptos"/>
                <a:ea typeface="Aptos"/>
                <a:cs typeface="Aptos"/>
              </a:rPr>
              <a:t>• Tarifs kilométriques et suppléments pour la distance de transport.</a:t>
            </a:r>
            <a:endParaRPr sz="1450"/>
          </a:p>
          <a:p xmlns:a="http://schemas.openxmlformats.org/drawingml/2006/main">
            <a:pPr marL="0" indent="0">
              <a:buNone/>
            </a:pPr>
            <a:r>
              <a:rPr sz="1450" b="1">
                <a:solidFill>
                  <a:srgbClr val="278A35"/>
                </a:solidFill>
                <a:latin typeface="Aptos"/>
                <a:ea typeface="Aptos"/>
                <a:cs typeface="Aptos"/>
              </a:rPr>
              <a:t>• Profils de base, standard et Premium pour différentes marges ou types de clients.</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12ef2fda66d74037"/>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3B48C7AA-6E0F-4781-A0F1-9C6012112EF3}"/>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3B9A3C01-88AB-4580-8A0D-C9E28ACA95BF}"/>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Heures</a:t>
            </a:r>
            <a:endParaRPr sz="850"/>
          </a:p>
        </p:txBody>
      </p:sp>
      <p:sp>
        <p:nvSpPr>
          <p:cNvPr id="11" name="Shape 8">
            <a:extLst xmlns:a="http://schemas.openxmlformats.org/drawingml/2006/main">
              <a:ext uri="{FF2B5EF4-FFF2-40B4-BE49-F238E27FC236}">
                <a16:creationId xmlns:a16="http://schemas.microsoft.com/office/drawing/2014/main" id="{35295E2E-7F26-420F-8092-864F198CA0CE}"/>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F30981A0-D243-43CA-B58B-A1F56F2B4960}"/>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Kilométrage</a:t>
            </a:r>
            <a:endParaRPr sz="850"/>
          </a:p>
        </p:txBody>
      </p:sp>
      <p:sp>
        <p:nvSpPr>
          <p:cNvPr id="13" name="Shape 10">
            <a:extLst xmlns:a="http://schemas.openxmlformats.org/drawingml/2006/main">
              <a:ext uri="{FF2B5EF4-FFF2-40B4-BE49-F238E27FC236}">
                <a16:creationId xmlns:a16="http://schemas.microsoft.com/office/drawing/2014/main" id="{285C3397-0A9A-446F-B952-F7D7534D853A}"/>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9B989476-3BB1-497F-8BD7-12930E302B4F}"/>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Frais forfaitaires</a:t>
            </a:r>
            <a:endParaRPr sz="850"/>
          </a:p>
        </p:txBody>
      </p:sp>
    </p:spTree>
    <p:extLst>
      <p:ext uri="{BB962C8B-B14F-4D97-AF65-F5344CB8AC3E}">
        <p14:creationId xmlns:p14="http://schemas.microsoft.com/office/powerpoint/2010/main" val="960575984"/>
      </p:ext>
    </p:extLst>
  </p:cSld>
</p:sld>
</file>

<file path=ppt/slides/slide3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D962EA5-152A-449A-A3C6-3A2D64EB480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5EEFB2E-761E-490F-B170-1C157D23D3B3}"/>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7EC13A3-7B7B-4696-802B-B7F12E035C8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34</a:t>
            </a:r>
            <a:endParaRPr sz="750"/>
          </a:p>
        </p:txBody>
      </p:sp>
      <p:sp>
        <p:nvSpPr>
          <p:cNvPr id="5" name="Text 3">
            <a:extLst xmlns:a="http://schemas.openxmlformats.org/drawingml/2006/main">
              <a:ext uri="{FF2B5EF4-FFF2-40B4-BE49-F238E27FC236}">
                <a16:creationId xmlns:a16="http://schemas.microsoft.com/office/drawing/2014/main" id="{71A586DD-3D4A-4A02-8EA1-65DEE20D662D}"/>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Tarifer les profils au lieu de calculs uniques</a:t>
            </a:r>
            <a:endParaRPr sz="3100"/>
          </a:p>
        </p:txBody>
      </p:sp>
      <p:sp>
        <p:nvSpPr>
          <p:cNvPr id="6" name="Text 4">
            <a:extLst xmlns:a="http://schemas.openxmlformats.org/drawingml/2006/main">
              <a:ext uri="{FF2B5EF4-FFF2-40B4-BE49-F238E27FC236}">
                <a16:creationId xmlns:a16="http://schemas.microsoft.com/office/drawing/2014/main" id="{55C1BAA9-06BA-48D5-B1BA-133824C7C181}"/>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Chaque emploi est différent – la tarification doit donc rester flexible.</a:t>
            </a:r>
            <a:endParaRPr sz="1400"/>
          </a:p>
        </p:txBody>
      </p:sp>
      <p:sp>
        <p:nvSpPr>
          <p:cNvPr id="7" name="Text 5">
            <a:extLst xmlns:a="http://schemas.openxmlformats.org/drawingml/2006/main">
              <a:ext uri="{FF2B5EF4-FFF2-40B4-BE49-F238E27FC236}">
                <a16:creationId xmlns:a16="http://schemas.microsoft.com/office/drawing/2014/main" id="{EC76A22C-A3B1-45D5-B1E6-944C627F8999}"/>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petits emplois dans le transport diffèrent des déménagements d'entreprise.</a:t>
            </a:r>
            <a:endParaRPr sz="1550"/>
          </a:p>
          <a:p xmlns:a="http://schemas.openxmlformats.org/drawingml/2006/main">
            <a:pPr marL="0" indent="0">
              <a:buNone/>
            </a:pPr>
            <a:r>
              <a:rPr sz="1550" b="1">
                <a:solidFill>
                  <a:srgbClr val="278A35"/>
                </a:solidFill>
                <a:latin typeface="Aptos"/>
                <a:ea typeface="Aptos"/>
                <a:cs typeface="Aptos"/>
              </a:rPr>
              <a:t>• Les clients privés, les clients professionnels et les emplois spéciaux nécessitent des calculs différents.</a:t>
            </a:r>
            <a:endParaRPr sz="1550"/>
          </a:p>
          <a:p xmlns:a="http://schemas.openxmlformats.org/drawingml/2006/main">
            <a:pPr marL="0" indent="0">
              <a:buNone/>
            </a:pPr>
            <a:r>
              <a:rPr sz="1550" b="1">
                <a:solidFill>
                  <a:srgbClr val="278A35"/>
                </a:solidFill>
                <a:latin typeface="Aptos"/>
                <a:ea typeface="Aptos"/>
                <a:cs typeface="Aptos"/>
              </a:rPr>
              <a:t>• Les distances de transport, les planchers, le kilométrage, les exigences du véhicule et les services supplémentaires affectent directement le prix.</a:t>
            </a:r>
            <a:endParaRPr sz="1550"/>
          </a:p>
          <a:p xmlns:a="http://schemas.openxmlformats.org/drawingml/2006/main">
            <a:pPr marL="0" indent="0">
              <a:buNone/>
            </a:pPr>
            <a:r>
              <a:rPr sz="1550" b="1">
                <a:solidFill>
                  <a:srgbClr val="278A35"/>
                </a:solidFill>
                <a:latin typeface="Aptos"/>
                <a:ea typeface="Aptos"/>
                <a:cs typeface="Aptos"/>
              </a:rPr>
              <a:t>• MovePilot Pro aide à inclure ces facteurs de manière systématique.</a:t>
            </a:r>
            <a:endParaRPr sz="1550"/>
          </a:p>
        </p:txBody>
      </p:sp>
      <p:sp>
        <p:nvSpPr>
          <p:cNvPr id="8" name="Text 6">
            <a:extLst xmlns:a="http://schemas.openxmlformats.org/drawingml/2006/main">
              <a:ext uri="{FF2B5EF4-FFF2-40B4-BE49-F238E27FC236}">
                <a16:creationId xmlns:a16="http://schemas.microsoft.com/office/drawing/2014/main" id="{1D451A53-7038-4C84-807C-1B2961AE95FB}"/>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La logique de tarification individuelle rend les devis plus cohérents et transparents.</a:t>
            </a:r>
            <a:endParaRPr sz="2000"/>
          </a:p>
        </p:txBody>
      </p:sp>
    </p:spTree>
    <p:extLst>
      <p:ext uri="{BB962C8B-B14F-4D97-AF65-F5344CB8AC3E}">
        <p14:creationId xmlns:p14="http://schemas.microsoft.com/office/powerpoint/2010/main" val="688427405"/>
      </p:ext>
    </p:extLst>
  </p:cSld>
</p:sld>
</file>

<file path=ppt/slides/slide3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163E220-54E4-457F-A5E2-2AC5E6F8C41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D851946-5073-4514-95D1-80A5278CF48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61F2E60F-4EA7-4411-BF01-2EF8B1C25E1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35</a:t>
            </a:r>
            <a:endParaRPr sz="750"/>
          </a:p>
        </p:txBody>
      </p:sp>
      <p:sp>
        <p:nvSpPr>
          <p:cNvPr id="5" name="Text 3">
            <a:extLst xmlns:a="http://schemas.openxmlformats.org/drawingml/2006/main">
              <a:ext uri="{FF2B5EF4-FFF2-40B4-BE49-F238E27FC236}">
                <a16:creationId xmlns:a16="http://schemas.microsoft.com/office/drawing/2014/main" id="{448184FC-1D59-44EE-986C-BB7D67D1AD00}"/>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Voir les exemples de calculs instantanément</a:t>
            </a:r>
            <a:endParaRPr sz="3000"/>
          </a:p>
        </p:txBody>
      </p:sp>
      <p:sp>
        <p:nvSpPr>
          <p:cNvPr id="6" name="Text 4">
            <a:extLst xmlns:a="http://schemas.openxmlformats.org/drawingml/2006/main">
              <a:ext uri="{FF2B5EF4-FFF2-40B4-BE49-F238E27FC236}">
                <a16:creationId xmlns:a16="http://schemas.microsoft.com/office/drawing/2014/main" id="{1CBFC5D7-CC53-4736-8C62-D5E52818A25D}"/>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MovePilot Pro montre immédiatement l'effet de vos prix configurés.</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6049bf7dfc244803"/>
          <a:stretch xmlns:a="http://schemas.openxmlformats.org/drawingml/2006/main">
            <a:fillRect l="0" t="0" r="0" b="0"/>
          </a:stretch>
        </p:blipFill>
        <p:spPr>
          <a:xfrm xmlns:a="http://schemas.openxmlformats.org/drawingml/2006/main">
            <a:off x="4533138" y="1719072"/>
            <a:ext cx="3140964"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7F58FFF7-A9FB-45BE-B67B-6B54C03369C0}"/>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La logique de calcul est utilisée pour les devis, les factures et les résumés financiers.</a:t>
            </a:r>
            <a:endParaRPr sz="1150"/>
          </a:p>
        </p:txBody>
      </p:sp>
    </p:spTree>
    <p:extLst>
      <p:ext uri="{BB962C8B-B14F-4D97-AF65-F5344CB8AC3E}">
        <p14:creationId xmlns:p14="http://schemas.microsoft.com/office/powerpoint/2010/main" val="212145209"/>
      </p:ext>
    </p:extLst>
  </p:cSld>
</p:sld>
</file>

<file path=ppt/slides/slide36.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BE7A131-AC80-497F-A2BA-6540A457CF8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CC74F73-C633-4961-B2DC-7AF0A93D84D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CEFF6E4-71EA-4A38-BD5A-874D7678B6E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36</a:t>
            </a:r>
            <a:endParaRPr sz="750"/>
          </a:p>
        </p:txBody>
      </p:sp>
      <p:sp>
        <p:nvSpPr>
          <p:cNvPr id="5" name="Text 3">
            <a:extLst xmlns:a="http://schemas.openxmlformats.org/drawingml/2006/main">
              <a:ext uri="{FF2B5EF4-FFF2-40B4-BE49-F238E27FC236}">
                <a16:creationId xmlns:a16="http://schemas.microsoft.com/office/drawing/2014/main" id="{EB1D2E10-EB00-4059-91B0-9232DCA97B83}"/>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7</a:t>
            </a:r>
            <a:endParaRPr sz="1100"/>
          </a:p>
        </p:txBody>
      </p:sp>
      <p:sp>
        <p:nvSpPr>
          <p:cNvPr id="6" name="Text 4">
            <a:extLst xmlns:a="http://schemas.openxmlformats.org/drawingml/2006/main">
              <a:ext uri="{FF2B5EF4-FFF2-40B4-BE49-F238E27FC236}">
                <a16:creationId xmlns:a16="http://schemas.microsoft.com/office/drawing/2014/main" id="{0A3BDAA6-5627-4AE5-AC5B-819174651F67}"/>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devis, factures et documents</a:t>
            </a:r>
            <a:endParaRPr sz="4300"/>
          </a:p>
        </p:txBody>
      </p:sp>
      <p:sp>
        <p:nvSpPr>
          <p:cNvPr id="7" name="Text 5">
            <a:extLst xmlns:a="http://schemas.openxmlformats.org/drawingml/2006/main">
              <a:ext uri="{FF2B5EF4-FFF2-40B4-BE49-F238E27FC236}">
                <a16:creationId xmlns:a16="http://schemas.microsoft.com/office/drawing/2014/main" id="{0C3AD41C-72FA-41A9-BE18-58211DF9E9BF}"/>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Les données capturées deviennent une documentation professionnelle dans la conception de votre propre entreprise.</a:t>
            </a:r>
            <a:endParaRPr sz="1700"/>
          </a:p>
        </p:txBody>
      </p:sp>
    </p:spTree>
    <p:extLst>
      <p:ext uri="{BB962C8B-B14F-4D97-AF65-F5344CB8AC3E}">
        <p14:creationId xmlns:p14="http://schemas.microsoft.com/office/powerpoint/2010/main" val="762259217"/>
      </p:ext>
    </p:extLst>
  </p:cSld>
</p:sld>
</file>

<file path=ppt/slides/slide3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3CFC827-5BB9-4A53-9A35-A1D81035437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A5CD4E2-48C8-4DC2-8E59-FD54F5E25A9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98BD3DA-FBF3-44F5-9D9D-15F5F5579BC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37</a:t>
            </a:r>
            <a:endParaRPr sz="750"/>
          </a:p>
        </p:txBody>
      </p:sp>
      <p:sp>
        <p:nvSpPr>
          <p:cNvPr id="5" name="Text 3">
            <a:extLst xmlns:a="http://schemas.openxmlformats.org/drawingml/2006/main">
              <a:ext uri="{FF2B5EF4-FFF2-40B4-BE49-F238E27FC236}">
                <a16:creationId xmlns:a16="http://schemas.microsoft.com/office/drawing/2014/main" id="{C596887A-6E83-46E5-9A41-B3AC82AA789C}"/>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Documents générés par le travail</a:t>
            </a:r>
            <a:endParaRPr sz="3100"/>
          </a:p>
        </p:txBody>
      </p:sp>
      <p:sp>
        <p:nvSpPr>
          <p:cNvPr id="6" name="Text 4">
            <a:extLst xmlns:a="http://schemas.openxmlformats.org/drawingml/2006/main">
              <a:ext uri="{FF2B5EF4-FFF2-40B4-BE49-F238E27FC236}">
                <a16:creationId xmlns:a16="http://schemas.microsoft.com/office/drawing/2014/main" id="{06A55425-F8C8-4624-8FAE-9876A2F0C234}"/>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devis, factures et documents contractuels sont créés à partir des données d'emploi existantes.</a:t>
            </a:r>
            <a:endParaRPr sz="1400"/>
          </a:p>
        </p:txBody>
      </p:sp>
      <p:sp>
        <p:nvSpPr>
          <p:cNvPr id="7" name="Text 5">
            <a:extLst xmlns:a="http://schemas.openxmlformats.org/drawingml/2006/main">
              <a:ext uri="{FF2B5EF4-FFF2-40B4-BE49-F238E27FC236}">
                <a16:creationId xmlns:a16="http://schemas.microsoft.com/office/drawing/2014/main" id="{E6C80A41-2C79-42CB-8C82-9603C9632D5D}"/>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détails du client, les adresses, les prix et les services sont automatiquement transférés.</a:t>
            </a:r>
            <a:endParaRPr sz="1450"/>
          </a:p>
          <a:p xmlns:a="http://schemas.openxmlformats.org/drawingml/2006/main">
            <a:pPr marL="0" indent="0">
              <a:buNone/>
            </a:pPr>
            <a:r>
              <a:rPr sz="1450" b="1">
                <a:solidFill>
                  <a:srgbClr val="278A35"/>
                </a:solidFill>
                <a:latin typeface="Aptos"/>
                <a:ea typeface="Aptos"/>
                <a:cs typeface="Aptos"/>
              </a:rPr>
              <a:t>• PDFs réduire le travail manuel de bureau.</a:t>
            </a:r>
            <a:endParaRPr sz="1450"/>
          </a:p>
          <a:p xmlns:a="http://schemas.openxmlformats.org/drawingml/2006/main">
            <a:pPr marL="0" indent="0">
              <a:buNone/>
            </a:pPr>
            <a:r>
              <a:rPr sz="1450" b="1">
                <a:solidFill>
                  <a:srgbClr val="278A35"/>
                </a:solidFill>
                <a:latin typeface="Aptos"/>
                <a:ea typeface="Aptos"/>
                <a:cs typeface="Aptos"/>
              </a:rPr>
              <a:t>• Les documents peuvent inclure le logo de l'entreprise et les détails personnalisés.</a:t>
            </a:r>
            <a:endParaRPr sz="1450"/>
          </a:p>
          <a:p xmlns:a="http://schemas.openxmlformats.org/drawingml/2006/main">
            <a:pPr marL="0" indent="0">
              <a:buNone/>
            </a:pPr>
            <a:r>
              <a:rPr sz="1450" b="1">
                <a:solidFill>
                  <a:srgbClr val="278A35"/>
                </a:solidFill>
                <a:latin typeface="Aptos"/>
                <a:ea typeface="Aptos"/>
                <a:cs typeface="Aptos"/>
              </a:rPr>
              <a:t>• Le travail reste lié à tous ses documents.</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e5ffafad04af41d8"/>
          <a:stretch xmlns:a="http://schemas.openxmlformats.org/drawingml/2006/main">
            <a:fillRect l="0" t="0" r="0" b="0"/>
          </a:stretch>
        </p:blipFill>
        <p:spPr>
          <a:xfrm xmlns:a="http://schemas.openxmlformats.org/drawingml/2006/main">
            <a:off x="6172200" y="1593342"/>
            <a:ext cx="5029200" cy="377190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CFA1CB30-BB3C-490F-9BC1-E968CF0C2F86}"/>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0DB811B4-E840-45DD-8B8F-DF0E70DC293E}"/>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Citation</a:t>
            </a:r>
            <a:endParaRPr sz="850"/>
          </a:p>
        </p:txBody>
      </p:sp>
      <p:sp>
        <p:nvSpPr>
          <p:cNvPr id="11" name="Shape 8">
            <a:extLst xmlns:a="http://schemas.openxmlformats.org/drawingml/2006/main">
              <a:ext uri="{FF2B5EF4-FFF2-40B4-BE49-F238E27FC236}">
                <a16:creationId xmlns:a16="http://schemas.microsoft.com/office/drawing/2014/main" id="{34E15D68-4CC4-405F-ACB0-4D0B70B14163}"/>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5E638E63-0775-4A20-BD7E-4C69C5C3CCB4}"/>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Facture</a:t>
            </a:r>
            <a:endParaRPr sz="850"/>
          </a:p>
        </p:txBody>
      </p:sp>
      <p:sp>
        <p:nvSpPr>
          <p:cNvPr id="13" name="Shape 10">
            <a:extLst xmlns:a="http://schemas.openxmlformats.org/drawingml/2006/main">
              <a:ext uri="{FF2B5EF4-FFF2-40B4-BE49-F238E27FC236}">
                <a16:creationId xmlns:a16="http://schemas.microsoft.com/office/drawing/2014/main" id="{04A59C2F-DB37-4BD5-B6B5-F3DDAFDD2CEC}"/>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DE5DD967-FB3C-43F7-B569-4108BC3F96B4}"/>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PDF</a:t>
            </a:r>
            <a:endParaRPr sz="850"/>
          </a:p>
        </p:txBody>
      </p:sp>
    </p:spTree>
    <p:extLst>
      <p:ext uri="{BB962C8B-B14F-4D97-AF65-F5344CB8AC3E}">
        <p14:creationId xmlns:p14="http://schemas.microsoft.com/office/powerpoint/2010/main" val="2084557498"/>
      </p:ext>
    </p:extLst>
  </p:cSld>
</p:sld>
</file>

<file path=ppt/slides/slide38.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5253D53-C37C-4FE5-BECA-67C643BA5299}"/>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4FED41C4-7612-4491-A1C3-D8FD74627A2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B11373A-DD9A-4E01-B542-300214EC518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38</a:t>
            </a:r>
            <a:endParaRPr sz="750"/>
          </a:p>
        </p:txBody>
      </p:sp>
      <p:sp>
        <p:nvSpPr>
          <p:cNvPr id="5" name="Text 3">
            <a:extLst xmlns:a="http://schemas.openxmlformats.org/drawingml/2006/main">
              <a:ext uri="{FF2B5EF4-FFF2-40B4-BE49-F238E27FC236}">
                <a16:creationId xmlns:a16="http://schemas.microsoft.com/office/drawing/2014/main" id="{5E6DC134-724D-4B93-8309-CC011F3BAC48}"/>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Une expérience client professionnelle</a:t>
            </a:r>
            <a:endParaRPr sz="3100"/>
          </a:p>
        </p:txBody>
      </p:sp>
      <p:sp>
        <p:nvSpPr>
          <p:cNvPr id="6" name="Text 4">
            <a:extLst xmlns:a="http://schemas.openxmlformats.org/drawingml/2006/main">
              <a:ext uri="{FF2B5EF4-FFF2-40B4-BE49-F238E27FC236}">
                <a16:creationId xmlns:a16="http://schemas.microsoft.com/office/drawing/2014/main" id="{0ACFE897-F89A-4E83-8EC0-DFBD403ADE9A}"/>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Un devis est plus qu'un prix, c'est la première impression du client de l'entreprise.</a:t>
            </a:r>
            <a:endParaRPr sz="1400"/>
          </a:p>
        </p:txBody>
      </p:sp>
      <p:sp>
        <p:nvSpPr>
          <p:cNvPr id="7" name="Text 5">
            <a:extLst xmlns:a="http://schemas.openxmlformats.org/drawingml/2006/main">
              <a:ext uri="{FF2B5EF4-FFF2-40B4-BE49-F238E27FC236}">
                <a16:creationId xmlns:a16="http://schemas.microsoft.com/office/drawing/2014/main" id="{3FF61DFC-DB00-47DC-9EC8-BD72F6DCB7D1}"/>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PDFs cohérents semblent plus professionnels que les documents créés manuellement.</a:t>
            </a:r>
            <a:endParaRPr sz="1550"/>
          </a:p>
          <a:p xmlns:a="http://schemas.openxmlformats.org/drawingml/2006/main">
            <a:pPr marL="0" indent="0">
              <a:buNone/>
            </a:pPr>
            <a:r>
              <a:rPr sz="1550" b="1">
                <a:solidFill>
                  <a:srgbClr val="278A35"/>
                </a:solidFill>
                <a:latin typeface="Aptos"/>
                <a:ea typeface="Aptos"/>
                <a:cs typeface="Aptos"/>
              </a:rPr>
              <a:t>• Les erreurs de copie et de collage sont réduites.</a:t>
            </a:r>
            <a:endParaRPr sz="1550"/>
          </a:p>
          <a:p xmlns:a="http://schemas.openxmlformats.org/drawingml/2006/main">
            <a:pPr marL="0" indent="0">
              <a:buNone/>
            </a:pPr>
            <a:r>
              <a:rPr sz="1550" b="1">
                <a:solidFill>
                  <a:srgbClr val="278A35"/>
                </a:solidFill>
                <a:latin typeface="Aptos"/>
                <a:ea typeface="Aptos"/>
                <a:cs typeface="Aptos"/>
              </a:rPr>
              <a:t>• Toutes les informations pertinentes proviennent directement du travail.</a:t>
            </a:r>
            <a:endParaRPr sz="1550"/>
          </a:p>
          <a:p xmlns:a="http://schemas.openxmlformats.org/drawingml/2006/main">
            <a:pPr marL="0" indent="0">
              <a:buNone/>
            </a:pPr>
            <a:r>
              <a:rPr sz="1550" b="1">
                <a:solidFill>
                  <a:srgbClr val="278A35"/>
                </a:solidFill>
                <a:latin typeface="Aptos"/>
                <a:ea typeface="Aptos"/>
                <a:cs typeface="Aptos"/>
              </a:rPr>
              <a:t>• Les clients reçoivent une documentation claire et structurée.</a:t>
            </a:r>
            <a:endParaRPr sz="1550"/>
          </a:p>
        </p:txBody>
      </p:sp>
      <p:sp>
        <p:nvSpPr>
          <p:cNvPr id="8" name="Text 6">
            <a:extLst xmlns:a="http://schemas.openxmlformats.org/drawingml/2006/main">
              <a:ext uri="{FF2B5EF4-FFF2-40B4-BE49-F238E27FC236}">
                <a16:creationId xmlns:a16="http://schemas.microsoft.com/office/drawing/2014/main" id="{3898231B-E0B0-4177-86BA-A511A4F79291}"/>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 devis numérique vend plus qu’un service.</a:t>
            </a:r>
            <a:endParaRPr sz="2000"/>
          </a:p>
          <a:p xmlns:a="http://schemas.openxmlformats.org/drawingml/2006/main">
            <a:pPr marL="0" indent="0">
              <a:buNone/>
            </a:pPr>
            <a:r>
              <a:rPr sz="2000" b="1">
                <a:solidFill>
                  <a:srgbClr val="0E3B22"/>
                </a:solidFill>
                <a:latin typeface="Aptos"/>
                <a:ea typeface="Aptos"/>
                <a:cs typeface="Aptos"/>
              </a:rPr>
              <a:t>Il construit la confiance.</a:t>
            </a:r>
            <a:endParaRPr sz="2000"/>
          </a:p>
        </p:txBody>
      </p:sp>
    </p:spTree>
    <p:extLst>
      <p:ext uri="{BB962C8B-B14F-4D97-AF65-F5344CB8AC3E}">
        <p14:creationId xmlns:p14="http://schemas.microsoft.com/office/powerpoint/2010/main" val="1387094279"/>
      </p:ext>
    </p:extLst>
  </p:cSld>
</p:sld>
</file>

<file path=ppt/slides/slide3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8D012D6-9493-450A-A182-E61DEFF678A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A98AF46-1C79-4BB5-9504-D2518C37634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57AFA19-4AF3-4BBA-BFF9-D3003C3B3103}"/>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39</a:t>
            </a:r>
            <a:endParaRPr sz="750"/>
          </a:p>
        </p:txBody>
      </p:sp>
      <p:sp>
        <p:nvSpPr>
          <p:cNvPr id="5" name="Text 3">
            <a:extLst xmlns:a="http://schemas.openxmlformats.org/drawingml/2006/main">
              <a:ext uri="{FF2B5EF4-FFF2-40B4-BE49-F238E27FC236}">
                <a16:creationId xmlns:a16="http://schemas.microsoft.com/office/drawing/2014/main" id="{DE9F27AE-DE7E-40E6-AEFE-DFBFEF2C0888}"/>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aperçu PDF dans le workflow</a:t>
            </a:r>
            <a:endParaRPr sz="3000"/>
          </a:p>
        </p:txBody>
      </p:sp>
      <p:sp>
        <p:nvSpPr>
          <p:cNvPr id="6" name="Text 4">
            <a:extLst xmlns:a="http://schemas.openxmlformats.org/drawingml/2006/main">
              <a:ext uri="{FF2B5EF4-FFF2-40B4-BE49-F238E27FC236}">
                <a16:creationId xmlns:a16="http://schemas.microsoft.com/office/drawing/2014/main" id="{883CACD0-5C2D-4A18-94AC-F99C478D308E}"/>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Les documents restent visibles et révisables tout au long du processus.</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1743e863f1ce45b4"/>
          <a:stretch xmlns:a="http://schemas.openxmlformats.org/drawingml/2006/main">
            <a:fillRect l="0" t="0" r="0" b="0"/>
          </a:stretch>
        </p:blipFill>
        <p:spPr>
          <a:xfrm xmlns:a="http://schemas.openxmlformats.org/drawingml/2006/main">
            <a:off x="3311652" y="1719072"/>
            <a:ext cx="5583936"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EB4E17D3-383C-44AB-95A1-5AB3116F99AA}"/>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Examinez le document avant de l'envoyer.</a:t>
            </a:r>
            <a:endParaRPr sz="1150"/>
          </a:p>
        </p:txBody>
      </p:sp>
    </p:spTree>
    <p:extLst>
      <p:ext uri="{BB962C8B-B14F-4D97-AF65-F5344CB8AC3E}">
        <p14:creationId xmlns:p14="http://schemas.microsoft.com/office/powerpoint/2010/main" val="1084964315"/>
      </p:ext>
    </p:extLst>
  </p:cSld>
</p:sld>
</file>

<file path=ppt/slides/slide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8F60A4E-4EDC-4F59-BDA4-122D3D7AEE93}"/>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75BF243A-1CF3-4188-AA82-DBD5C268E9D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F950117-DB80-4DC8-B88A-F1200EA538B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04</a:t>
            </a:r>
            <a:endParaRPr sz="750"/>
          </a:p>
        </p:txBody>
      </p:sp>
      <p:sp>
        <p:nvSpPr>
          <p:cNvPr id="5" name="Text 3">
            <a:extLst xmlns:a="http://schemas.openxmlformats.org/drawingml/2006/main">
              <a:ext uri="{FF2B5EF4-FFF2-40B4-BE49-F238E27FC236}">
                <a16:creationId xmlns:a16="http://schemas.microsoft.com/office/drawing/2014/main" id="{75A6BC87-2A3B-4334-B360-B682040826CC}"/>
              </a:ext>
            </a:extLst>
          </p:cNvPr>
          <p:cNvSpPr>
            <a:spLocks xmlns:a="http://schemas.openxmlformats.org/drawingml/2006/main" noGrp="1"/>
          </p:cNvSpPr>
          <p:nvPr/>
        </p:nvSpPr>
        <p:spPr>
          <a:xfrm xmlns:a="http://schemas.openxmlformats.org/drawingml/2006/main">
            <a:off x="1097280" y="822960"/>
            <a:ext cx="27432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MovePilot Pro</a:t>
            </a:r>
            <a:endParaRPr sz="1100"/>
          </a:p>
        </p:txBody>
      </p:sp>
      <p:sp>
        <p:nvSpPr>
          <p:cNvPr id="6" name="Text 4">
            <a:extLst xmlns:a="http://schemas.openxmlformats.org/drawingml/2006/main">
              <a:ext uri="{FF2B5EF4-FFF2-40B4-BE49-F238E27FC236}">
                <a16:creationId xmlns:a16="http://schemas.microsoft.com/office/drawing/2014/main" id="{A451CED4-AA63-47E9-B1CF-F1683026FF29}"/>
              </a:ext>
            </a:extLst>
          </p:cNvPr>
          <p:cNvSpPr>
            <a:spLocks xmlns:a="http://schemas.openxmlformats.org/drawingml/2006/main" noGrp="1"/>
          </p:cNvSpPr>
          <p:nvPr/>
        </p:nvSpPr>
        <p:spPr>
          <a:xfrm xmlns:a="http://schemas.openxmlformats.org/drawingml/2006/main">
            <a:off x="1051560" y="1325880"/>
            <a:ext cx="9326880" cy="1920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2647"/>
          </a:bodyPr>
          <a:lstStyle xmlns:a="http://schemas.openxmlformats.org/drawingml/2006/main"/>
          <a:p xmlns:a="http://schemas.openxmlformats.org/drawingml/2006/main">
            <a:pPr marL="0" indent="0">
              <a:buNone/>
            </a:pPr>
            <a:r>
              <a:rPr sz="3400" b="1">
                <a:solidFill>
                  <a:srgbClr val="FFFFFF"/>
                </a:solidFill>
                <a:latin typeface="Aptos Display"/>
                <a:ea typeface="Aptos Display"/>
                <a:cs typeface="Aptos Display"/>
              </a:rPr>
              <a:t>Développé par un professionnel du déménagement, et non par une société de logiciels qui ne comprend que le mouvement en théorie.</a:t>
            </a:r>
            <a:endParaRPr sz="3400"/>
          </a:p>
        </p:txBody>
      </p:sp>
      <p:sp>
        <p:nvSpPr>
          <p:cNvPr id="7" name="Text 5">
            <a:extLst xmlns:a="http://schemas.openxmlformats.org/drawingml/2006/main">
              <a:ext uri="{FF2B5EF4-FFF2-40B4-BE49-F238E27FC236}">
                <a16:creationId xmlns:a16="http://schemas.microsoft.com/office/drawing/2014/main" id="{941676ED-AD98-4EE8-B7A7-7E1755FA55A6}"/>
              </a:ext>
            </a:extLst>
          </p:cNvPr>
          <p:cNvSpPr>
            <a:spLocks xmlns:a="http://schemas.openxmlformats.org/drawingml/2006/main" noGrp="1"/>
          </p:cNvSpPr>
          <p:nvPr/>
        </p:nvSpPr>
        <p:spPr>
          <a:xfrm xmlns:a="http://schemas.openxmlformats.org/drawingml/2006/main">
            <a:off x="1097280" y="3840480"/>
            <a:ext cx="749808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DDEDDD"/>
                </a:solidFill>
                <a:latin typeface="Aptos"/>
                <a:ea typeface="Aptos"/>
                <a:cs typeface="Aptos"/>
              </a:rPr>
              <a:t>Ce fond fait une différence décisive: chaque fonctionnalité est basée sur les exigences du monde réel des véritables flux de travail en mouvement.</a:t>
            </a:r>
            <a:endParaRPr sz="1600"/>
          </a:p>
        </p:txBody>
      </p:sp>
    </p:spTree>
    <p:extLst>
      <p:ext uri="{BB962C8B-B14F-4D97-AF65-F5344CB8AC3E}">
        <p14:creationId xmlns:p14="http://schemas.microsoft.com/office/powerpoint/2010/main" val="654028709"/>
      </p:ext>
    </p:extLst>
  </p:cSld>
</p:sld>
</file>

<file path=ppt/slides/slide40.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3BC54A9-B0D8-43D7-BFCC-047FC0CFF294}"/>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4D639864-3FC7-48B0-9EBB-337444BA319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3AC2110-8C06-424C-B508-B91BC1DA93A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40</a:t>
            </a:r>
            <a:endParaRPr sz="750"/>
          </a:p>
        </p:txBody>
      </p:sp>
      <p:sp>
        <p:nvSpPr>
          <p:cNvPr id="5" name="Text 3">
            <a:extLst xmlns:a="http://schemas.openxmlformats.org/drawingml/2006/main">
              <a:ext uri="{FF2B5EF4-FFF2-40B4-BE49-F238E27FC236}">
                <a16:creationId xmlns:a16="http://schemas.microsoft.com/office/drawing/2014/main" id="{7B85501A-0D08-4E43-A890-BF6A1A928388}"/>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8</a:t>
            </a:r>
            <a:endParaRPr sz="1100"/>
          </a:p>
        </p:txBody>
      </p:sp>
      <p:sp>
        <p:nvSpPr>
          <p:cNvPr id="6" name="Text 4">
            <a:extLst xmlns:a="http://schemas.openxmlformats.org/drawingml/2006/main">
              <a:ext uri="{FF2B5EF4-FFF2-40B4-BE49-F238E27FC236}">
                <a16:creationId xmlns:a16="http://schemas.microsoft.com/office/drawing/2014/main" id="{5C4BFB63-088F-479B-AF2C-173A4BA084F7}"/>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Contrats qui correspondent à votre entreprise</a:t>
            </a:r>
            <a:endParaRPr sz="4300"/>
          </a:p>
        </p:txBody>
      </p:sp>
      <p:sp>
        <p:nvSpPr>
          <p:cNvPr id="7" name="Text 5">
            <a:extLst xmlns:a="http://schemas.openxmlformats.org/drawingml/2006/main">
              <a:ext uri="{FF2B5EF4-FFF2-40B4-BE49-F238E27FC236}">
                <a16:creationId xmlns:a16="http://schemas.microsoft.com/office/drawing/2014/main" id="{D0966F73-A60B-4763-86BF-033D0BF8F2E1}"/>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chaque entreprise de déménagement utilise ses propres accords. MovePilot Pro ne force personne à des modèles de contrat rigides.</a:t>
            </a:r>
            <a:endParaRPr sz="1700"/>
          </a:p>
        </p:txBody>
      </p:sp>
    </p:spTree>
    <p:extLst>
      <p:ext uri="{BB962C8B-B14F-4D97-AF65-F5344CB8AC3E}">
        <p14:creationId xmlns:p14="http://schemas.microsoft.com/office/powerpoint/2010/main" val="691955062"/>
      </p:ext>
    </p:extLst>
  </p:cSld>
</p:sld>
</file>

<file path=ppt/slides/slide4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65F1AEE-2E3E-4788-B19C-9781B8BCD77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E12ADB3-6460-430B-BDFE-CAB7C7B6C58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AA1C1C47-5588-4F4E-A96E-BCCDDCF172E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41</a:t>
            </a:r>
            <a:endParaRPr sz="750"/>
          </a:p>
        </p:txBody>
      </p:sp>
      <p:sp>
        <p:nvSpPr>
          <p:cNvPr id="5" name="Text 3">
            <a:extLst xmlns:a="http://schemas.openxmlformats.org/drawingml/2006/main">
              <a:ext uri="{FF2B5EF4-FFF2-40B4-BE49-F238E27FC236}">
                <a16:creationId xmlns:a16="http://schemas.microsoft.com/office/drawing/2014/main" id="{7E00D047-1D3E-40C8-A13E-13322AA3371E}"/>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Modules contractuels personnalisés</a:t>
            </a:r>
            <a:endParaRPr sz="3100"/>
          </a:p>
        </p:txBody>
      </p:sp>
      <p:sp>
        <p:nvSpPr>
          <p:cNvPr id="6" name="Text 4">
            <a:extLst xmlns:a="http://schemas.openxmlformats.org/drawingml/2006/main">
              <a:ext uri="{FF2B5EF4-FFF2-40B4-BE49-F238E27FC236}">
                <a16:creationId xmlns:a16="http://schemas.microsoft.com/office/drawing/2014/main" id="{99BDAA9C-3B87-4201-BF01-43664AA720E6}"/>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entreprises peuvent définir leurs propres accords et formulations.</a:t>
            </a:r>
            <a:endParaRPr sz="1400"/>
          </a:p>
        </p:txBody>
      </p:sp>
      <p:sp>
        <p:nvSpPr>
          <p:cNvPr id="7" name="Text 5">
            <a:extLst xmlns:a="http://schemas.openxmlformats.org/drawingml/2006/main">
              <a:ext uri="{FF2B5EF4-FFF2-40B4-BE49-F238E27FC236}">
                <a16:creationId xmlns:a16="http://schemas.microsoft.com/office/drawing/2014/main" id="{990C4F26-B442-4302-B6C7-4B1E749248B0}"/>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chaque entreprise peut créer ses propres sections de contrat.</a:t>
            </a:r>
            <a:endParaRPr sz="1550"/>
          </a:p>
          <a:p xmlns:a="http://schemas.openxmlformats.org/drawingml/2006/main">
            <a:pPr marL="0" indent="0">
              <a:buNone/>
            </a:pPr>
            <a:r>
              <a:rPr sz="1550" b="1">
                <a:solidFill>
                  <a:srgbClr val="278A35"/>
                </a:solidFill>
                <a:latin typeface="Aptos"/>
                <a:ea typeface="Aptos"/>
                <a:cs typeface="Aptos"/>
              </a:rPr>
              <a:t>• Le texte peut être écrit librement et adapté à la manière de travailler de l'entreprise.</a:t>
            </a:r>
            <a:endParaRPr sz="1550"/>
          </a:p>
          <a:p xmlns:a="http://schemas.openxmlformats.org/drawingml/2006/main">
            <a:pPr marL="0" indent="0">
              <a:buNone/>
            </a:pPr>
            <a:r>
              <a:rPr sz="1550" b="1">
                <a:solidFill>
                  <a:srgbClr val="278A35"/>
                </a:solidFill>
                <a:latin typeface="Aptos"/>
                <a:ea typeface="Aptos"/>
                <a:cs typeface="Aptos"/>
              </a:rPr>
              <a:t>• L'ordre et le contenu peuvent être structurés en fonction de l'entreprise.</a:t>
            </a:r>
            <a:endParaRPr sz="1550"/>
          </a:p>
          <a:p xmlns:a="http://schemas.openxmlformats.org/drawingml/2006/main">
            <a:pPr marL="0" indent="0">
              <a:buNone/>
            </a:pPr>
            <a:r>
              <a:rPr sz="1550" b="1">
                <a:solidFill>
                  <a:srgbClr val="278A35"/>
                </a:solidFill>
                <a:latin typeface="Aptos"/>
                <a:ea typeface="Aptos"/>
                <a:cs typeface="Aptos"/>
              </a:rPr>
              <a:t>• Le résultat est un contrat qui ne ressemble pas à un modèle générique.</a:t>
            </a:r>
            <a:endParaRPr sz="1550"/>
          </a:p>
        </p:txBody>
      </p:sp>
      <p:sp>
        <p:nvSpPr>
          <p:cNvPr id="8" name="Text 6">
            <a:extLst xmlns:a="http://schemas.openxmlformats.org/drawingml/2006/main">
              <a:ext uri="{FF2B5EF4-FFF2-40B4-BE49-F238E27FC236}">
                <a16:creationId xmlns:a16="http://schemas.microsoft.com/office/drawing/2014/main" id="{AFDD8CAD-5DC9-455D-962C-DDF23F19BCC4}"/>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Le logiciel ne définit pas le contrat.</a:t>
            </a:r>
            <a:endParaRPr sz="2000"/>
          </a:p>
          <a:p xmlns:a="http://schemas.openxmlformats.org/drawingml/2006/main">
            <a:pPr marL="0" indent="0">
              <a:buNone/>
            </a:pPr>
            <a:r>
              <a:rPr sz="2000" b="1">
                <a:solidFill>
                  <a:srgbClr val="0E3B22"/>
                </a:solidFill>
                <a:latin typeface="Aptos"/>
                <a:ea typeface="Aptos"/>
                <a:cs typeface="Aptos"/>
              </a:rPr>
              <a:t>Votre entreprise le fait.</a:t>
            </a:r>
            <a:endParaRPr sz="2000"/>
          </a:p>
        </p:txBody>
      </p:sp>
    </p:spTree>
    <p:extLst>
      <p:ext uri="{BB962C8B-B14F-4D97-AF65-F5344CB8AC3E}">
        <p14:creationId xmlns:p14="http://schemas.microsoft.com/office/powerpoint/2010/main" val="358724601"/>
      </p:ext>
    </p:extLst>
  </p:cSld>
</p:sld>
</file>

<file path=ppt/slides/slide42.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5A4DD8A-04B0-455D-B1A6-35F8516E435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B8C77BC-549F-48A1-A4A2-DB21CE4E571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9FBAFDD-6965-4A39-9394-E7C3E7365D4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42</a:t>
            </a:r>
            <a:endParaRPr sz="750"/>
          </a:p>
        </p:txBody>
      </p:sp>
      <p:sp>
        <p:nvSpPr>
          <p:cNvPr id="5" name="Text 3">
            <a:extLst xmlns:a="http://schemas.openxmlformats.org/drawingml/2006/main">
              <a:ext uri="{FF2B5EF4-FFF2-40B4-BE49-F238E27FC236}">
                <a16:creationId xmlns:a16="http://schemas.microsoft.com/office/drawing/2014/main" id="{210B9EE2-EDED-443C-A096-409C09C7BB5E}"/>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La fonction astérisque</a:t>
            </a:r>
            <a:endParaRPr sz="3100"/>
          </a:p>
        </p:txBody>
      </p:sp>
      <p:sp>
        <p:nvSpPr>
          <p:cNvPr id="6" name="Text 4">
            <a:extLst xmlns:a="http://schemas.openxmlformats.org/drawingml/2006/main">
              <a:ext uri="{FF2B5EF4-FFF2-40B4-BE49-F238E27FC236}">
                <a16:creationId xmlns:a16="http://schemas.microsoft.com/office/drawing/2014/main" id="{9747BC49-81A0-42FE-A627-D9BE0C8538C5}"/>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Un détail spécial: les notes peuvent automatiquement apparaître comme des petits caractères dans le contrat.</a:t>
            </a:r>
            <a:endParaRPr sz="1400"/>
          </a:p>
        </p:txBody>
      </p:sp>
      <p:sp>
        <p:nvSpPr>
          <p:cNvPr id="7" name="Text 5">
            <a:extLst xmlns:a="http://schemas.openxmlformats.org/drawingml/2006/main">
              <a:ext uri="{FF2B5EF4-FFF2-40B4-BE49-F238E27FC236}">
                <a16:creationId xmlns:a16="http://schemas.microsoft.com/office/drawing/2014/main" id="{5B3C2BC1-272E-4753-9690-5135E4CFD44E}"/>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Une note supplémentaire en option peut être stockée pour chaque article contractuel.</a:t>
            </a:r>
            <a:endParaRPr sz="1550"/>
          </a:p>
          <a:p xmlns:a="http://schemas.openxmlformats.org/drawingml/2006/main">
            <a:pPr marL="0" indent="0">
              <a:buNone/>
            </a:pPr>
            <a:r>
              <a:rPr sz="1550" b="1">
                <a:solidFill>
                  <a:srgbClr val="278A35"/>
                </a:solidFill>
                <a:latin typeface="Aptos"/>
                <a:ea typeface="Aptos"/>
                <a:cs typeface="Aptos"/>
              </a:rPr>
              <a:t>• Lorsque la fonction astérisque est activée, la note apparaît automatiquement comme une note de bas de page au bas du contrat.</a:t>
            </a:r>
            <a:endParaRPr sz="1550"/>
          </a:p>
          <a:p xmlns:a="http://schemas.openxmlformats.org/drawingml/2006/main">
            <a:pPr marL="0" indent="0">
              <a:buNone/>
            </a:pPr>
            <a:r>
              <a:rPr sz="1550" b="1">
                <a:solidFill>
                  <a:srgbClr val="278A35"/>
                </a:solidFill>
                <a:latin typeface="Aptos"/>
                <a:ea typeface="Aptos"/>
                <a:cs typeface="Aptos"/>
              </a:rPr>
              <a:t>• Le contrat principal reste clair alors que les notes légales ou opérationnelles sont correctement documentées.</a:t>
            </a:r>
            <a:endParaRPr sz="1550"/>
          </a:p>
          <a:p xmlns:a="http://schemas.openxmlformats.org/drawingml/2006/main">
            <a:pPr marL="0" indent="0">
              <a:buNone/>
            </a:pPr>
            <a:r>
              <a:rPr sz="1550" b="1">
                <a:solidFill>
                  <a:srgbClr val="278A35"/>
                </a:solidFill>
                <a:latin typeface="Aptos"/>
                <a:ea typeface="Aptos"/>
                <a:cs typeface="Aptos"/>
              </a:rPr>
              <a:t>• Cela élimine l'édition manuelle PDF et crée des documents contractuels plus professionnels.</a:t>
            </a:r>
            <a:endParaRPr sz="1550"/>
          </a:p>
        </p:txBody>
      </p:sp>
      <p:sp>
        <p:nvSpPr>
          <p:cNvPr id="8" name="Text 6">
            <a:extLst xmlns:a="http://schemas.openxmlformats.org/drawingml/2006/main">
              <a:ext uri="{FF2B5EF4-FFF2-40B4-BE49-F238E27FC236}">
                <a16:creationId xmlns:a16="http://schemas.microsoft.com/office/drawing/2014/main" id="{D1011DC6-CF07-4C18-A1A3-88D7F08DA9FA}"/>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Contrat clair ci-dessus.</a:t>
            </a:r>
            <a:endParaRPr sz="2000"/>
          </a:p>
          <a:p xmlns:a="http://schemas.openxmlformats.org/drawingml/2006/main">
            <a:pPr marL="0" indent="0">
              <a:buNone/>
            </a:pPr>
            <a:r>
              <a:rPr sz="2000" b="1">
                <a:solidFill>
                  <a:srgbClr val="0E3B22"/>
                </a:solidFill>
                <a:latin typeface="Aptos"/>
                <a:ea typeface="Aptos"/>
                <a:cs typeface="Aptos"/>
              </a:rPr>
              <a:t>Notes supplémentaires ci-dessous.</a:t>
            </a:r>
            <a:endParaRPr sz="2000"/>
          </a:p>
          <a:p xmlns:a="http://schemas.openxmlformats.org/drawingml/2006/main">
            <a:pPr marL="0" indent="0">
              <a:buNone/>
            </a:pPr>
            <a:r>
              <a:rPr sz="2000" b="1">
                <a:solidFill>
                  <a:srgbClr val="0E3B22"/>
                </a:solidFill>
                <a:latin typeface="Aptos"/>
                <a:ea typeface="Aptos"/>
                <a:cs typeface="Aptos"/>
              </a:rPr>
              <a:t>automatiquement.</a:t>
            </a:r>
            <a:endParaRPr sz="2000"/>
          </a:p>
        </p:txBody>
      </p:sp>
    </p:spTree>
    <p:extLst>
      <p:ext uri="{BB962C8B-B14F-4D97-AF65-F5344CB8AC3E}">
        <p14:creationId xmlns:p14="http://schemas.microsoft.com/office/powerpoint/2010/main" val="1662654653"/>
      </p:ext>
    </p:extLst>
  </p:cSld>
</p:sld>
</file>

<file path=ppt/slides/slide4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D6C2082-2C91-4220-A0B2-B0B4FF894FB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9212889-970F-44EE-8BAD-6D29128E966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9AB04EE-926E-4D7D-9660-D164D4D38E1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43</a:t>
            </a:r>
            <a:endParaRPr sz="750"/>
          </a:p>
        </p:txBody>
      </p:sp>
      <p:sp>
        <p:nvSpPr>
          <p:cNvPr id="5" name="Text 3">
            <a:extLst xmlns:a="http://schemas.openxmlformats.org/drawingml/2006/main">
              <a:ext uri="{FF2B5EF4-FFF2-40B4-BE49-F238E27FC236}">
                <a16:creationId xmlns:a16="http://schemas.microsoft.com/office/drawing/2014/main" id="{D05D3EFA-C137-440F-B126-F3687A906B2A}"/>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pourquoi cette logique contractuelle est si puissante</a:t>
            </a:r>
            <a:endParaRPr sz="3100"/>
          </a:p>
        </p:txBody>
      </p:sp>
      <p:sp>
        <p:nvSpPr>
          <p:cNvPr id="6" name="Text 4">
            <a:extLst xmlns:a="http://schemas.openxmlformats.org/drawingml/2006/main">
              <a:ext uri="{FF2B5EF4-FFF2-40B4-BE49-F238E27FC236}">
                <a16:creationId xmlns:a16="http://schemas.microsoft.com/office/drawing/2014/main" id="{0A9CC8D4-A613-4FCB-A0C4-FF6A8B21B11D}"/>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De nombreuses entreprises ont besoin de flexibilité sans reconstruire chaque document manuellement.</a:t>
            </a:r>
            <a:endParaRPr sz="1400"/>
          </a:p>
        </p:txBody>
      </p:sp>
      <p:sp>
        <p:nvSpPr>
          <p:cNvPr id="7" name="Text 5">
            <a:extLst xmlns:a="http://schemas.openxmlformats.org/drawingml/2006/main">
              <a:ext uri="{FF2B5EF4-FFF2-40B4-BE49-F238E27FC236}">
                <a16:creationId xmlns:a16="http://schemas.microsoft.com/office/drawing/2014/main" id="{967239A1-3C9B-4255-9AC5-01927E6F8FD0}"/>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conditions générales personnalisées peuvent être intégrées.</a:t>
            </a:r>
            <a:endParaRPr sz="1550"/>
          </a:p>
          <a:p xmlns:a="http://schemas.openxmlformats.org/drawingml/2006/main">
            <a:pPr marL="0" indent="0">
              <a:buNone/>
            </a:pPr>
            <a:r>
              <a:rPr sz="1550" b="1">
                <a:solidFill>
                  <a:srgbClr val="278A35"/>
                </a:solidFill>
                <a:latin typeface="Aptos"/>
                <a:ea typeface="Aptos"/>
                <a:cs typeface="Aptos"/>
              </a:rPr>
              <a:t>• Règles spéciales pour le stationnement, la distance de transport, les cuisines, l'assemblage ou des services supplémentaires restent clairement documentés.</a:t>
            </a:r>
            <a:endParaRPr sz="1550"/>
          </a:p>
          <a:p xmlns:a="http://schemas.openxmlformats.org/drawingml/2006/main">
            <a:pPr marL="0" indent="0">
              <a:buNone/>
            </a:pPr>
            <a:r>
              <a:rPr sz="1550" b="1">
                <a:solidFill>
                  <a:srgbClr val="278A35"/>
                </a:solidFill>
                <a:latin typeface="Aptos"/>
                <a:ea typeface="Aptos"/>
                <a:cs typeface="Aptos"/>
              </a:rPr>
              <a:t>• Le contenu du contrat se sent individuel tout en conservant un formatage cohérent.</a:t>
            </a:r>
            <a:endParaRPr sz="1550"/>
          </a:p>
          <a:p xmlns:a="http://schemas.openxmlformats.org/drawingml/2006/main">
            <a:pPr marL="0" indent="0">
              <a:buNone/>
            </a:pPr>
            <a:r>
              <a:rPr sz="1550" b="1">
                <a:solidFill>
                  <a:srgbClr val="278A35"/>
                </a:solidFill>
                <a:latin typeface="Aptos"/>
                <a:ea typeface="Aptos"/>
                <a:cs typeface="Aptos"/>
              </a:rPr>
              <a:t>• Une signature numérique peut compléter le processus.</a:t>
            </a:r>
            <a:endParaRPr sz="1550"/>
          </a:p>
        </p:txBody>
      </p:sp>
      <p:sp>
        <p:nvSpPr>
          <p:cNvPr id="8" name="Text 6">
            <a:extLst xmlns:a="http://schemas.openxmlformats.org/drawingml/2006/main">
              <a:ext uri="{FF2B5EF4-FFF2-40B4-BE49-F238E27FC236}">
                <a16:creationId xmlns:a16="http://schemas.microsoft.com/office/drawing/2014/main" id="{30B6A7D3-EC05-407E-8ED6-C0691FBF0CFA}"/>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C’est plus que créer un contrat, c’est un moteur de contrat personnalisable pour les entreprises en mouvement.</a:t>
            </a:r>
            <a:endParaRPr sz="2000"/>
          </a:p>
        </p:txBody>
      </p:sp>
    </p:spTree>
    <p:extLst>
      <p:ext uri="{BB962C8B-B14F-4D97-AF65-F5344CB8AC3E}">
        <p14:creationId xmlns:p14="http://schemas.microsoft.com/office/powerpoint/2010/main" val="1164895333"/>
      </p:ext>
    </p:extLst>
  </p:cSld>
</p:sld>
</file>

<file path=ppt/slides/slide4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86D7A0C-7A26-4118-9605-F074409038B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98BCA89-40A9-4F50-BBA9-06E7ECA399F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7516064-0D6A-49AE-AF07-EFC352EA1C5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44</a:t>
            </a:r>
            <a:endParaRPr sz="750"/>
          </a:p>
        </p:txBody>
      </p:sp>
      <p:sp>
        <p:nvSpPr>
          <p:cNvPr id="5" name="Text 3">
            <a:extLst xmlns:a="http://schemas.openxmlformats.org/drawingml/2006/main">
              <a:ext uri="{FF2B5EF4-FFF2-40B4-BE49-F238E27FC236}">
                <a16:creationId xmlns:a16="http://schemas.microsoft.com/office/drawing/2014/main" id="{1ABF6CB3-8A2A-42DF-96E8-ED75E4B66A1D}"/>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9</a:t>
            </a:r>
            <a:endParaRPr sz="1100"/>
          </a:p>
        </p:txBody>
      </p:sp>
      <p:sp>
        <p:nvSpPr>
          <p:cNvPr id="6" name="Text 4">
            <a:extLst xmlns:a="http://schemas.openxmlformats.org/drawingml/2006/main">
              <a:ext uri="{FF2B5EF4-FFF2-40B4-BE49-F238E27FC236}">
                <a16:creationId xmlns:a16="http://schemas.microsoft.com/office/drawing/2014/main" id="{FBCA6CD6-5B17-4054-BF11-9CA6A9B02AF6}"/>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Planifier les employés et les équipages</a:t>
            </a:r>
            <a:endParaRPr sz="4300"/>
          </a:p>
        </p:txBody>
      </p:sp>
      <p:sp>
        <p:nvSpPr>
          <p:cNvPr id="7" name="Text 5">
            <a:extLst xmlns:a="http://schemas.openxmlformats.org/drawingml/2006/main">
              <a:ext uri="{FF2B5EF4-FFF2-40B4-BE49-F238E27FC236}">
                <a16:creationId xmlns:a16="http://schemas.microsoft.com/office/drawing/2014/main" id="{E9841FF0-4D7A-4B83-85AC-7EAA50B3EB69}"/>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L'application peut créer des profils d'employés, envisager la disponibilité et connecter des tâches avec le personnel.</a:t>
            </a:r>
            <a:endParaRPr sz="1700"/>
          </a:p>
        </p:txBody>
      </p:sp>
    </p:spTree>
    <p:extLst>
      <p:ext uri="{BB962C8B-B14F-4D97-AF65-F5344CB8AC3E}">
        <p14:creationId xmlns:p14="http://schemas.microsoft.com/office/powerpoint/2010/main" val="1736821635"/>
      </p:ext>
    </p:extLst>
  </p:cSld>
</p:sld>
</file>

<file path=ppt/slides/slide4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3F87AAF-0408-490B-BBEA-1BDB7101008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CB429E6-FEC4-4CB2-9E90-30D5272FD0F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39DB591-2178-48FF-B4D0-8B918816B9B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45</a:t>
            </a:r>
            <a:endParaRPr sz="750"/>
          </a:p>
        </p:txBody>
      </p:sp>
      <p:sp>
        <p:nvSpPr>
          <p:cNvPr id="5" name="Text 3">
            <a:extLst xmlns:a="http://schemas.openxmlformats.org/drawingml/2006/main">
              <a:ext uri="{FF2B5EF4-FFF2-40B4-BE49-F238E27FC236}">
                <a16:creationId xmlns:a16="http://schemas.microsoft.com/office/drawing/2014/main" id="{789C598E-D8B0-48EA-8AA6-F80B6504D243}"/>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La gestion des employés</a:t>
            </a:r>
            <a:endParaRPr sz="3100"/>
          </a:p>
        </p:txBody>
      </p:sp>
      <p:sp>
        <p:nvSpPr>
          <p:cNvPr id="6" name="Text 4">
            <a:extLst xmlns:a="http://schemas.openxmlformats.org/drawingml/2006/main">
              <a:ext uri="{FF2B5EF4-FFF2-40B4-BE49-F238E27FC236}">
                <a16:creationId xmlns:a16="http://schemas.microsoft.com/office/drawing/2014/main" id="{18C952B6-079F-4508-BA5E-5A461BED71DF}"/>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soutient la planification opérationnelle des équipes.</a:t>
            </a:r>
            <a:endParaRPr sz="1400"/>
          </a:p>
        </p:txBody>
      </p:sp>
      <p:sp>
        <p:nvSpPr>
          <p:cNvPr id="7" name="Text 5">
            <a:extLst xmlns:a="http://schemas.openxmlformats.org/drawingml/2006/main">
              <a:ext uri="{FF2B5EF4-FFF2-40B4-BE49-F238E27FC236}">
                <a16:creationId xmlns:a16="http://schemas.microsoft.com/office/drawing/2014/main" id="{1A96DA08-CE8F-4524-8DC7-2AAD842923AB}"/>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employés peuvent être créés dans l'application.</a:t>
            </a:r>
            <a:endParaRPr sz="1550"/>
          </a:p>
          <a:p xmlns:a="http://schemas.openxmlformats.org/drawingml/2006/main">
            <a:pPr marL="0" indent="0">
              <a:buNone/>
            </a:pPr>
            <a:r>
              <a:rPr sz="1550" b="1">
                <a:solidFill>
                  <a:srgbClr val="278A35"/>
                </a:solidFill>
                <a:latin typeface="Aptos"/>
                <a:ea typeface="Aptos"/>
                <a:cs typeface="Aptos"/>
              </a:rPr>
              <a:t>• Des rôles tels que conducteur, déménageur ou installateur peuvent être pris en compte dans la planification.</a:t>
            </a:r>
            <a:endParaRPr sz="1550"/>
          </a:p>
          <a:p xmlns:a="http://schemas.openxmlformats.org/drawingml/2006/main">
            <a:pPr marL="0" indent="0">
              <a:buNone/>
            </a:pPr>
            <a:r>
              <a:rPr sz="1550" b="1">
                <a:solidFill>
                  <a:srgbClr val="278A35"/>
                </a:solidFill>
                <a:latin typeface="Aptos"/>
                <a:ea typeface="Aptos"/>
                <a:cs typeface="Aptos"/>
              </a:rPr>
              <a:t>• L'application montre combien d'employés sont disponibles pour une période donnée.</a:t>
            </a:r>
            <a:endParaRPr sz="1550"/>
          </a:p>
          <a:p xmlns:a="http://schemas.openxmlformats.org/drawingml/2006/main">
            <a:pPr marL="0" indent="0">
              <a:buNone/>
            </a:pPr>
            <a:r>
              <a:rPr sz="1550" b="1">
                <a:solidFill>
                  <a:srgbClr val="278A35"/>
                </a:solidFill>
                <a:latin typeface="Aptos"/>
                <a:ea typeface="Aptos"/>
                <a:cs typeface="Aptos"/>
              </a:rPr>
              <a:t>• Les employés peuvent être affectés à des emplois et à des horaires quotidiens.</a:t>
            </a:r>
            <a:endParaRPr sz="1550"/>
          </a:p>
        </p:txBody>
      </p:sp>
      <p:sp>
        <p:nvSpPr>
          <p:cNvPr id="8" name="Text 6">
            <a:extLst xmlns:a="http://schemas.openxmlformats.org/drawingml/2006/main">
              <a:ext uri="{FF2B5EF4-FFF2-40B4-BE49-F238E27FC236}">
                <a16:creationId xmlns:a16="http://schemas.microsoft.com/office/drawing/2014/main" id="{45DD52C3-5894-42AE-87FD-CE324860ADBF}"/>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Les propriétaires voient plus que le travail.</a:t>
            </a:r>
            <a:endParaRPr sz="2000"/>
          </a:p>
          <a:p xmlns:a="http://schemas.openxmlformats.org/drawingml/2006/main">
            <a:pPr marL="0" indent="0">
              <a:buNone/>
            </a:pPr>
            <a:r>
              <a:rPr sz="2000" b="1">
                <a:solidFill>
                  <a:srgbClr val="0E3B22"/>
                </a:solidFill>
                <a:latin typeface="Aptos"/>
                <a:ea typeface="Aptos"/>
                <a:cs typeface="Aptos"/>
              </a:rPr>
              <a:t>Ils voient aussi qui peut le réaliser.</a:t>
            </a:r>
            <a:endParaRPr sz="2000"/>
          </a:p>
        </p:txBody>
      </p:sp>
    </p:spTree>
    <p:extLst>
      <p:ext uri="{BB962C8B-B14F-4D97-AF65-F5344CB8AC3E}">
        <p14:creationId xmlns:p14="http://schemas.microsoft.com/office/powerpoint/2010/main" val="1388844511"/>
      </p:ext>
    </p:extLst>
  </p:cSld>
</p:sld>
</file>

<file path=ppt/slides/slide4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1FF88AD-7296-4ADF-9E69-5041085A7A3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35BCBE7-0390-49A3-9406-13D7E6D5F4D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38B217F5-A6D2-4CF2-A474-BBD5376F3B0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46</a:t>
            </a:r>
            <a:endParaRPr sz="750"/>
          </a:p>
        </p:txBody>
      </p:sp>
      <p:sp>
        <p:nvSpPr>
          <p:cNvPr id="5" name="Text 3">
            <a:extLst xmlns:a="http://schemas.openxmlformats.org/drawingml/2006/main">
              <a:ext uri="{FF2B5EF4-FFF2-40B4-BE49-F238E27FC236}">
                <a16:creationId xmlns:a16="http://schemas.microsoft.com/office/drawing/2014/main" id="{6C4D5FE4-9A32-4649-9B89-1D13ABCAC8F2}"/>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Horaire quotidien et personnel</a:t>
            </a:r>
            <a:endParaRPr sz="3100"/>
          </a:p>
        </p:txBody>
      </p:sp>
      <p:sp>
        <p:nvSpPr>
          <p:cNvPr id="6" name="Text 4">
            <a:extLst xmlns:a="http://schemas.openxmlformats.org/drawingml/2006/main">
              <a:ext uri="{FF2B5EF4-FFF2-40B4-BE49-F238E27FC236}">
                <a16:creationId xmlns:a16="http://schemas.microsoft.com/office/drawing/2014/main" id="{C2DD7487-C462-44D3-ABDE-BC37C912D20F}"/>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La planification quotidienne met en relation les rendez-vous avec les ressources.</a:t>
            </a:r>
            <a:endParaRPr sz="1400"/>
          </a:p>
        </p:txBody>
      </p:sp>
      <p:sp>
        <p:nvSpPr>
          <p:cNvPr id="7" name="Text 5">
            <a:extLst xmlns:a="http://schemas.openxmlformats.org/drawingml/2006/main">
              <a:ext uri="{FF2B5EF4-FFF2-40B4-BE49-F238E27FC236}">
                <a16:creationId xmlns:a16="http://schemas.microsoft.com/office/drawing/2014/main" id="{AFB37119-F5EC-48D3-8FCC-0D3E881908D4}"/>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Aujourd'hui, demain et la semaine sont rapidement accessibles.</a:t>
            </a:r>
            <a:endParaRPr sz="1450"/>
          </a:p>
          <a:p xmlns:a="http://schemas.openxmlformats.org/drawingml/2006/main">
            <a:pPr marL="0" indent="0">
              <a:buNone/>
            </a:pPr>
            <a:r>
              <a:rPr sz="1450" b="1">
                <a:solidFill>
                  <a:srgbClr val="278A35"/>
                </a:solidFill>
                <a:latin typeface="Aptos"/>
                <a:ea typeface="Aptos"/>
                <a:cs typeface="Aptos"/>
              </a:rPr>
              <a:t>• L'application affiche les affectations, les besoins en personnel et les déménageurs disponibles.</a:t>
            </a:r>
            <a:endParaRPr sz="1450"/>
          </a:p>
          <a:p xmlns:a="http://schemas.openxmlformats.org/drawingml/2006/main">
            <a:pPr marL="0" indent="0">
              <a:buNone/>
            </a:pPr>
            <a:r>
              <a:rPr sz="1450" b="1">
                <a:solidFill>
                  <a:srgbClr val="278A35"/>
                </a:solidFill>
                <a:latin typeface="Aptos"/>
                <a:ea typeface="Aptos"/>
                <a:cs typeface="Aptos"/>
              </a:rPr>
              <a:t>• Les check-lists aident l’équipe à se préparer.</a:t>
            </a:r>
            <a:endParaRPr sz="1450"/>
          </a:p>
          <a:p xmlns:a="http://schemas.openxmlformats.org/drawingml/2006/main">
            <a:pPr marL="0" indent="0">
              <a:buNone/>
            </a:pPr>
            <a:r>
              <a:rPr sz="1450" b="1">
                <a:solidFill>
                  <a:srgbClr val="278A35"/>
                </a:solidFill>
                <a:latin typeface="Aptos"/>
                <a:ea typeface="Aptos"/>
                <a:cs typeface="Aptos"/>
              </a:rPr>
              <a:t>• La journée de déménagement devient plus prévisible et moins dépendante de l'information dispersée.</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e74fd05cb4dd4734"/>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10AA4E00-1754-4531-B2B1-FC62DFCA61B9}"/>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9D4CC010-A781-4D6E-A31C-77CC3BF2EEFB}"/>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Aujourd'hui</a:t>
            </a:r>
            <a:endParaRPr sz="850"/>
          </a:p>
        </p:txBody>
      </p:sp>
      <p:sp>
        <p:nvSpPr>
          <p:cNvPr id="11" name="Shape 8">
            <a:extLst xmlns:a="http://schemas.openxmlformats.org/drawingml/2006/main">
              <a:ext uri="{FF2B5EF4-FFF2-40B4-BE49-F238E27FC236}">
                <a16:creationId xmlns:a16="http://schemas.microsoft.com/office/drawing/2014/main" id="{777F956E-0E02-46F3-9449-76D5796F514E}"/>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92A9D5FB-D321-48D5-A740-3C94179B1622}"/>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Demain</a:t>
            </a:r>
            <a:endParaRPr sz="850"/>
          </a:p>
        </p:txBody>
      </p:sp>
      <p:sp>
        <p:nvSpPr>
          <p:cNvPr id="13" name="Shape 10">
            <a:extLst xmlns:a="http://schemas.openxmlformats.org/drawingml/2006/main">
              <a:ext uri="{FF2B5EF4-FFF2-40B4-BE49-F238E27FC236}">
                <a16:creationId xmlns:a16="http://schemas.microsoft.com/office/drawing/2014/main" id="{A5EAB1B3-CAB2-4945-AE25-FC3E77B17988}"/>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04E4EA81-DD13-4DF7-8FFD-27F003C63DA5}"/>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Semaine</a:t>
            </a:r>
            <a:endParaRPr sz="850"/>
          </a:p>
        </p:txBody>
      </p:sp>
    </p:spTree>
    <p:extLst>
      <p:ext uri="{BB962C8B-B14F-4D97-AF65-F5344CB8AC3E}">
        <p14:creationId xmlns:p14="http://schemas.microsoft.com/office/powerpoint/2010/main" val="837958921"/>
      </p:ext>
    </p:extLst>
  </p:cSld>
</p:sld>
</file>

<file path=ppt/slides/slide4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9195679-A1F5-4BFC-B87E-36ADA08E98B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EF879E6-513D-442F-A13B-D9D3D8B9883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35B43C53-FD27-44AB-8792-77B0BC202B2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47</a:t>
            </a:r>
            <a:endParaRPr sz="750"/>
          </a:p>
        </p:txBody>
      </p:sp>
      <p:sp>
        <p:nvSpPr>
          <p:cNvPr id="5" name="Text 3">
            <a:extLst xmlns:a="http://schemas.openxmlformats.org/drawingml/2006/main">
              <a:ext uri="{FF2B5EF4-FFF2-40B4-BE49-F238E27FC236}">
                <a16:creationId xmlns:a16="http://schemas.microsoft.com/office/drawing/2014/main" id="{E6467676-88E5-4FE0-BBEE-2FE8AF68E817}"/>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Les employés voient ce qui compte</a:t>
            </a:r>
            <a:endParaRPr sz="3000"/>
          </a:p>
        </p:txBody>
      </p:sp>
      <p:sp>
        <p:nvSpPr>
          <p:cNvPr id="6" name="Text 4">
            <a:extLst xmlns:a="http://schemas.openxmlformats.org/drawingml/2006/main">
              <a:ext uri="{FF2B5EF4-FFF2-40B4-BE49-F238E27FC236}">
                <a16:creationId xmlns:a16="http://schemas.microsoft.com/office/drawing/2014/main" id="{5A3F12B3-4748-4EAA-AC27-89E8EB175B05}"/>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L'horaire quotidien permet de préparer des devoirs et de s'assurer que les tâches récurrentes ne sont pas oubliées.</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2f3199bb9de44b1f"/>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C5BD70DA-A943-4F63-9081-1611093645D6}"/>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Les checklists complètent le workflow opérationnel.</a:t>
            </a:r>
            <a:endParaRPr sz="1150"/>
          </a:p>
        </p:txBody>
      </p:sp>
    </p:spTree>
    <p:extLst>
      <p:ext uri="{BB962C8B-B14F-4D97-AF65-F5344CB8AC3E}">
        <p14:creationId xmlns:p14="http://schemas.microsoft.com/office/powerpoint/2010/main" val="1577472633"/>
      </p:ext>
    </p:extLst>
  </p:cSld>
</p:sld>
</file>

<file path=ppt/slides/slide4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0A6912A-8B33-479D-9249-F25556FA238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363C70C-AC4B-41DA-BD88-F76DDCDCEDD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124583A0-3985-4C53-9DA4-7E38B0BF33C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48</a:t>
            </a:r>
            <a:endParaRPr sz="750"/>
          </a:p>
        </p:txBody>
      </p:sp>
      <p:sp>
        <p:nvSpPr>
          <p:cNvPr id="5" name="Text 3">
            <a:extLst xmlns:a="http://schemas.openxmlformats.org/drawingml/2006/main">
              <a:ext uri="{FF2B5EF4-FFF2-40B4-BE49-F238E27FC236}">
                <a16:creationId xmlns:a16="http://schemas.microsoft.com/office/drawing/2014/main" id="{E82EF32E-AF64-4C31-9AF8-4FDBF1A5449A}"/>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10</a:t>
            </a:r>
            <a:endParaRPr sz="1100"/>
          </a:p>
        </p:txBody>
      </p:sp>
      <p:sp>
        <p:nvSpPr>
          <p:cNvPr id="6" name="Text 4">
            <a:extLst xmlns:a="http://schemas.openxmlformats.org/drawingml/2006/main">
              <a:ext uri="{FF2B5EF4-FFF2-40B4-BE49-F238E27FC236}">
                <a16:creationId xmlns:a16="http://schemas.microsoft.com/office/drawing/2014/main" id="{FC8F2847-B038-4436-8063-1F8974E0936D}"/>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Gérez votre flotte intelligemment</a:t>
            </a:r>
            <a:endParaRPr sz="4300"/>
          </a:p>
        </p:txBody>
      </p:sp>
      <p:sp>
        <p:nvSpPr>
          <p:cNvPr id="7" name="Text 5">
            <a:extLst xmlns:a="http://schemas.openxmlformats.org/drawingml/2006/main">
              <a:ext uri="{FF2B5EF4-FFF2-40B4-BE49-F238E27FC236}">
                <a16:creationId xmlns:a16="http://schemas.microsoft.com/office/drawing/2014/main" id="{E221EDB5-88D9-4F18-BEDA-A07BC2557D80}"/>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Les véhicules sont une ressource essentielle. MovePilot Pro permet de suivre la disponibilité, les affectations et les dates d’expiration.</a:t>
            </a:r>
            <a:endParaRPr sz="1700"/>
          </a:p>
        </p:txBody>
      </p:sp>
    </p:spTree>
    <p:extLst>
      <p:ext uri="{BB962C8B-B14F-4D97-AF65-F5344CB8AC3E}">
        <p14:creationId xmlns:p14="http://schemas.microsoft.com/office/powerpoint/2010/main" val="1057752993"/>
      </p:ext>
    </p:extLst>
  </p:cSld>
</p:sld>
</file>

<file path=ppt/slides/slide4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B3D7EB1-2FFA-4BE3-8165-F42ED4EE624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7DD9D32-4437-4101-A772-B9EAB18F5455}"/>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5A5D812-8726-4E7E-AE47-0A87E67BE0C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49</a:t>
            </a:r>
            <a:endParaRPr sz="750"/>
          </a:p>
        </p:txBody>
      </p:sp>
      <p:sp>
        <p:nvSpPr>
          <p:cNvPr id="5" name="Text 3">
            <a:extLst xmlns:a="http://schemas.openxmlformats.org/drawingml/2006/main">
              <a:ext uri="{FF2B5EF4-FFF2-40B4-BE49-F238E27FC236}">
                <a16:creationId xmlns:a16="http://schemas.microsoft.com/office/drawing/2014/main" id="{6F75B3DC-32B6-459E-A052-BA037D6E569B}"/>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Gestion de flotte</a:t>
            </a:r>
            <a:endParaRPr sz="3100"/>
          </a:p>
        </p:txBody>
      </p:sp>
      <p:sp>
        <p:nvSpPr>
          <p:cNvPr id="6" name="Text 4">
            <a:extLst xmlns:a="http://schemas.openxmlformats.org/drawingml/2006/main">
              <a:ext uri="{FF2B5EF4-FFF2-40B4-BE49-F238E27FC236}">
                <a16:creationId xmlns:a16="http://schemas.microsoft.com/office/drawing/2014/main" id="{04990128-DF46-4DC2-84ED-D094AF4C96EE}"/>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L'application enregistre les fourgonnettes, les camions, les remorques et autres véhicules de manière structurée.</a:t>
            </a:r>
            <a:endParaRPr sz="1400"/>
          </a:p>
        </p:txBody>
      </p:sp>
      <p:sp>
        <p:nvSpPr>
          <p:cNvPr id="7" name="Text 5">
            <a:extLst xmlns:a="http://schemas.openxmlformats.org/drawingml/2006/main">
              <a:ext uri="{FF2B5EF4-FFF2-40B4-BE49-F238E27FC236}">
                <a16:creationId xmlns:a16="http://schemas.microsoft.com/office/drawing/2014/main" id="{21415F72-C137-4884-8E2D-6B3BC95B8D23}"/>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véhicules peuvent être créés avec le numéro d'immatriculation, le type et l'état de fonctionnement.</a:t>
            </a:r>
            <a:endParaRPr sz="1550"/>
          </a:p>
          <a:p xmlns:a="http://schemas.openxmlformats.org/drawingml/2006/main">
            <a:pPr marL="0" indent="0">
              <a:buNone/>
            </a:pPr>
            <a:r>
              <a:rPr sz="1550" b="1">
                <a:solidFill>
                  <a:srgbClr val="278A35"/>
                </a:solidFill>
                <a:latin typeface="Aptos"/>
                <a:ea typeface="Aptos"/>
                <a:cs typeface="Aptos"/>
              </a:rPr>
              <a:t>• La disponibilité est prise en compte lors de la planification.</a:t>
            </a:r>
            <a:endParaRPr sz="1550"/>
          </a:p>
          <a:p xmlns:a="http://schemas.openxmlformats.org/drawingml/2006/main">
            <a:pPr marL="0" indent="0">
              <a:buNone/>
            </a:pPr>
            <a:r>
              <a:rPr sz="1550" b="1">
                <a:solidFill>
                  <a:srgbClr val="278A35"/>
                </a:solidFill>
                <a:latin typeface="Aptos"/>
                <a:ea typeface="Aptos"/>
                <a:cs typeface="Aptos"/>
              </a:rPr>
              <a:t>• Les véhicules peuvent être affectés à un emploi.</a:t>
            </a:r>
            <a:endParaRPr sz="1550"/>
          </a:p>
          <a:p xmlns:a="http://schemas.openxmlformats.org/drawingml/2006/main">
            <a:pPr marL="0" indent="0">
              <a:buNone/>
            </a:pPr>
            <a:r>
              <a:rPr sz="1550" b="1">
                <a:solidFill>
                  <a:srgbClr val="278A35"/>
                </a:solidFill>
                <a:latin typeface="Aptos"/>
                <a:ea typeface="Aptos"/>
                <a:cs typeface="Aptos"/>
              </a:rPr>
              <a:t>• Les réservations doubles et la disponibilité peu claire sont plus faciles à éviter.</a:t>
            </a:r>
            <a:endParaRPr sz="1550"/>
          </a:p>
        </p:txBody>
      </p:sp>
      <p:sp>
        <p:nvSpPr>
          <p:cNvPr id="8" name="Text 6">
            <a:extLst xmlns:a="http://schemas.openxmlformats.org/drawingml/2006/main">
              <a:ext uri="{FF2B5EF4-FFF2-40B4-BE49-F238E27FC236}">
                <a16:creationId xmlns:a16="http://schemas.microsoft.com/office/drawing/2014/main" id="{354396B3-7920-4506-B54A-027FF63E1510}"/>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 déménagement ne peut être planifié que lorsque le personnel et la capacité du véhicule sont alignés.</a:t>
            </a:r>
            <a:endParaRPr sz="2000"/>
          </a:p>
        </p:txBody>
      </p:sp>
    </p:spTree>
    <p:extLst>
      <p:ext uri="{BB962C8B-B14F-4D97-AF65-F5344CB8AC3E}">
        <p14:creationId xmlns:p14="http://schemas.microsoft.com/office/powerpoint/2010/main" val="36439494"/>
      </p:ext>
    </p:extLst>
  </p:cSld>
</p:sld>
</file>

<file path=ppt/slides/slide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B36385A-3EBF-4C8B-B055-98BC39F5EED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7C786BF-4B65-4826-96BE-492F6D01F94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C65C830-27DF-4339-9A76-595EF8DF32F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05</a:t>
            </a:r>
            <a:endParaRPr sz="750"/>
          </a:p>
        </p:txBody>
      </p:sp>
      <p:sp>
        <p:nvSpPr>
          <p:cNvPr id="5" name="Text 3">
            <a:extLst xmlns:a="http://schemas.openxmlformats.org/drawingml/2006/main">
              <a:ext uri="{FF2B5EF4-FFF2-40B4-BE49-F238E27FC236}">
                <a16:creationId xmlns:a16="http://schemas.microsoft.com/office/drawing/2014/main" id="{EBE4B874-069A-4858-8711-5336A71A067D}"/>
              </a:ext>
            </a:extLst>
          </p:cNvPr>
          <p:cNvSpPr>
            <a:spLocks xmlns:a="http://schemas.openxmlformats.org/drawingml/2006/main" noGrp="1"/>
          </p:cNvSpPr>
          <p:nvPr/>
        </p:nvSpPr>
        <p:spPr>
          <a:xfrm xmlns:a="http://schemas.openxmlformats.org/drawingml/2006/main">
            <a:off x="594360" y="621792"/>
            <a:ext cx="1005840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Un travail se compose de nombreuses petites étapes</a:t>
            </a:r>
            <a:endParaRPr sz="3100"/>
          </a:p>
        </p:txBody>
      </p:sp>
      <p:sp>
        <p:nvSpPr>
          <p:cNvPr id="6" name="Text 4">
            <a:extLst xmlns:a="http://schemas.openxmlformats.org/drawingml/2006/main">
              <a:ext uri="{FF2B5EF4-FFF2-40B4-BE49-F238E27FC236}">
                <a16:creationId xmlns:a16="http://schemas.microsoft.com/office/drawing/2014/main" id="{DFA0AA11-5FA0-4861-8A01-57774723840B}"/>
              </a:ext>
            </a:extLst>
          </p:cNvPr>
          <p:cNvSpPr>
            <a:spLocks xmlns:a="http://schemas.openxmlformats.org/drawingml/2006/main" noGrp="1"/>
          </p:cNvSpPr>
          <p:nvPr/>
        </p:nvSpPr>
        <p:spPr>
          <a:xfrm xmlns:a="http://schemas.openxmlformats.org/drawingml/2006/main">
            <a:off x="612648" y="1481328"/>
            <a:ext cx="7315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prend en charge tout le cycle de vie d'un travail de déménagement.</a:t>
            </a:r>
            <a:endParaRPr sz="1400"/>
          </a:p>
        </p:txBody>
      </p:sp>
      <p:sp>
        <p:nvSpPr>
          <p:cNvPr id="7" name="Shape 5">
            <a:extLst xmlns:a="http://schemas.openxmlformats.org/drawingml/2006/main">
              <a:ext uri="{FF2B5EF4-FFF2-40B4-BE49-F238E27FC236}">
                <a16:creationId xmlns:a16="http://schemas.microsoft.com/office/drawing/2014/main" id="{9F22F2E8-3CB5-4F76-AB86-4DD5B6A45551}"/>
              </a:ext>
            </a:extLst>
          </p:cNvPr>
          <p:cNvSpPr>
            <a:spLocks xmlns:a="http://schemas.openxmlformats.org/drawingml/2006/main" noGrp="1"/>
          </p:cNvSpPr>
          <p:nvPr/>
        </p:nvSpPr>
        <p:spPr>
          <a:xfrm xmlns:a="http://schemas.openxmlformats.org/drawingml/2006/main">
            <a:off x="6400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8" name="Text 6">
            <a:extLst xmlns:a="http://schemas.openxmlformats.org/drawingml/2006/main">
              <a:ext uri="{FF2B5EF4-FFF2-40B4-BE49-F238E27FC236}">
                <a16:creationId xmlns:a16="http://schemas.microsoft.com/office/drawing/2014/main" id="{31965268-AC3D-4B53-A8D0-A013BF02F52C}"/>
              </a:ext>
            </a:extLst>
          </p:cNvPr>
          <p:cNvSpPr>
            <a:spLocks xmlns:a="http://schemas.openxmlformats.org/drawingml/2006/main" noGrp="1"/>
          </p:cNvSpPr>
          <p:nvPr/>
        </p:nvSpPr>
        <p:spPr>
          <a:xfrm xmlns:a="http://schemas.openxmlformats.org/drawingml/2006/main">
            <a:off x="7315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Enquête</a:t>
            </a:r>
            <a:endParaRPr sz="850"/>
          </a:p>
        </p:txBody>
      </p:sp>
      <p:sp>
        <p:nvSpPr>
          <p:cNvPr id="9" name="Shape 7">
            <a:extLst xmlns:a="http://schemas.openxmlformats.org/drawingml/2006/main">
              <a:ext uri="{FF2B5EF4-FFF2-40B4-BE49-F238E27FC236}">
                <a16:creationId xmlns:a16="http://schemas.microsoft.com/office/drawing/2014/main" id="{327D4AA8-BF04-4DC6-9AF9-687E8ED0C4EE}"/>
              </a:ext>
            </a:extLst>
          </p:cNvPr>
          <p:cNvSpPr>
            <a:spLocks xmlns:a="http://schemas.openxmlformats.org/drawingml/2006/main" noGrp="1"/>
          </p:cNvSpPr>
          <p:nvPr/>
        </p:nvSpPr>
        <p:spPr>
          <a:xfrm xmlns:a="http://schemas.openxmlformats.org/drawingml/2006/main">
            <a:off x="25146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0" name="Shape 8">
            <a:extLst xmlns:a="http://schemas.openxmlformats.org/drawingml/2006/main">
              <a:ext uri="{FF2B5EF4-FFF2-40B4-BE49-F238E27FC236}">
                <a16:creationId xmlns:a16="http://schemas.microsoft.com/office/drawing/2014/main" id="{52A88654-0315-440B-BCEA-2B5EAD865489}"/>
              </a:ext>
            </a:extLst>
          </p:cNvPr>
          <p:cNvSpPr>
            <a:spLocks xmlns:a="http://schemas.openxmlformats.org/drawingml/2006/main" noGrp="1"/>
          </p:cNvSpPr>
          <p:nvPr/>
        </p:nvSpPr>
        <p:spPr>
          <a:xfrm xmlns:a="http://schemas.openxmlformats.org/drawingml/2006/main">
            <a:off x="26974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1" name="Text 9">
            <a:extLst xmlns:a="http://schemas.openxmlformats.org/drawingml/2006/main">
              <a:ext uri="{FF2B5EF4-FFF2-40B4-BE49-F238E27FC236}">
                <a16:creationId xmlns:a16="http://schemas.microsoft.com/office/drawing/2014/main" id="{8B86616D-4AAB-4B71-ADA9-61622869A2E7}"/>
              </a:ext>
            </a:extLst>
          </p:cNvPr>
          <p:cNvSpPr>
            <a:spLocks xmlns:a="http://schemas.openxmlformats.org/drawingml/2006/main" noGrp="1"/>
          </p:cNvSpPr>
          <p:nvPr/>
        </p:nvSpPr>
        <p:spPr>
          <a:xfrm xmlns:a="http://schemas.openxmlformats.org/drawingml/2006/main">
            <a:off x="27889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Client</a:t>
            </a:r>
            <a:endParaRPr sz="850"/>
          </a:p>
        </p:txBody>
      </p:sp>
      <p:sp>
        <p:nvSpPr>
          <p:cNvPr id="12" name="Shape 10">
            <a:extLst xmlns:a="http://schemas.openxmlformats.org/drawingml/2006/main">
              <a:ext uri="{FF2B5EF4-FFF2-40B4-BE49-F238E27FC236}">
                <a16:creationId xmlns:a16="http://schemas.microsoft.com/office/drawing/2014/main" id="{BD2BF282-92E7-4995-90AE-347B570C6BCC}"/>
              </a:ext>
            </a:extLst>
          </p:cNvPr>
          <p:cNvSpPr>
            <a:spLocks xmlns:a="http://schemas.openxmlformats.org/drawingml/2006/main" noGrp="1"/>
          </p:cNvSpPr>
          <p:nvPr/>
        </p:nvSpPr>
        <p:spPr>
          <a:xfrm xmlns:a="http://schemas.openxmlformats.org/drawingml/2006/main">
            <a:off x="45720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3" name="Shape 11">
            <a:extLst xmlns:a="http://schemas.openxmlformats.org/drawingml/2006/main">
              <a:ext uri="{FF2B5EF4-FFF2-40B4-BE49-F238E27FC236}">
                <a16:creationId xmlns:a16="http://schemas.microsoft.com/office/drawing/2014/main" id="{360C50B4-6517-4326-8317-C527C2A97DEB}"/>
              </a:ext>
            </a:extLst>
          </p:cNvPr>
          <p:cNvSpPr>
            <a:spLocks xmlns:a="http://schemas.openxmlformats.org/drawingml/2006/main" noGrp="1"/>
          </p:cNvSpPr>
          <p:nvPr/>
        </p:nvSpPr>
        <p:spPr>
          <a:xfrm xmlns:a="http://schemas.openxmlformats.org/drawingml/2006/main">
            <a:off x="47548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14" name="Text 12">
            <a:extLst xmlns:a="http://schemas.openxmlformats.org/drawingml/2006/main">
              <a:ext uri="{FF2B5EF4-FFF2-40B4-BE49-F238E27FC236}">
                <a16:creationId xmlns:a16="http://schemas.microsoft.com/office/drawing/2014/main" id="{DAA11682-F5AD-4B47-8327-DD12FA97EBEE}"/>
              </a:ext>
            </a:extLst>
          </p:cNvPr>
          <p:cNvSpPr>
            <a:spLocks xmlns:a="http://schemas.openxmlformats.org/drawingml/2006/main" noGrp="1"/>
          </p:cNvSpPr>
          <p:nvPr/>
        </p:nvSpPr>
        <p:spPr>
          <a:xfrm xmlns:a="http://schemas.openxmlformats.org/drawingml/2006/main">
            <a:off x="48463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Enquête</a:t>
            </a:r>
            <a:endParaRPr sz="850"/>
          </a:p>
        </p:txBody>
      </p:sp>
      <p:sp>
        <p:nvSpPr>
          <p:cNvPr id="15" name="Shape 13">
            <a:extLst xmlns:a="http://schemas.openxmlformats.org/drawingml/2006/main">
              <a:ext uri="{FF2B5EF4-FFF2-40B4-BE49-F238E27FC236}">
                <a16:creationId xmlns:a16="http://schemas.microsoft.com/office/drawing/2014/main" id="{09D96F7F-669D-4927-9246-D474C0CCF1EB}"/>
              </a:ext>
            </a:extLst>
          </p:cNvPr>
          <p:cNvSpPr>
            <a:spLocks xmlns:a="http://schemas.openxmlformats.org/drawingml/2006/main" noGrp="1"/>
          </p:cNvSpPr>
          <p:nvPr/>
        </p:nvSpPr>
        <p:spPr>
          <a:xfrm xmlns:a="http://schemas.openxmlformats.org/drawingml/2006/main">
            <a:off x="66294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6" name="Shape 14">
            <a:extLst xmlns:a="http://schemas.openxmlformats.org/drawingml/2006/main">
              <a:ext uri="{FF2B5EF4-FFF2-40B4-BE49-F238E27FC236}">
                <a16:creationId xmlns:a16="http://schemas.microsoft.com/office/drawing/2014/main" id="{B6FFF362-296A-45FB-9249-F996D72482B9}"/>
              </a:ext>
            </a:extLst>
          </p:cNvPr>
          <p:cNvSpPr>
            <a:spLocks xmlns:a="http://schemas.openxmlformats.org/drawingml/2006/main" noGrp="1"/>
          </p:cNvSpPr>
          <p:nvPr/>
        </p:nvSpPr>
        <p:spPr>
          <a:xfrm xmlns:a="http://schemas.openxmlformats.org/drawingml/2006/main">
            <a:off x="68122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7" name="Text 15">
            <a:extLst xmlns:a="http://schemas.openxmlformats.org/drawingml/2006/main">
              <a:ext uri="{FF2B5EF4-FFF2-40B4-BE49-F238E27FC236}">
                <a16:creationId xmlns:a16="http://schemas.microsoft.com/office/drawing/2014/main" id="{6F17B266-3267-46F6-BF7F-E82BFD0A93EB}"/>
              </a:ext>
            </a:extLst>
          </p:cNvPr>
          <p:cNvSpPr>
            <a:spLocks xmlns:a="http://schemas.openxmlformats.org/drawingml/2006/main" noGrp="1"/>
          </p:cNvSpPr>
          <p:nvPr/>
        </p:nvSpPr>
        <p:spPr>
          <a:xfrm xmlns:a="http://schemas.openxmlformats.org/drawingml/2006/main">
            <a:off x="69037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RoomPlan</a:t>
            </a:r>
            <a:endParaRPr sz="850"/>
          </a:p>
        </p:txBody>
      </p:sp>
      <p:sp>
        <p:nvSpPr>
          <p:cNvPr id="18" name="Shape 16">
            <a:extLst xmlns:a="http://schemas.openxmlformats.org/drawingml/2006/main">
              <a:ext uri="{FF2B5EF4-FFF2-40B4-BE49-F238E27FC236}">
                <a16:creationId xmlns:a16="http://schemas.microsoft.com/office/drawing/2014/main" id="{8928D780-A4BA-475E-8B02-CA2D2E60121E}"/>
              </a:ext>
            </a:extLst>
          </p:cNvPr>
          <p:cNvSpPr>
            <a:spLocks xmlns:a="http://schemas.openxmlformats.org/drawingml/2006/main" noGrp="1"/>
          </p:cNvSpPr>
          <p:nvPr/>
        </p:nvSpPr>
        <p:spPr>
          <a:xfrm xmlns:a="http://schemas.openxmlformats.org/drawingml/2006/main">
            <a:off x="86868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9" name="Shape 17">
            <a:extLst xmlns:a="http://schemas.openxmlformats.org/drawingml/2006/main">
              <a:ext uri="{FF2B5EF4-FFF2-40B4-BE49-F238E27FC236}">
                <a16:creationId xmlns:a16="http://schemas.microsoft.com/office/drawing/2014/main" id="{947BC2B7-202C-4424-B496-70C77E0C883E}"/>
              </a:ext>
            </a:extLst>
          </p:cNvPr>
          <p:cNvSpPr>
            <a:spLocks xmlns:a="http://schemas.openxmlformats.org/drawingml/2006/main" noGrp="1"/>
          </p:cNvSpPr>
          <p:nvPr/>
        </p:nvSpPr>
        <p:spPr>
          <a:xfrm xmlns:a="http://schemas.openxmlformats.org/drawingml/2006/main">
            <a:off x="88696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0" name="Text 18">
            <a:extLst xmlns:a="http://schemas.openxmlformats.org/drawingml/2006/main">
              <a:ext uri="{FF2B5EF4-FFF2-40B4-BE49-F238E27FC236}">
                <a16:creationId xmlns:a16="http://schemas.microsoft.com/office/drawing/2014/main" id="{FB8262C3-3568-4DBE-B6F3-01DC55EAC661}"/>
              </a:ext>
            </a:extLst>
          </p:cNvPr>
          <p:cNvSpPr>
            <a:spLocks xmlns:a="http://schemas.openxmlformats.org/drawingml/2006/main" noGrp="1"/>
          </p:cNvSpPr>
          <p:nvPr/>
        </p:nvSpPr>
        <p:spPr>
          <a:xfrm xmlns:a="http://schemas.openxmlformats.org/drawingml/2006/main">
            <a:off x="89611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Inventaire</a:t>
            </a:r>
            <a:endParaRPr sz="850"/>
          </a:p>
        </p:txBody>
      </p:sp>
      <p:sp>
        <p:nvSpPr>
          <p:cNvPr id="21" name="Shape 19">
            <a:extLst xmlns:a="http://schemas.openxmlformats.org/drawingml/2006/main">
              <a:ext uri="{FF2B5EF4-FFF2-40B4-BE49-F238E27FC236}">
                <a16:creationId xmlns:a16="http://schemas.microsoft.com/office/drawing/2014/main" id="{61318FB7-34D2-4C4E-B5E3-AF16317277C2}"/>
              </a:ext>
            </a:extLst>
          </p:cNvPr>
          <p:cNvSpPr>
            <a:spLocks xmlns:a="http://schemas.openxmlformats.org/drawingml/2006/main" noGrp="1"/>
          </p:cNvSpPr>
          <p:nvPr/>
        </p:nvSpPr>
        <p:spPr>
          <a:xfrm xmlns:a="http://schemas.openxmlformats.org/drawingml/2006/main">
            <a:off x="6400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2" name="Text 20">
            <a:extLst xmlns:a="http://schemas.openxmlformats.org/drawingml/2006/main">
              <a:ext uri="{FF2B5EF4-FFF2-40B4-BE49-F238E27FC236}">
                <a16:creationId xmlns:a16="http://schemas.microsoft.com/office/drawing/2014/main" id="{F8FC02B0-86EB-4929-836A-EDF86A9C50D9}"/>
              </a:ext>
            </a:extLst>
          </p:cNvPr>
          <p:cNvSpPr>
            <a:spLocks xmlns:a="http://schemas.openxmlformats.org/drawingml/2006/main" noGrp="1"/>
          </p:cNvSpPr>
          <p:nvPr/>
        </p:nvSpPr>
        <p:spPr>
          <a:xfrm xmlns:a="http://schemas.openxmlformats.org/drawingml/2006/main">
            <a:off x="7315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Volume</a:t>
            </a:r>
            <a:endParaRPr sz="850"/>
          </a:p>
        </p:txBody>
      </p:sp>
      <p:sp>
        <p:nvSpPr>
          <p:cNvPr id="23" name="Shape 21">
            <a:extLst xmlns:a="http://schemas.openxmlformats.org/drawingml/2006/main">
              <a:ext uri="{FF2B5EF4-FFF2-40B4-BE49-F238E27FC236}">
                <a16:creationId xmlns:a16="http://schemas.microsoft.com/office/drawing/2014/main" id="{6244B404-1479-41D9-8E85-0700488F8A5C}"/>
              </a:ext>
            </a:extLst>
          </p:cNvPr>
          <p:cNvSpPr>
            <a:spLocks xmlns:a="http://schemas.openxmlformats.org/drawingml/2006/main" noGrp="1"/>
          </p:cNvSpPr>
          <p:nvPr/>
        </p:nvSpPr>
        <p:spPr>
          <a:xfrm xmlns:a="http://schemas.openxmlformats.org/drawingml/2006/main">
            <a:off x="25146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4" name="Shape 22">
            <a:extLst xmlns:a="http://schemas.openxmlformats.org/drawingml/2006/main">
              <a:ext uri="{FF2B5EF4-FFF2-40B4-BE49-F238E27FC236}">
                <a16:creationId xmlns:a16="http://schemas.microsoft.com/office/drawing/2014/main" id="{CB8C3776-155F-431C-A3DA-85DFEBF832C5}"/>
              </a:ext>
            </a:extLst>
          </p:cNvPr>
          <p:cNvSpPr>
            <a:spLocks xmlns:a="http://schemas.openxmlformats.org/drawingml/2006/main" noGrp="1"/>
          </p:cNvSpPr>
          <p:nvPr/>
        </p:nvSpPr>
        <p:spPr>
          <a:xfrm xmlns:a="http://schemas.openxmlformats.org/drawingml/2006/main">
            <a:off x="26974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5" name="Text 23">
            <a:extLst xmlns:a="http://schemas.openxmlformats.org/drawingml/2006/main">
              <a:ext uri="{FF2B5EF4-FFF2-40B4-BE49-F238E27FC236}">
                <a16:creationId xmlns:a16="http://schemas.microsoft.com/office/drawing/2014/main" id="{7B8594AD-80DB-4D68-8321-DD13C9CF4CA4}"/>
              </a:ext>
            </a:extLst>
          </p:cNvPr>
          <p:cNvSpPr>
            <a:spLocks xmlns:a="http://schemas.openxmlformats.org/drawingml/2006/main" noGrp="1"/>
          </p:cNvSpPr>
          <p:nvPr/>
        </p:nvSpPr>
        <p:spPr>
          <a:xfrm xmlns:a="http://schemas.openxmlformats.org/drawingml/2006/main">
            <a:off x="27889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Prix</a:t>
            </a:r>
            <a:endParaRPr sz="850"/>
          </a:p>
        </p:txBody>
      </p:sp>
      <p:sp>
        <p:nvSpPr>
          <p:cNvPr id="26" name="Shape 24">
            <a:extLst xmlns:a="http://schemas.openxmlformats.org/drawingml/2006/main">
              <a:ext uri="{FF2B5EF4-FFF2-40B4-BE49-F238E27FC236}">
                <a16:creationId xmlns:a16="http://schemas.microsoft.com/office/drawing/2014/main" id="{3933782E-FB31-413A-9408-7921FDEE1F9F}"/>
              </a:ext>
            </a:extLst>
          </p:cNvPr>
          <p:cNvSpPr>
            <a:spLocks xmlns:a="http://schemas.openxmlformats.org/drawingml/2006/main" noGrp="1"/>
          </p:cNvSpPr>
          <p:nvPr/>
        </p:nvSpPr>
        <p:spPr>
          <a:xfrm xmlns:a="http://schemas.openxmlformats.org/drawingml/2006/main">
            <a:off x="45720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7" name="Shape 25">
            <a:extLst xmlns:a="http://schemas.openxmlformats.org/drawingml/2006/main">
              <a:ext uri="{FF2B5EF4-FFF2-40B4-BE49-F238E27FC236}">
                <a16:creationId xmlns:a16="http://schemas.microsoft.com/office/drawing/2014/main" id="{79954F01-F123-4CC0-A092-85556402BE61}"/>
              </a:ext>
            </a:extLst>
          </p:cNvPr>
          <p:cNvSpPr>
            <a:spLocks xmlns:a="http://schemas.openxmlformats.org/drawingml/2006/main" noGrp="1"/>
          </p:cNvSpPr>
          <p:nvPr/>
        </p:nvSpPr>
        <p:spPr>
          <a:xfrm xmlns:a="http://schemas.openxmlformats.org/drawingml/2006/main">
            <a:off x="47548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8" name="Text 26">
            <a:extLst xmlns:a="http://schemas.openxmlformats.org/drawingml/2006/main">
              <a:ext uri="{FF2B5EF4-FFF2-40B4-BE49-F238E27FC236}">
                <a16:creationId xmlns:a16="http://schemas.microsoft.com/office/drawing/2014/main" id="{8CA48AF5-BEA4-43E8-8D61-82F6B97DDF69}"/>
              </a:ext>
            </a:extLst>
          </p:cNvPr>
          <p:cNvSpPr>
            <a:spLocks xmlns:a="http://schemas.openxmlformats.org/drawingml/2006/main" noGrp="1"/>
          </p:cNvSpPr>
          <p:nvPr/>
        </p:nvSpPr>
        <p:spPr>
          <a:xfrm xmlns:a="http://schemas.openxmlformats.org/drawingml/2006/main">
            <a:off x="48463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Citation</a:t>
            </a:r>
            <a:endParaRPr sz="850"/>
          </a:p>
        </p:txBody>
      </p:sp>
      <p:sp>
        <p:nvSpPr>
          <p:cNvPr id="29" name="Shape 27">
            <a:extLst xmlns:a="http://schemas.openxmlformats.org/drawingml/2006/main">
              <a:ext uri="{FF2B5EF4-FFF2-40B4-BE49-F238E27FC236}">
                <a16:creationId xmlns:a16="http://schemas.microsoft.com/office/drawing/2014/main" id="{37027BC2-4587-4C4C-8229-0D337B360CAF}"/>
              </a:ext>
            </a:extLst>
          </p:cNvPr>
          <p:cNvSpPr>
            <a:spLocks xmlns:a="http://schemas.openxmlformats.org/drawingml/2006/main" noGrp="1"/>
          </p:cNvSpPr>
          <p:nvPr/>
        </p:nvSpPr>
        <p:spPr>
          <a:xfrm xmlns:a="http://schemas.openxmlformats.org/drawingml/2006/main">
            <a:off x="66294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0" name="Shape 28">
            <a:extLst xmlns:a="http://schemas.openxmlformats.org/drawingml/2006/main">
              <a:ext uri="{FF2B5EF4-FFF2-40B4-BE49-F238E27FC236}">
                <a16:creationId xmlns:a16="http://schemas.microsoft.com/office/drawing/2014/main" id="{5B64985E-4CEB-4A36-809A-EB9E2B9813E9}"/>
              </a:ext>
            </a:extLst>
          </p:cNvPr>
          <p:cNvSpPr>
            <a:spLocks xmlns:a="http://schemas.openxmlformats.org/drawingml/2006/main" noGrp="1"/>
          </p:cNvSpPr>
          <p:nvPr/>
        </p:nvSpPr>
        <p:spPr>
          <a:xfrm xmlns:a="http://schemas.openxmlformats.org/drawingml/2006/main">
            <a:off x="68122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1" name="Text 29">
            <a:extLst xmlns:a="http://schemas.openxmlformats.org/drawingml/2006/main">
              <a:ext uri="{FF2B5EF4-FFF2-40B4-BE49-F238E27FC236}">
                <a16:creationId xmlns:a16="http://schemas.microsoft.com/office/drawing/2014/main" id="{5736B218-34FB-4C7E-B4D8-29F9AF3D0FAD}"/>
              </a:ext>
            </a:extLst>
          </p:cNvPr>
          <p:cNvSpPr>
            <a:spLocks xmlns:a="http://schemas.openxmlformats.org/drawingml/2006/main" noGrp="1"/>
          </p:cNvSpPr>
          <p:nvPr/>
        </p:nvSpPr>
        <p:spPr>
          <a:xfrm xmlns:a="http://schemas.openxmlformats.org/drawingml/2006/main">
            <a:off x="69037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Contrat</a:t>
            </a:r>
            <a:endParaRPr sz="850"/>
          </a:p>
        </p:txBody>
      </p:sp>
      <p:sp>
        <p:nvSpPr>
          <p:cNvPr id="32" name="Shape 30">
            <a:extLst xmlns:a="http://schemas.openxmlformats.org/drawingml/2006/main">
              <a:ext uri="{FF2B5EF4-FFF2-40B4-BE49-F238E27FC236}">
                <a16:creationId xmlns:a16="http://schemas.microsoft.com/office/drawing/2014/main" id="{026F8EF5-184A-49C5-9B3E-27D9D17B5CDA}"/>
              </a:ext>
            </a:extLst>
          </p:cNvPr>
          <p:cNvSpPr>
            <a:spLocks xmlns:a="http://schemas.openxmlformats.org/drawingml/2006/main" noGrp="1"/>
          </p:cNvSpPr>
          <p:nvPr/>
        </p:nvSpPr>
        <p:spPr>
          <a:xfrm xmlns:a="http://schemas.openxmlformats.org/drawingml/2006/main">
            <a:off x="86868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3" name="Shape 31">
            <a:extLst xmlns:a="http://schemas.openxmlformats.org/drawingml/2006/main">
              <a:ext uri="{FF2B5EF4-FFF2-40B4-BE49-F238E27FC236}">
                <a16:creationId xmlns:a16="http://schemas.microsoft.com/office/drawing/2014/main" id="{7787E143-6A43-4C50-BCB1-0A62A705B550}"/>
              </a:ext>
            </a:extLst>
          </p:cNvPr>
          <p:cNvSpPr>
            <a:spLocks xmlns:a="http://schemas.openxmlformats.org/drawingml/2006/main" noGrp="1"/>
          </p:cNvSpPr>
          <p:nvPr/>
        </p:nvSpPr>
        <p:spPr>
          <a:xfrm xmlns:a="http://schemas.openxmlformats.org/drawingml/2006/main">
            <a:off x="88696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4" name="Text 32">
            <a:extLst xmlns:a="http://schemas.openxmlformats.org/drawingml/2006/main">
              <a:ext uri="{FF2B5EF4-FFF2-40B4-BE49-F238E27FC236}">
                <a16:creationId xmlns:a16="http://schemas.microsoft.com/office/drawing/2014/main" id="{5FBEB6FD-5A80-4776-B8CD-75D6AE4C6F4D}"/>
              </a:ext>
            </a:extLst>
          </p:cNvPr>
          <p:cNvSpPr>
            <a:spLocks xmlns:a="http://schemas.openxmlformats.org/drawingml/2006/main" noGrp="1"/>
          </p:cNvSpPr>
          <p:nvPr/>
        </p:nvSpPr>
        <p:spPr>
          <a:xfrm xmlns:a="http://schemas.openxmlformats.org/drawingml/2006/main">
            <a:off x="89611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Signature</a:t>
            </a:r>
            <a:endParaRPr sz="850"/>
          </a:p>
        </p:txBody>
      </p:sp>
      <p:sp>
        <p:nvSpPr>
          <p:cNvPr id="35" name="Shape 33">
            <a:extLst xmlns:a="http://schemas.openxmlformats.org/drawingml/2006/main">
              <a:ext uri="{FF2B5EF4-FFF2-40B4-BE49-F238E27FC236}">
                <a16:creationId xmlns:a16="http://schemas.microsoft.com/office/drawing/2014/main" id="{FFB5AF15-496F-49DB-9049-8C16EBFD7D82}"/>
              </a:ext>
            </a:extLst>
          </p:cNvPr>
          <p:cNvSpPr>
            <a:spLocks xmlns:a="http://schemas.openxmlformats.org/drawingml/2006/main" noGrp="1"/>
          </p:cNvSpPr>
          <p:nvPr/>
        </p:nvSpPr>
        <p:spPr>
          <a:xfrm xmlns:a="http://schemas.openxmlformats.org/drawingml/2006/main">
            <a:off x="6400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6" name="Text 34">
            <a:extLst xmlns:a="http://schemas.openxmlformats.org/drawingml/2006/main">
              <a:ext uri="{FF2B5EF4-FFF2-40B4-BE49-F238E27FC236}">
                <a16:creationId xmlns:a16="http://schemas.microsoft.com/office/drawing/2014/main" id="{96663D79-898A-49C1-8B90-FA49A296398E}"/>
              </a:ext>
            </a:extLst>
          </p:cNvPr>
          <p:cNvSpPr>
            <a:spLocks xmlns:a="http://schemas.openxmlformats.org/drawingml/2006/main" noGrp="1"/>
          </p:cNvSpPr>
          <p:nvPr/>
        </p:nvSpPr>
        <p:spPr>
          <a:xfrm xmlns:a="http://schemas.openxmlformats.org/drawingml/2006/main">
            <a:off x="7315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Horaire</a:t>
            </a:r>
            <a:endParaRPr sz="850"/>
          </a:p>
        </p:txBody>
      </p:sp>
      <p:sp>
        <p:nvSpPr>
          <p:cNvPr id="37" name="Shape 35">
            <a:extLst xmlns:a="http://schemas.openxmlformats.org/drawingml/2006/main">
              <a:ext uri="{FF2B5EF4-FFF2-40B4-BE49-F238E27FC236}">
                <a16:creationId xmlns:a16="http://schemas.microsoft.com/office/drawing/2014/main" id="{20F65D5B-038D-4FBE-A1A3-7313B3708254}"/>
              </a:ext>
            </a:extLst>
          </p:cNvPr>
          <p:cNvSpPr>
            <a:spLocks xmlns:a="http://schemas.openxmlformats.org/drawingml/2006/main" noGrp="1"/>
          </p:cNvSpPr>
          <p:nvPr/>
        </p:nvSpPr>
        <p:spPr>
          <a:xfrm xmlns:a="http://schemas.openxmlformats.org/drawingml/2006/main">
            <a:off x="25146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8" name="Shape 36">
            <a:extLst xmlns:a="http://schemas.openxmlformats.org/drawingml/2006/main">
              <a:ext uri="{FF2B5EF4-FFF2-40B4-BE49-F238E27FC236}">
                <a16:creationId xmlns:a16="http://schemas.microsoft.com/office/drawing/2014/main" id="{4318690B-EF10-4FA2-8ED9-FA8309819E73}"/>
              </a:ext>
            </a:extLst>
          </p:cNvPr>
          <p:cNvSpPr>
            <a:spLocks xmlns:a="http://schemas.openxmlformats.org/drawingml/2006/main" noGrp="1"/>
          </p:cNvSpPr>
          <p:nvPr/>
        </p:nvSpPr>
        <p:spPr>
          <a:xfrm xmlns:a="http://schemas.openxmlformats.org/drawingml/2006/main">
            <a:off x="26974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9" name="Text 37">
            <a:extLst xmlns:a="http://schemas.openxmlformats.org/drawingml/2006/main">
              <a:ext uri="{FF2B5EF4-FFF2-40B4-BE49-F238E27FC236}">
                <a16:creationId xmlns:a16="http://schemas.microsoft.com/office/drawing/2014/main" id="{5F677FDE-17FA-4E84-AF45-B3274BEAD2C6}"/>
              </a:ext>
            </a:extLst>
          </p:cNvPr>
          <p:cNvSpPr>
            <a:spLocks xmlns:a="http://schemas.openxmlformats.org/drawingml/2006/main" noGrp="1"/>
          </p:cNvSpPr>
          <p:nvPr/>
        </p:nvSpPr>
        <p:spPr>
          <a:xfrm xmlns:a="http://schemas.openxmlformats.org/drawingml/2006/main">
            <a:off x="27889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Le personnel</a:t>
            </a:r>
            <a:endParaRPr sz="850"/>
          </a:p>
        </p:txBody>
      </p:sp>
      <p:sp>
        <p:nvSpPr>
          <p:cNvPr id="40" name="Shape 38">
            <a:extLst xmlns:a="http://schemas.openxmlformats.org/drawingml/2006/main">
              <a:ext uri="{FF2B5EF4-FFF2-40B4-BE49-F238E27FC236}">
                <a16:creationId xmlns:a16="http://schemas.microsoft.com/office/drawing/2014/main" id="{E0AC978E-DFF2-4E0A-9A51-938F2C4A280E}"/>
              </a:ext>
            </a:extLst>
          </p:cNvPr>
          <p:cNvSpPr>
            <a:spLocks xmlns:a="http://schemas.openxmlformats.org/drawingml/2006/main" noGrp="1"/>
          </p:cNvSpPr>
          <p:nvPr/>
        </p:nvSpPr>
        <p:spPr>
          <a:xfrm xmlns:a="http://schemas.openxmlformats.org/drawingml/2006/main">
            <a:off x="45720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1" name="Shape 39">
            <a:extLst xmlns:a="http://schemas.openxmlformats.org/drawingml/2006/main">
              <a:ext uri="{FF2B5EF4-FFF2-40B4-BE49-F238E27FC236}">
                <a16:creationId xmlns:a16="http://schemas.microsoft.com/office/drawing/2014/main" id="{673EF028-AAB3-4223-B779-9151411BDF66}"/>
              </a:ext>
            </a:extLst>
          </p:cNvPr>
          <p:cNvSpPr>
            <a:spLocks xmlns:a="http://schemas.openxmlformats.org/drawingml/2006/main" noGrp="1"/>
          </p:cNvSpPr>
          <p:nvPr/>
        </p:nvSpPr>
        <p:spPr>
          <a:xfrm xmlns:a="http://schemas.openxmlformats.org/drawingml/2006/main">
            <a:off x="47548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2" name="Text 40">
            <a:extLst xmlns:a="http://schemas.openxmlformats.org/drawingml/2006/main">
              <a:ext uri="{FF2B5EF4-FFF2-40B4-BE49-F238E27FC236}">
                <a16:creationId xmlns:a16="http://schemas.microsoft.com/office/drawing/2014/main" id="{37F80486-B481-4122-BACC-CDB4BFC37663}"/>
              </a:ext>
            </a:extLst>
          </p:cNvPr>
          <p:cNvSpPr>
            <a:spLocks xmlns:a="http://schemas.openxmlformats.org/drawingml/2006/main" noGrp="1"/>
          </p:cNvSpPr>
          <p:nvPr/>
        </p:nvSpPr>
        <p:spPr>
          <a:xfrm xmlns:a="http://schemas.openxmlformats.org/drawingml/2006/main">
            <a:off x="48463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La flotte</a:t>
            </a:r>
            <a:endParaRPr sz="850"/>
          </a:p>
        </p:txBody>
      </p:sp>
      <p:sp>
        <p:nvSpPr>
          <p:cNvPr id="43" name="Shape 41">
            <a:extLst xmlns:a="http://schemas.openxmlformats.org/drawingml/2006/main">
              <a:ext uri="{FF2B5EF4-FFF2-40B4-BE49-F238E27FC236}">
                <a16:creationId xmlns:a16="http://schemas.microsoft.com/office/drawing/2014/main" id="{CDCB2A45-FB44-4FB7-89DF-B1B0034B8C42}"/>
              </a:ext>
            </a:extLst>
          </p:cNvPr>
          <p:cNvSpPr>
            <a:spLocks xmlns:a="http://schemas.openxmlformats.org/drawingml/2006/main" noGrp="1"/>
          </p:cNvSpPr>
          <p:nvPr/>
        </p:nvSpPr>
        <p:spPr>
          <a:xfrm xmlns:a="http://schemas.openxmlformats.org/drawingml/2006/main">
            <a:off x="66294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4" name="Shape 42">
            <a:extLst xmlns:a="http://schemas.openxmlformats.org/drawingml/2006/main">
              <a:ext uri="{FF2B5EF4-FFF2-40B4-BE49-F238E27FC236}">
                <a16:creationId xmlns:a16="http://schemas.microsoft.com/office/drawing/2014/main" id="{262A8224-42E4-4AD6-8C92-A1B7918A0EDC}"/>
              </a:ext>
            </a:extLst>
          </p:cNvPr>
          <p:cNvSpPr>
            <a:spLocks xmlns:a="http://schemas.openxmlformats.org/drawingml/2006/main" noGrp="1"/>
          </p:cNvSpPr>
          <p:nvPr/>
        </p:nvSpPr>
        <p:spPr>
          <a:xfrm xmlns:a="http://schemas.openxmlformats.org/drawingml/2006/main">
            <a:off x="68122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45" name="Text 43">
            <a:extLst xmlns:a="http://schemas.openxmlformats.org/drawingml/2006/main">
              <a:ext uri="{FF2B5EF4-FFF2-40B4-BE49-F238E27FC236}">
                <a16:creationId xmlns:a16="http://schemas.microsoft.com/office/drawing/2014/main" id="{85F0914D-C880-4F31-91AB-9C3278F68D26}"/>
              </a:ext>
            </a:extLst>
          </p:cNvPr>
          <p:cNvSpPr>
            <a:spLocks xmlns:a="http://schemas.openxmlformats.org/drawingml/2006/main" noGrp="1"/>
          </p:cNvSpPr>
          <p:nvPr/>
        </p:nvSpPr>
        <p:spPr>
          <a:xfrm xmlns:a="http://schemas.openxmlformats.org/drawingml/2006/main">
            <a:off x="69037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Feuille de travail</a:t>
            </a:r>
            <a:endParaRPr sz="850"/>
          </a:p>
        </p:txBody>
      </p:sp>
      <p:sp>
        <p:nvSpPr>
          <p:cNvPr id="46" name="Shape 44">
            <a:extLst xmlns:a="http://schemas.openxmlformats.org/drawingml/2006/main">
              <a:ext uri="{FF2B5EF4-FFF2-40B4-BE49-F238E27FC236}">
                <a16:creationId xmlns:a16="http://schemas.microsoft.com/office/drawing/2014/main" id="{51723EC0-6381-4AE2-9AE0-673115D90AB7}"/>
              </a:ext>
            </a:extLst>
          </p:cNvPr>
          <p:cNvSpPr>
            <a:spLocks xmlns:a="http://schemas.openxmlformats.org/drawingml/2006/main" noGrp="1"/>
          </p:cNvSpPr>
          <p:nvPr/>
        </p:nvSpPr>
        <p:spPr>
          <a:xfrm xmlns:a="http://schemas.openxmlformats.org/drawingml/2006/main">
            <a:off x="86868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7" name="Shape 45">
            <a:extLst xmlns:a="http://schemas.openxmlformats.org/drawingml/2006/main">
              <a:ext uri="{FF2B5EF4-FFF2-40B4-BE49-F238E27FC236}">
                <a16:creationId xmlns:a16="http://schemas.microsoft.com/office/drawing/2014/main" id="{A63B14BD-968A-4A7D-AEB0-A4EB322105CB}"/>
              </a:ext>
            </a:extLst>
          </p:cNvPr>
          <p:cNvSpPr>
            <a:spLocks xmlns:a="http://schemas.openxmlformats.org/drawingml/2006/main" noGrp="1"/>
          </p:cNvSpPr>
          <p:nvPr/>
        </p:nvSpPr>
        <p:spPr>
          <a:xfrm xmlns:a="http://schemas.openxmlformats.org/drawingml/2006/main">
            <a:off x="88696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8" name="Text 46">
            <a:extLst xmlns:a="http://schemas.openxmlformats.org/drawingml/2006/main">
              <a:ext uri="{FF2B5EF4-FFF2-40B4-BE49-F238E27FC236}">
                <a16:creationId xmlns:a16="http://schemas.microsoft.com/office/drawing/2014/main" id="{E701DEE1-A7C3-4339-AA78-C43D8005C616}"/>
              </a:ext>
            </a:extLst>
          </p:cNvPr>
          <p:cNvSpPr>
            <a:spLocks xmlns:a="http://schemas.openxmlformats.org/drawingml/2006/main" noGrp="1"/>
          </p:cNvSpPr>
          <p:nvPr/>
        </p:nvSpPr>
        <p:spPr>
          <a:xfrm xmlns:a="http://schemas.openxmlformats.org/drawingml/2006/main">
            <a:off x="89611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Déplacer</a:t>
            </a:r>
            <a:endParaRPr sz="850"/>
          </a:p>
        </p:txBody>
      </p:sp>
      <p:sp>
        <p:nvSpPr>
          <p:cNvPr id="49" name="Shape 47">
            <a:extLst xmlns:a="http://schemas.openxmlformats.org/drawingml/2006/main">
              <a:ext uri="{FF2B5EF4-FFF2-40B4-BE49-F238E27FC236}">
                <a16:creationId xmlns:a16="http://schemas.microsoft.com/office/drawing/2014/main" id="{BCF0829B-563A-4BC2-AF43-07335E08155E}"/>
              </a:ext>
            </a:extLst>
          </p:cNvPr>
          <p:cNvSpPr>
            <a:spLocks xmlns:a="http://schemas.openxmlformats.org/drawingml/2006/main" noGrp="1"/>
          </p:cNvSpPr>
          <p:nvPr/>
        </p:nvSpPr>
        <p:spPr>
          <a:xfrm xmlns:a="http://schemas.openxmlformats.org/drawingml/2006/main">
            <a:off x="640080" y="5513832"/>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50" name="Text 48">
            <a:extLst xmlns:a="http://schemas.openxmlformats.org/drawingml/2006/main">
              <a:ext uri="{FF2B5EF4-FFF2-40B4-BE49-F238E27FC236}">
                <a16:creationId xmlns:a16="http://schemas.microsoft.com/office/drawing/2014/main" id="{2458D0C2-160D-4B6E-B561-E3C350DFCF03}"/>
              </a:ext>
            </a:extLst>
          </p:cNvPr>
          <p:cNvSpPr>
            <a:spLocks xmlns:a="http://schemas.openxmlformats.org/drawingml/2006/main" noGrp="1"/>
          </p:cNvSpPr>
          <p:nvPr/>
        </p:nvSpPr>
        <p:spPr>
          <a:xfrm xmlns:a="http://schemas.openxmlformats.org/drawingml/2006/main">
            <a:off x="7315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Stockage</a:t>
            </a:r>
            <a:endParaRPr sz="850"/>
          </a:p>
        </p:txBody>
      </p:sp>
      <p:sp>
        <p:nvSpPr>
          <p:cNvPr id="51" name="Shape 49">
            <a:extLst xmlns:a="http://schemas.openxmlformats.org/drawingml/2006/main">
              <a:ext uri="{FF2B5EF4-FFF2-40B4-BE49-F238E27FC236}">
                <a16:creationId xmlns:a16="http://schemas.microsoft.com/office/drawing/2014/main" id="{ED1DA5CC-6A41-48D4-9374-338DFBB827B2}"/>
              </a:ext>
            </a:extLst>
          </p:cNvPr>
          <p:cNvSpPr>
            <a:spLocks xmlns:a="http://schemas.openxmlformats.org/drawingml/2006/main" noGrp="1"/>
          </p:cNvSpPr>
          <p:nvPr/>
        </p:nvSpPr>
        <p:spPr>
          <a:xfrm xmlns:a="http://schemas.openxmlformats.org/drawingml/2006/main">
            <a:off x="2514600" y="5650992"/>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52" name="Shape 50">
            <a:extLst xmlns:a="http://schemas.openxmlformats.org/drawingml/2006/main">
              <a:ext uri="{FF2B5EF4-FFF2-40B4-BE49-F238E27FC236}">
                <a16:creationId xmlns:a16="http://schemas.microsoft.com/office/drawing/2014/main" id="{3E0D512D-4BEC-4447-A0AE-7E19082828DF}"/>
              </a:ext>
            </a:extLst>
          </p:cNvPr>
          <p:cNvSpPr>
            <a:spLocks xmlns:a="http://schemas.openxmlformats.org/drawingml/2006/main" noGrp="1"/>
          </p:cNvSpPr>
          <p:nvPr/>
        </p:nvSpPr>
        <p:spPr>
          <a:xfrm xmlns:a="http://schemas.openxmlformats.org/drawingml/2006/main">
            <a:off x="2697480" y="5513832"/>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53" name="Text 51">
            <a:extLst xmlns:a="http://schemas.openxmlformats.org/drawingml/2006/main">
              <a:ext uri="{FF2B5EF4-FFF2-40B4-BE49-F238E27FC236}">
                <a16:creationId xmlns:a16="http://schemas.microsoft.com/office/drawing/2014/main" id="{DDB661DF-A91C-41C9-A672-CD725968BC1C}"/>
              </a:ext>
            </a:extLst>
          </p:cNvPr>
          <p:cNvSpPr>
            <a:spLocks xmlns:a="http://schemas.openxmlformats.org/drawingml/2006/main" noGrp="1"/>
          </p:cNvSpPr>
          <p:nvPr/>
        </p:nvSpPr>
        <p:spPr>
          <a:xfrm xmlns:a="http://schemas.openxmlformats.org/drawingml/2006/main">
            <a:off x="27889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Facture</a:t>
            </a:r>
            <a:endParaRPr sz="850"/>
          </a:p>
        </p:txBody>
      </p:sp>
      <p:sp>
        <p:nvSpPr>
          <p:cNvPr id="54" name="Shape 52">
            <a:extLst xmlns:a="http://schemas.openxmlformats.org/drawingml/2006/main">
              <a:ext uri="{FF2B5EF4-FFF2-40B4-BE49-F238E27FC236}">
                <a16:creationId xmlns:a16="http://schemas.microsoft.com/office/drawing/2014/main" id="{83B72307-CF65-4726-A5B7-72B8F60BF006}"/>
              </a:ext>
            </a:extLst>
          </p:cNvPr>
          <p:cNvSpPr>
            <a:spLocks xmlns:a="http://schemas.openxmlformats.org/drawingml/2006/main" noGrp="1"/>
          </p:cNvSpPr>
          <p:nvPr/>
        </p:nvSpPr>
        <p:spPr>
          <a:xfrm xmlns:a="http://schemas.openxmlformats.org/drawingml/2006/main">
            <a:off x="4572000" y="5650992"/>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55" name="Shape 53">
            <a:extLst xmlns:a="http://schemas.openxmlformats.org/drawingml/2006/main">
              <a:ext uri="{FF2B5EF4-FFF2-40B4-BE49-F238E27FC236}">
                <a16:creationId xmlns:a16="http://schemas.microsoft.com/office/drawing/2014/main" id="{4B1A187B-C14D-4C92-8232-7FA3055749E0}"/>
              </a:ext>
            </a:extLst>
          </p:cNvPr>
          <p:cNvSpPr>
            <a:spLocks xmlns:a="http://schemas.openxmlformats.org/drawingml/2006/main" noGrp="1"/>
          </p:cNvSpPr>
          <p:nvPr/>
        </p:nvSpPr>
        <p:spPr>
          <a:xfrm xmlns:a="http://schemas.openxmlformats.org/drawingml/2006/main">
            <a:off x="4754880" y="5513832"/>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56" name="Text 54">
            <a:extLst xmlns:a="http://schemas.openxmlformats.org/drawingml/2006/main">
              <a:ext uri="{FF2B5EF4-FFF2-40B4-BE49-F238E27FC236}">
                <a16:creationId xmlns:a16="http://schemas.microsoft.com/office/drawing/2014/main" id="{8124E2A6-A545-4A40-9EC3-0D177A486EFC}"/>
              </a:ext>
            </a:extLst>
          </p:cNvPr>
          <p:cNvSpPr>
            <a:spLocks xmlns:a="http://schemas.openxmlformats.org/drawingml/2006/main" noGrp="1"/>
          </p:cNvSpPr>
          <p:nvPr/>
        </p:nvSpPr>
        <p:spPr>
          <a:xfrm xmlns:a="http://schemas.openxmlformats.org/drawingml/2006/main">
            <a:off x="48463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Les Finances</a:t>
            </a:r>
            <a:endParaRPr sz="850"/>
          </a:p>
        </p:txBody>
      </p:sp>
      <p:sp>
        <p:nvSpPr>
          <p:cNvPr id="57" name="Shape 55">
            <a:extLst xmlns:a="http://schemas.openxmlformats.org/drawingml/2006/main">
              <a:ext uri="{FF2B5EF4-FFF2-40B4-BE49-F238E27FC236}">
                <a16:creationId xmlns:a16="http://schemas.microsoft.com/office/drawing/2014/main" id="{20D10496-C495-4F86-BACB-01C34923E97A}"/>
              </a:ext>
            </a:extLst>
          </p:cNvPr>
          <p:cNvSpPr>
            <a:spLocks xmlns:a="http://schemas.openxmlformats.org/drawingml/2006/main" noGrp="1"/>
          </p:cNvSpPr>
          <p:nvPr/>
        </p:nvSpPr>
        <p:spPr>
          <a:xfrm xmlns:a="http://schemas.openxmlformats.org/drawingml/2006/main">
            <a:off x="6629400" y="5650992"/>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58" name="Shape 56">
            <a:extLst xmlns:a="http://schemas.openxmlformats.org/drawingml/2006/main">
              <a:ext uri="{FF2B5EF4-FFF2-40B4-BE49-F238E27FC236}">
                <a16:creationId xmlns:a16="http://schemas.microsoft.com/office/drawing/2014/main" id="{66D99A6F-EB4E-4BBB-A05A-AFE23057D673}"/>
              </a:ext>
            </a:extLst>
          </p:cNvPr>
          <p:cNvSpPr>
            <a:spLocks xmlns:a="http://schemas.openxmlformats.org/drawingml/2006/main" noGrp="1"/>
          </p:cNvSpPr>
          <p:nvPr/>
        </p:nvSpPr>
        <p:spPr>
          <a:xfrm xmlns:a="http://schemas.openxmlformats.org/drawingml/2006/main">
            <a:off x="6812280" y="5513832"/>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59" name="Text 57">
            <a:extLst xmlns:a="http://schemas.openxmlformats.org/drawingml/2006/main">
              <a:ext uri="{FF2B5EF4-FFF2-40B4-BE49-F238E27FC236}">
                <a16:creationId xmlns:a16="http://schemas.microsoft.com/office/drawing/2014/main" id="{51D55742-7319-46AB-BF2E-791E6F10C7E4}"/>
              </a:ext>
            </a:extLst>
          </p:cNvPr>
          <p:cNvSpPr>
            <a:spLocks xmlns:a="http://schemas.openxmlformats.org/drawingml/2006/main" noGrp="1"/>
          </p:cNvSpPr>
          <p:nvPr/>
        </p:nvSpPr>
        <p:spPr>
          <a:xfrm xmlns:a="http://schemas.openxmlformats.org/drawingml/2006/main">
            <a:off x="69037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Taxes</a:t>
            </a:r>
            <a:endParaRPr sz="850"/>
          </a:p>
        </p:txBody>
      </p:sp>
      <p:sp>
        <p:nvSpPr>
          <p:cNvPr id="60" name="Shape 58">
            <a:extLst xmlns:a="http://schemas.openxmlformats.org/drawingml/2006/main">
              <a:ext uri="{FF2B5EF4-FFF2-40B4-BE49-F238E27FC236}">
                <a16:creationId xmlns:a16="http://schemas.microsoft.com/office/drawing/2014/main" id="{4BF0FEAA-AD8C-431E-A5F1-02178245C9D0}"/>
              </a:ext>
            </a:extLst>
          </p:cNvPr>
          <p:cNvSpPr>
            <a:spLocks xmlns:a="http://schemas.openxmlformats.org/drawingml/2006/main" noGrp="1"/>
          </p:cNvSpPr>
          <p:nvPr/>
        </p:nvSpPr>
        <p:spPr>
          <a:xfrm xmlns:a="http://schemas.openxmlformats.org/drawingml/2006/main">
            <a:off x="8686800" y="5650992"/>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61" name="Shape 59">
            <a:extLst xmlns:a="http://schemas.openxmlformats.org/drawingml/2006/main">
              <a:ext uri="{FF2B5EF4-FFF2-40B4-BE49-F238E27FC236}">
                <a16:creationId xmlns:a16="http://schemas.microsoft.com/office/drawing/2014/main" id="{14021CD9-54BC-44CD-9623-9536B9F7F3CD}"/>
              </a:ext>
            </a:extLst>
          </p:cNvPr>
          <p:cNvSpPr>
            <a:spLocks xmlns:a="http://schemas.openxmlformats.org/drawingml/2006/main" noGrp="1"/>
          </p:cNvSpPr>
          <p:nvPr/>
        </p:nvSpPr>
        <p:spPr>
          <a:xfrm xmlns:a="http://schemas.openxmlformats.org/drawingml/2006/main">
            <a:off x="8869680" y="5513832"/>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62" name="Text 60">
            <a:extLst xmlns:a="http://schemas.openxmlformats.org/drawingml/2006/main">
              <a:ext uri="{FF2B5EF4-FFF2-40B4-BE49-F238E27FC236}">
                <a16:creationId xmlns:a16="http://schemas.microsoft.com/office/drawing/2014/main" id="{0D220EB7-5EFB-4299-8B96-8E9375F60D5D}"/>
              </a:ext>
            </a:extLst>
          </p:cNvPr>
          <p:cNvSpPr>
            <a:spLocks xmlns:a="http://schemas.openxmlformats.org/drawingml/2006/main" noGrp="1"/>
          </p:cNvSpPr>
          <p:nvPr/>
        </p:nvSpPr>
        <p:spPr>
          <a:xfrm xmlns:a="http://schemas.openxmlformats.org/drawingml/2006/main">
            <a:off x="89611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Révision</a:t>
            </a:r>
            <a:endParaRPr sz="850"/>
          </a:p>
        </p:txBody>
      </p:sp>
    </p:spTree>
    <p:extLst>
      <p:ext uri="{BB962C8B-B14F-4D97-AF65-F5344CB8AC3E}">
        <p14:creationId xmlns:p14="http://schemas.microsoft.com/office/powerpoint/2010/main" val="1949638572"/>
      </p:ext>
    </p:extLst>
  </p:cSld>
</p:sld>
</file>

<file path=ppt/slides/slide5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58F5C24-953B-41E1-9DB2-4EAFCC13D25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13A2430-4047-405D-9E27-6CECF6BBF48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7E105AC-3C15-4DF8-9CC5-DDAD6EB23EC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50</a:t>
            </a:r>
            <a:endParaRPr sz="750"/>
          </a:p>
        </p:txBody>
      </p:sp>
      <p:sp>
        <p:nvSpPr>
          <p:cNvPr id="5" name="Text 3">
            <a:extLst xmlns:a="http://schemas.openxmlformats.org/drawingml/2006/main">
              <a:ext uri="{FF2B5EF4-FFF2-40B4-BE49-F238E27FC236}">
                <a16:creationId xmlns:a16="http://schemas.microsoft.com/office/drawing/2014/main" id="{7106DA00-24F9-4167-96A9-04851F568A21}"/>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Gardez les inspections et les délais en vue</a:t>
            </a:r>
            <a:endParaRPr sz="3100"/>
          </a:p>
        </p:txBody>
      </p:sp>
      <p:sp>
        <p:nvSpPr>
          <p:cNvPr id="6" name="Text 4">
            <a:extLst xmlns:a="http://schemas.openxmlformats.org/drawingml/2006/main">
              <a:ext uri="{FF2B5EF4-FFF2-40B4-BE49-F238E27FC236}">
                <a16:creationId xmlns:a16="http://schemas.microsoft.com/office/drawing/2014/main" id="{BEE4E34B-E14C-4282-BA02-49282FED5907}"/>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Une fonctionnalité du monde réel particulièrement importante: l'application peut montrer quand une inspection du véhicule expire.</a:t>
            </a:r>
            <a:endParaRPr sz="1400"/>
          </a:p>
        </p:txBody>
      </p:sp>
      <p:sp>
        <p:nvSpPr>
          <p:cNvPr id="7" name="Text 5">
            <a:extLst xmlns:a="http://schemas.openxmlformats.org/drawingml/2006/main">
              <a:ext uri="{FF2B5EF4-FFF2-40B4-BE49-F238E27FC236}">
                <a16:creationId xmlns:a16="http://schemas.microsoft.com/office/drawing/2014/main" id="{E60D7B8A-A724-4A0A-BD54-6D2BE4AABB0A}"/>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dates d'expiration, comme les inspections de véhicules, peuvent être stockées dans le dossier du parc.</a:t>
            </a:r>
            <a:endParaRPr sz="1550"/>
          </a:p>
          <a:p xmlns:a="http://schemas.openxmlformats.org/drawingml/2006/main">
            <a:pPr marL="0" indent="0">
              <a:buNone/>
            </a:pPr>
            <a:r>
              <a:rPr sz="1550" b="1">
                <a:solidFill>
                  <a:srgbClr val="278A35"/>
                </a:solidFill>
                <a:latin typeface="Aptos"/>
                <a:ea typeface="Aptos"/>
                <a:cs typeface="Aptos"/>
              </a:rPr>
              <a:t>• Les propriétaires peuvent identifier tôt quels véhicules auront bientôt besoin d'une inspection.</a:t>
            </a:r>
            <a:endParaRPr sz="1550"/>
          </a:p>
          <a:p xmlns:a="http://schemas.openxmlformats.org/drawingml/2006/main">
            <a:pPr marL="0" indent="0">
              <a:buNone/>
            </a:pPr>
            <a:r>
              <a:rPr sz="1550" b="1">
                <a:solidFill>
                  <a:srgbClr val="278A35"/>
                </a:solidFill>
                <a:latin typeface="Aptos"/>
                <a:ea typeface="Aptos"/>
                <a:cs typeface="Aptos"/>
              </a:rPr>
              <a:t>• Cela réduit le risque qu’un véhicule devienne indisponible à bref délai.</a:t>
            </a:r>
            <a:endParaRPr sz="1550"/>
          </a:p>
          <a:p xmlns:a="http://schemas.openxmlformats.org/drawingml/2006/main">
            <a:pPr marL="0" indent="0">
              <a:buNone/>
            </a:pPr>
            <a:r>
              <a:rPr sz="1550" b="1">
                <a:solidFill>
                  <a:srgbClr val="278A35"/>
                </a:solidFill>
                <a:latin typeface="Aptos"/>
                <a:ea typeface="Aptos"/>
                <a:cs typeface="Aptos"/>
              </a:rPr>
              <a:t>• Cette visibilité est particulièrement précieuse pour les petites flottes.</a:t>
            </a:r>
            <a:endParaRPr sz="1550"/>
          </a:p>
        </p:txBody>
      </p:sp>
      <p:sp>
        <p:nvSpPr>
          <p:cNvPr id="8" name="Text 6">
            <a:extLst xmlns:a="http://schemas.openxmlformats.org/drawingml/2006/main">
              <a:ext uri="{FF2B5EF4-FFF2-40B4-BE49-F238E27FC236}">
                <a16:creationId xmlns:a16="http://schemas.microsoft.com/office/drawing/2014/main" id="{8E4A26C4-0DEA-407C-90DD-AD0DA32E31CE}"/>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Plus que la gestion des véhicules.</a:t>
            </a:r>
            <a:endParaRPr sz="2000"/>
          </a:p>
          <a:p xmlns:a="http://schemas.openxmlformats.org/drawingml/2006/main">
            <a:pPr marL="0" indent="0">
              <a:buNone/>
            </a:pPr>
            <a:r>
              <a:rPr sz="2000" b="1">
                <a:solidFill>
                  <a:srgbClr val="0E3B22"/>
                </a:solidFill>
                <a:latin typeface="Aptos"/>
                <a:ea typeface="Aptos"/>
                <a:cs typeface="Aptos"/>
              </a:rPr>
              <a:t>Protéger la préparation opérationnelle.</a:t>
            </a:r>
            <a:endParaRPr sz="2000"/>
          </a:p>
        </p:txBody>
      </p:sp>
    </p:spTree>
    <p:extLst>
      <p:ext uri="{BB962C8B-B14F-4D97-AF65-F5344CB8AC3E}">
        <p14:creationId xmlns:p14="http://schemas.microsoft.com/office/powerpoint/2010/main" val="701455913"/>
      </p:ext>
    </p:extLst>
  </p:cSld>
</p:sld>
</file>

<file path=ppt/slides/slide5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C160D97-26DB-4C4E-B1CB-EAA5FCE025B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484C67A-D239-48C2-A56F-FE612829CF4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318DAC88-E5E4-49B4-A255-E2EA957A926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51</a:t>
            </a:r>
            <a:endParaRPr sz="750"/>
          </a:p>
        </p:txBody>
      </p:sp>
      <p:sp>
        <p:nvSpPr>
          <p:cNvPr id="5" name="Text 3">
            <a:extLst xmlns:a="http://schemas.openxmlformats.org/drawingml/2006/main">
              <a:ext uri="{FF2B5EF4-FFF2-40B4-BE49-F238E27FC236}">
                <a16:creationId xmlns:a16="http://schemas.microsoft.com/office/drawing/2014/main" id="{577C7F53-5EB5-49F6-9AB8-D02160061C9B}"/>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Flotte + personnel + emploi</a:t>
            </a:r>
            <a:endParaRPr sz="3100"/>
          </a:p>
        </p:txBody>
      </p:sp>
      <p:sp>
        <p:nvSpPr>
          <p:cNvPr id="6" name="Text 4">
            <a:extLst xmlns:a="http://schemas.openxmlformats.org/drawingml/2006/main">
              <a:ext uri="{FF2B5EF4-FFF2-40B4-BE49-F238E27FC236}">
                <a16:creationId xmlns:a16="http://schemas.microsoft.com/office/drawing/2014/main" id="{837C4756-F6F4-45A8-A647-BEA14F92E38F}"/>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La force réside dans la connexion des données.</a:t>
            </a:r>
            <a:endParaRPr sz="1400"/>
          </a:p>
        </p:txBody>
      </p:sp>
      <p:sp>
        <p:nvSpPr>
          <p:cNvPr id="7" name="Text 5">
            <a:extLst xmlns:a="http://schemas.openxmlformats.org/drawingml/2006/main">
              <a:ext uri="{FF2B5EF4-FFF2-40B4-BE49-F238E27FC236}">
                <a16:creationId xmlns:a16="http://schemas.microsoft.com/office/drawing/2014/main" id="{FEF8FEBF-8810-4305-865A-87D2A44E7A35}"/>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Un travail nécessite une équipe, un véhicule et une date.</a:t>
            </a:r>
            <a:endParaRPr sz="1550"/>
          </a:p>
          <a:p xmlns:a="http://schemas.openxmlformats.org/drawingml/2006/main">
            <a:pPr marL="0" indent="0">
              <a:buNone/>
            </a:pPr>
            <a:r>
              <a:rPr sz="1550" b="1">
                <a:solidFill>
                  <a:srgbClr val="278A35"/>
                </a:solidFill>
                <a:latin typeface="Aptos"/>
                <a:ea typeface="Aptos"/>
                <a:cs typeface="Aptos"/>
              </a:rPr>
              <a:t>• MovePilot Pro rassemble ces informations.</a:t>
            </a:r>
            <a:endParaRPr sz="1550"/>
          </a:p>
          <a:p xmlns:a="http://schemas.openxmlformats.org/drawingml/2006/main">
            <a:pPr marL="0" indent="0">
              <a:buNone/>
            </a:pPr>
            <a:r>
              <a:rPr sz="1550" b="1">
                <a:solidFill>
                  <a:srgbClr val="278A35"/>
                </a:solidFill>
                <a:latin typeface="Aptos"/>
                <a:ea typeface="Aptos"/>
                <a:cs typeface="Aptos"/>
              </a:rPr>
              <a:t>• Les propriétaires peuvent voir plus rapidement si un travail planifié est réaliste avec les ressources disponibles.</a:t>
            </a:r>
            <a:endParaRPr sz="1550"/>
          </a:p>
          <a:p xmlns:a="http://schemas.openxmlformats.org/drawingml/2006/main">
            <a:pPr marL="0" indent="0">
              <a:buNone/>
            </a:pPr>
            <a:r>
              <a:rPr sz="1550" b="1">
                <a:solidFill>
                  <a:srgbClr val="278A35"/>
                </a:solidFill>
                <a:latin typeface="Aptos"/>
                <a:ea typeface="Aptos"/>
                <a:cs typeface="Aptos"/>
              </a:rPr>
              <a:t>• Cela crée une véritable base de planification opérationnelle, pas seulement une liste de véhicules.</a:t>
            </a:r>
            <a:endParaRPr sz="1550"/>
          </a:p>
        </p:txBody>
      </p:sp>
      <p:sp>
        <p:nvSpPr>
          <p:cNvPr id="8" name="Text 6">
            <a:extLst xmlns:a="http://schemas.openxmlformats.org/drawingml/2006/main">
              <a:ext uri="{FF2B5EF4-FFF2-40B4-BE49-F238E27FC236}">
                <a16:creationId xmlns:a16="http://schemas.microsoft.com/office/drawing/2014/main" id="{0B90C1CD-34DF-4499-8D04-0395C16255FE}"/>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La planification des ressources devient une partie intégrante du flux de travail.</a:t>
            </a:r>
            <a:endParaRPr sz="2000"/>
          </a:p>
        </p:txBody>
      </p:sp>
    </p:spTree>
    <p:extLst>
      <p:ext uri="{BB962C8B-B14F-4D97-AF65-F5344CB8AC3E}">
        <p14:creationId xmlns:p14="http://schemas.microsoft.com/office/powerpoint/2010/main" val="1869062792"/>
      </p:ext>
    </p:extLst>
  </p:cSld>
</p:sld>
</file>

<file path=ppt/slides/slide5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68EB3D6-B50D-4163-880B-A7E03C553BE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5F0D6DB-B610-49F4-8CFC-D77FFBD774C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D8DF677-B54A-43B8-927B-0559B82D7F4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52</a:t>
            </a:r>
            <a:endParaRPr sz="750"/>
          </a:p>
        </p:txBody>
      </p:sp>
      <p:sp>
        <p:nvSpPr>
          <p:cNvPr id="5" name="Text 3">
            <a:extLst xmlns:a="http://schemas.openxmlformats.org/drawingml/2006/main">
              <a:ext uri="{FF2B5EF4-FFF2-40B4-BE49-F238E27FC236}">
                <a16:creationId xmlns:a16="http://schemas.microsoft.com/office/drawing/2014/main" id="{5557A7DB-8B16-4C97-ACAE-66E478842941}"/>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11</a:t>
            </a:r>
            <a:endParaRPr sz="1100"/>
          </a:p>
        </p:txBody>
      </p:sp>
      <p:sp>
        <p:nvSpPr>
          <p:cNvPr id="6" name="Text 4">
            <a:extLst xmlns:a="http://schemas.openxmlformats.org/drawingml/2006/main">
              <a:ext uri="{FF2B5EF4-FFF2-40B4-BE49-F238E27FC236}">
                <a16:creationId xmlns:a16="http://schemas.microsoft.com/office/drawing/2014/main" id="{44DB77A3-CDC9-4470-894D-5F39432B7B23}"/>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Feuilles de travail et journée de déménagement</a:t>
            </a:r>
            <a:endParaRPr sz="4300"/>
          </a:p>
        </p:txBody>
      </p:sp>
      <p:sp>
        <p:nvSpPr>
          <p:cNvPr id="7" name="Text 5">
            <a:extLst xmlns:a="http://schemas.openxmlformats.org/drawingml/2006/main">
              <a:ext uri="{FF2B5EF4-FFF2-40B4-BE49-F238E27FC236}">
                <a16:creationId xmlns:a16="http://schemas.microsoft.com/office/drawing/2014/main" id="{3C20B156-BDD3-4A20-B1AE-027E8601AE55}"/>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Les employés ont besoin d'informations claires. MovePilot Pro peut générer une documentation détaillée sur l'emploi en tant que PDF.</a:t>
            </a:r>
            <a:endParaRPr sz="1700"/>
          </a:p>
        </p:txBody>
      </p:sp>
    </p:spTree>
    <p:extLst>
      <p:ext uri="{BB962C8B-B14F-4D97-AF65-F5344CB8AC3E}">
        <p14:creationId xmlns:p14="http://schemas.microsoft.com/office/powerpoint/2010/main" val="1416953381"/>
      </p:ext>
    </p:extLst>
  </p:cSld>
</p:sld>
</file>

<file path=ppt/slides/slide5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AE55C0A-09B6-4CB6-9480-6027F2C48B83}"/>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3C9C824-04C8-4F6D-94BA-3C17E6535E03}"/>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685F452-0BB9-4F07-948A-02393FF9170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53</a:t>
            </a:r>
            <a:endParaRPr sz="750"/>
          </a:p>
        </p:txBody>
      </p:sp>
      <p:sp>
        <p:nvSpPr>
          <p:cNvPr id="5" name="Text 3">
            <a:extLst xmlns:a="http://schemas.openxmlformats.org/drawingml/2006/main">
              <a:ext uri="{FF2B5EF4-FFF2-40B4-BE49-F238E27FC236}">
                <a16:creationId xmlns:a16="http://schemas.microsoft.com/office/drawing/2014/main" id="{1BCB6241-EF2C-42B8-8698-5F2CAE7788A4}"/>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Feuilles de travail pour les employés</a:t>
            </a:r>
            <a:endParaRPr sz="3100"/>
          </a:p>
        </p:txBody>
      </p:sp>
      <p:sp>
        <p:nvSpPr>
          <p:cNvPr id="6" name="Text 4">
            <a:extLst xmlns:a="http://schemas.openxmlformats.org/drawingml/2006/main">
              <a:ext uri="{FF2B5EF4-FFF2-40B4-BE49-F238E27FC236}">
                <a16:creationId xmlns:a16="http://schemas.microsoft.com/office/drawing/2014/main" id="{66BD18E9-8739-48BD-BFD9-7ABD0BACC172}"/>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Non seulement une adresse, toutes les informations pertinentes nécessaires pour effectuer le travail.</a:t>
            </a:r>
            <a:endParaRPr sz="1400"/>
          </a:p>
        </p:txBody>
      </p:sp>
      <p:sp>
        <p:nvSpPr>
          <p:cNvPr id="7" name="Text 5">
            <a:extLst xmlns:a="http://schemas.openxmlformats.org/drawingml/2006/main">
              <a:ext uri="{FF2B5EF4-FFF2-40B4-BE49-F238E27FC236}">
                <a16:creationId xmlns:a16="http://schemas.microsoft.com/office/drawing/2014/main" id="{AB8BFA2F-69CA-43A3-A0E8-F8FEB0951A76}"/>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Client et personne de contact.</a:t>
            </a:r>
            <a:endParaRPr sz="1550"/>
          </a:p>
          <a:p xmlns:a="http://schemas.openxmlformats.org/drawingml/2006/main">
            <a:pPr marL="0" indent="0">
              <a:buNone/>
            </a:pPr>
            <a:r>
              <a:rPr sz="1550" b="1">
                <a:solidFill>
                  <a:srgbClr val="278A35"/>
                </a:solidFill>
                <a:latin typeface="Aptos"/>
                <a:ea typeface="Aptos"/>
                <a:cs typeface="Aptos"/>
              </a:rPr>
              <a:t>• Numéro de téléphone, email et canaux de contact.</a:t>
            </a:r>
            <a:endParaRPr sz="1550"/>
          </a:p>
          <a:p xmlns:a="http://schemas.openxmlformats.org/drawingml/2006/main">
            <a:pPr marL="0" indent="0">
              <a:buNone/>
            </a:pPr>
            <a:r>
              <a:rPr sz="1550" b="1">
                <a:solidFill>
                  <a:srgbClr val="278A35"/>
                </a:solidFill>
                <a:latin typeface="Aptos"/>
                <a:ea typeface="Aptos"/>
                <a:cs typeface="Aptos"/>
              </a:rPr>
              <a:t>• Adresses de collecte et de destination avec étage, ascenseur, parking et itinéraire.</a:t>
            </a:r>
            <a:endParaRPr sz="1550"/>
          </a:p>
          <a:p xmlns:a="http://schemas.openxmlformats.org/drawingml/2006/main">
            <a:pPr marL="0" indent="0">
              <a:buNone/>
            </a:pPr>
            <a:r>
              <a:rPr sz="1550" b="1">
                <a:solidFill>
                  <a:srgbClr val="278A35"/>
                </a:solidFill>
                <a:latin typeface="Aptos"/>
                <a:ea typeface="Aptos"/>
                <a:cs typeface="Aptos"/>
              </a:rPr>
              <a:t>• Date, détails de l'affectation, personnel, véhicules et notes importantes.</a:t>
            </a:r>
            <a:endParaRPr sz="1550"/>
          </a:p>
          <a:p xmlns:a="http://schemas.openxmlformats.org/drawingml/2006/main">
            <a:pPr marL="0" indent="0">
              <a:buNone/>
            </a:pPr>
            <a:r>
              <a:rPr sz="1550" b="1">
                <a:solidFill>
                  <a:srgbClr val="278A35"/>
                </a:solidFill>
                <a:latin typeface="Aptos"/>
                <a:ea typeface="Aptos"/>
                <a:cs typeface="Aptos"/>
              </a:rPr>
              <a:t>• L'inventaire, les photos et les informations supplémentaires peuvent soutenir la préparation.</a:t>
            </a:r>
            <a:endParaRPr sz="1550"/>
          </a:p>
        </p:txBody>
      </p:sp>
      <p:sp>
        <p:nvSpPr>
          <p:cNvPr id="8" name="Text 6">
            <a:extLst xmlns:a="http://schemas.openxmlformats.org/drawingml/2006/main">
              <a:ext uri="{FF2B5EF4-FFF2-40B4-BE49-F238E27FC236}">
                <a16:creationId xmlns:a16="http://schemas.microsoft.com/office/drawing/2014/main" id="{DE8D00F2-2EBE-48B6-9653-9781C238BA72}"/>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Moins de questions.</a:t>
            </a:r>
            <a:endParaRPr sz="2000"/>
          </a:p>
          <a:p xmlns:a="http://schemas.openxmlformats.org/drawingml/2006/main">
            <a:pPr marL="0" indent="0">
              <a:buNone/>
            </a:pPr>
            <a:r>
              <a:rPr sz="2000" b="1">
                <a:solidFill>
                  <a:srgbClr val="0E3B22"/>
                </a:solidFill>
                <a:latin typeface="Aptos"/>
                <a:ea typeface="Aptos"/>
                <a:cs typeface="Aptos"/>
              </a:rPr>
              <a:t>Meilleure préparation.</a:t>
            </a:r>
            <a:endParaRPr sz="2000"/>
          </a:p>
          <a:p xmlns:a="http://schemas.openxmlformats.org/drawingml/2006/main">
            <a:pPr marL="0" indent="0">
              <a:buNone/>
            </a:pPr>
            <a:r>
              <a:rPr sz="2000" b="1">
                <a:solidFill>
                  <a:srgbClr val="0E3B22"/>
                </a:solidFill>
                <a:latin typeface="Aptos"/>
                <a:ea typeface="Aptos"/>
                <a:cs typeface="Aptos"/>
              </a:rPr>
              <a:t>Une journée de déménagement plus douce.</a:t>
            </a:r>
            <a:endParaRPr sz="2000"/>
          </a:p>
        </p:txBody>
      </p:sp>
    </p:spTree>
    <p:extLst>
      <p:ext uri="{BB962C8B-B14F-4D97-AF65-F5344CB8AC3E}">
        <p14:creationId xmlns:p14="http://schemas.microsoft.com/office/powerpoint/2010/main" val="1795317663"/>
      </p:ext>
    </p:extLst>
  </p:cSld>
</p:sld>
</file>

<file path=ppt/slides/slide5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38899BD-B15C-43F7-95D6-98560CEDDC7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309A3B0-0E02-4914-8E52-2EC87DDD8C6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CB4B29C-EE2C-4BF7-B4D1-D56B3819145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54</a:t>
            </a:r>
            <a:endParaRPr sz="750"/>
          </a:p>
        </p:txBody>
      </p:sp>
      <p:sp>
        <p:nvSpPr>
          <p:cNvPr id="5" name="Text 3">
            <a:extLst xmlns:a="http://schemas.openxmlformats.org/drawingml/2006/main">
              <a:ext uri="{FF2B5EF4-FFF2-40B4-BE49-F238E27FC236}">
                <a16:creationId xmlns:a16="http://schemas.microsoft.com/office/drawing/2014/main" id="{C5A62290-41DF-4C84-9788-3FEEE43B246D}"/>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Listes de contrôle quotidiennes</a:t>
            </a:r>
            <a:endParaRPr sz="3100"/>
          </a:p>
        </p:txBody>
      </p:sp>
      <p:sp>
        <p:nvSpPr>
          <p:cNvPr id="6" name="Text 4">
            <a:extLst xmlns:a="http://schemas.openxmlformats.org/drawingml/2006/main">
              <a:ext uri="{FF2B5EF4-FFF2-40B4-BE49-F238E27FC236}">
                <a16:creationId xmlns:a16="http://schemas.microsoft.com/office/drawing/2014/main" id="{9D5507E0-3FA7-4910-98BE-CFA279BDEF38}"/>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La préparation devient répétable et contrôlable.</a:t>
            </a:r>
            <a:endParaRPr sz="1400"/>
          </a:p>
        </p:txBody>
      </p:sp>
      <p:sp>
        <p:nvSpPr>
          <p:cNvPr id="7" name="Text 5">
            <a:extLst xmlns:a="http://schemas.openxmlformats.org/drawingml/2006/main">
              <a:ext uri="{FF2B5EF4-FFF2-40B4-BE49-F238E27FC236}">
                <a16:creationId xmlns:a16="http://schemas.microsoft.com/office/drawing/2014/main" id="{5744FCFB-DC25-4C23-9684-033832056C82}"/>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Vérifier les véhicules, les couvertures et les outils.</a:t>
            </a:r>
            <a:endParaRPr sz="1450"/>
          </a:p>
          <a:p xmlns:a="http://schemas.openxmlformats.org/drawingml/2006/main">
            <a:pPr marL="0" indent="0">
              <a:buNone/>
            </a:pPr>
            <a:r>
              <a:rPr sz="1450" b="1">
                <a:solidFill>
                  <a:srgbClr val="278A35"/>
                </a:solidFill>
                <a:latin typeface="Aptos"/>
                <a:ea typeface="Aptos"/>
                <a:cs typeface="Aptos"/>
              </a:rPr>
              <a:t>• Confirmer avec les clients par téléphone ou WhatsApp.</a:t>
            </a:r>
            <a:endParaRPr sz="1450"/>
          </a:p>
          <a:p xmlns:a="http://schemas.openxmlformats.org/drawingml/2006/main">
            <a:pPr marL="0" indent="0">
              <a:buNone/>
            </a:pPr>
            <a:r>
              <a:rPr sz="1450" b="1">
                <a:solidFill>
                  <a:srgbClr val="278A35"/>
                </a:solidFill>
                <a:latin typeface="Aptos"/>
                <a:ea typeface="Aptos"/>
                <a:cs typeface="Aptos"/>
              </a:rPr>
              <a:t>• Vérifiez les options de stationnement et les étages.</a:t>
            </a:r>
            <a:endParaRPr sz="1450"/>
          </a:p>
          <a:p xmlns:a="http://schemas.openxmlformats.org/drawingml/2006/main">
            <a:pPr marL="0" indent="0">
              <a:buNone/>
            </a:pPr>
            <a:r>
              <a:rPr sz="1450" b="1">
                <a:solidFill>
                  <a:srgbClr val="278A35"/>
                </a:solidFill>
                <a:latin typeface="Aptos"/>
                <a:ea typeface="Aptos"/>
                <a:cs typeface="Aptos"/>
              </a:rPr>
              <a:t>• Inclure les documents douaniers pour les emplois transfrontaliers.</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0476ed6926dd4b55"/>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20A3B057-1A5D-4121-8F73-1B9BE64ABD1F}"/>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A222AC70-1E15-4CE3-B0A9-066635E9C125}"/>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Liste de contrôle</a:t>
            </a:r>
            <a:endParaRPr sz="850"/>
          </a:p>
        </p:txBody>
      </p:sp>
      <p:sp>
        <p:nvSpPr>
          <p:cNvPr id="11" name="Shape 8">
            <a:extLst xmlns:a="http://schemas.openxmlformats.org/drawingml/2006/main">
              <a:ext uri="{FF2B5EF4-FFF2-40B4-BE49-F238E27FC236}">
                <a16:creationId xmlns:a16="http://schemas.microsoft.com/office/drawing/2014/main" id="{9D004446-EE3B-4A40-8F81-38B4BF8CB203}"/>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0DA199A5-A81B-4E77-80C3-42F5A008E4B2}"/>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Préparation</a:t>
            </a:r>
            <a:endParaRPr sz="850"/>
          </a:p>
        </p:txBody>
      </p:sp>
      <p:sp>
        <p:nvSpPr>
          <p:cNvPr id="13" name="Shape 10">
            <a:extLst xmlns:a="http://schemas.openxmlformats.org/drawingml/2006/main">
              <a:ext uri="{FF2B5EF4-FFF2-40B4-BE49-F238E27FC236}">
                <a16:creationId xmlns:a16="http://schemas.microsoft.com/office/drawing/2014/main" id="{5D472D63-4053-4077-88CA-7BDDCF77B021}"/>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21F8397B-5D1B-4E92-8DAC-25E5228F5401}"/>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Équipe</a:t>
            </a:r>
            <a:endParaRPr sz="850"/>
          </a:p>
        </p:txBody>
      </p:sp>
    </p:spTree>
    <p:extLst>
      <p:ext uri="{BB962C8B-B14F-4D97-AF65-F5344CB8AC3E}">
        <p14:creationId xmlns:p14="http://schemas.microsoft.com/office/powerpoint/2010/main" val="2058519434"/>
      </p:ext>
    </p:extLst>
  </p:cSld>
</p:sld>
</file>

<file path=ppt/slides/slide5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7F1AF498-4C0F-4F61-9E24-8E3D3E675DC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26F53B6-5A86-4C55-BEFE-8BD6319A33A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65F14539-BE8B-4E70-9546-14142537C5F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55</a:t>
            </a:r>
            <a:endParaRPr sz="750"/>
          </a:p>
        </p:txBody>
      </p:sp>
      <p:sp>
        <p:nvSpPr>
          <p:cNvPr id="5" name="Text 3">
            <a:extLst xmlns:a="http://schemas.openxmlformats.org/drawingml/2006/main">
              <a:ext uri="{FF2B5EF4-FFF2-40B4-BE49-F238E27FC236}">
                <a16:creationId xmlns:a16="http://schemas.microsoft.com/office/drawing/2014/main" id="{C0C3313A-4BEE-46F9-BAED-B9AE90ADAF5A}"/>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Pourquoi cela compte</a:t>
            </a:r>
            <a:endParaRPr sz="3100"/>
          </a:p>
        </p:txBody>
      </p:sp>
      <p:sp>
        <p:nvSpPr>
          <p:cNvPr id="6" name="Text 4">
            <a:extLst xmlns:a="http://schemas.openxmlformats.org/drawingml/2006/main">
              <a:ext uri="{FF2B5EF4-FFF2-40B4-BE49-F238E27FC236}">
                <a16:creationId xmlns:a16="http://schemas.microsoft.com/office/drawing/2014/main" id="{59F9351A-5A56-4258-BD8A-F5B602EF3169}"/>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 jour du déménagement détermine la satisfaction et la rentabilité du client.</a:t>
            </a:r>
            <a:endParaRPr sz="1400"/>
          </a:p>
        </p:txBody>
      </p:sp>
      <p:sp>
        <p:nvSpPr>
          <p:cNvPr id="7" name="Text 5">
            <a:extLst xmlns:a="http://schemas.openxmlformats.org/drawingml/2006/main">
              <a:ext uri="{FF2B5EF4-FFF2-40B4-BE49-F238E27FC236}">
                <a16:creationId xmlns:a16="http://schemas.microsoft.com/office/drawing/2014/main" id="{B7C13B78-0415-439C-8BF3-DE58D7BA3C18}"/>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L'information manquante provoque des retards.</a:t>
            </a:r>
            <a:endParaRPr sz="1550"/>
          </a:p>
          <a:p xmlns:a="http://schemas.openxmlformats.org/drawingml/2006/main">
            <a:pPr marL="0" indent="0">
              <a:buNone/>
            </a:pPr>
            <a:r>
              <a:rPr sz="1550" b="1">
                <a:solidFill>
                  <a:srgbClr val="278A35"/>
                </a:solidFill>
                <a:latin typeface="Aptos"/>
                <a:ea typeface="Aptos"/>
                <a:cs typeface="Aptos"/>
              </a:rPr>
              <a:t>• Des responsabilités peu claires mènent à des questions.</a:t>
            </a:r>
            <a:endParaRPr sz="1550"/>
          </a:p>
          <a:p xmlns:a="http://schemas.openxmlformats.org/drawingml/2006/main">
            <a:pPr marL="0" indent="0">
              <a:buNone/>
            </a:pPr>
            <a:r>
              <a:rPr sz="1550" b="1">
                <a:solidFill>
                  <a:srgbClr val="278A35"/>
                </a:solidFill>
                <a:latin typeface="Aptos"/>
                <a:ea typeface="Aptos"/>
                <a:cs typeface="Aptos"/>
              </a:rPr>
              <a:t>• Une préparation incomplète peut augmenter les coûts.</a:t>
            </a:r>
            <a:endParaRPr sz="1550"/>
          </a:p>
          <a:p xmlns:a="http://schemas.openxmlformats.org/drawingml/2006/main">
            <a:pPr marL="0" indent="0">
              <a:buNone/>
            </a:pPr>
            <a:r>
              <a:rPr sz="1550" b="1">
                <a:solidFill>
                  <a:srgbClr val="278A35"/>
                </a:solidFill>
                <a:latin typeface="Aptos"/>
                <a:ea typeface="Aptos"/>
                <a:cs typeface="Aptos"/>
              </a:rPr>
              <a:t>• Une fiche d'emploi structurée permet de préserver la qualité du service.</a:t>
            </a:r>
            <a:endParaRPr sz="1550"/>
          </a:p>
        </p:txBody>
      </p:sp>
      <p:sp>
        <p:nvSpPr>
          <p:cNvPr id="8" name="Text 6">
            <a:extLst xmlns:a="http://schemas.openxmlformats.org/drawingml/2006/main">
              <a:ext uri="{FF2B5EF4-FFF2-40B4-BE49-F238E27FC236}">
                <a16:creationId xmlns:a16="http://schemas.microsoft.com/office/drawing/2014/main" id="{48E392C8-3AF4-427A-9C7A-F400DC0FF3AD}"/>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Une bonne planification protège les marges, le temps et l'expérience client.</a:t>
            </a:r>
            <a:endParaRPr sz="2000"/>
          </a:p>
        </p:txBody>
      </p:sp>
    </p:spTree>
    <p:extLst>
      <p:ext uri="{BB962C8B-B14F-4D97-AF65-F5344CB8AC3E}">
        <p14:creationId xmlns:p14="http://schemas.microsoft.com/office/powerpoint/2010/main" val="1845353719"/>
      </p:ext>
    </p:extLst>
  </p:cSld>
</p:sld>
</file>

<file path=ppt/slides/slide56.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76CBB6F-0D62-404A-9AF0-D7EBA360CD2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F473D65-8B06-4314-9D52-BD948580A61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2AD6907-97E2-43AD-BEB1-8E42E7CC19F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56</a:t>
            </a:r>
            <a:endParaRPr sz="750"/>
          </a:p>
        </p:txBody>
      </p:sp>
      <p:sp>
        <p:nvSpPr>
          <p:cNvPr id="5" name="Text 3">
            <a:extLst xmlns:a="http://schemas.openxmlformats.org/drawingml/2006/main">
              <a:ext uri="{FF2B5EF4-FFF2-40B4-BE49-F238E27FC236}">
                <a16:creationId xmlns:a16="http://schemas.microsoft.com/office/drawing/2014/main" id="{24380F7E-3DE3-4A78-9192-C2CD81F65314}"/>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12</a:t>
            </a:r>
            <a:endParaRPr sz="1100"/>
          </a:p>
        </p:txBody>
      </p:sp>
      <p:sp>
        <p:nvSpPr>
          <p:cNvPr id="6" name="Text 4">
            <a:extLst xmlns:a="http://schemas.openxmlformats.org/drawingml/2006/main">
              <a:ext uri="{FF2B5EF4-FFF2-40B4-BE49-F238E27FC236}">
                <a16:creationId xmlns:a16="http://schemas.microsoft.com/office/drawing/2014/main" id="{9C78A71A-64EC-41D1-8E17-5B42DF12F548}"/>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Boîtes d'étiquettes et de révision QR codes</a:t>
            </a:r>
            <a:endParaRPr sz="4300"/>
          </a:p>
        </p:txBody>
      </p:sp>
      <p:sp>
        <p:nvSpPr>
          <p:cNvPr id="7" name="Text 5">
            <a:extLst xmlns:a="http://schemas.openxmlformats.org/drawingml/2006/main">
              <a:ext uri="{FF2B5EF4-FFF2-40B4-BE49-F238E27FC236}">
                <a16:creationId xmlns:a16="http://schemas.microsoft.com/office/drawing/2014/main" id="{F19B810D-A8D4-4939-8D25-D3DAB6F0BE78}"/>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couvre même les détails après le déménagement: étiquettes de la boîte avec travail, pièce, contenu, priorité, logo et code QR.</a:t>
            </a:r>
            <a:endParaRPr sz="1700"/>
          </a:p>
        </p:txBody>
      </p:sp>
    </p:spTree>
    <p:extLst>
      <p:ext uri="{BB962C8B-B14F-4D97-AF65-F5344CB8AC3E}">
        <p14:creationId xmlns:p14="http://schemas.microsoft.com/office/powerpoint/2010/main" val="452438299"/>
      </p:ext>
    </p:extLst>
  </p:cSld>
</p:sld>
</file>

<file path=ppt/slides/slide5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843040A-92AF-4F82-92EB-199200124D94}"/>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AED96F5-5205-466A-9BC5-2F37040C535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D80BA9A-B5F0-4A25-B818-6E29047699A9}"/>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57</a:t>
            </a:r>
            <a:endParaRPr sz="750"/>
          </a:p>
        </p:txBody>
      </p:sp>
      <p:sp>
        <p:nvSpPr>
          <p:cNvPr id="5" name="Text 3">
            <a:extLst xmlns:a="http://schemas.openxmlformats.org/drawingml/2006/main">
              <a:ext uri="{FF2B5EF4-FFF2-40B4-BE49-F238E27FC236}">
                <a16:creationId xmlns:a16="http://schemas.microsoft.com/office/drawing/2014/main" id="{71C84125-6381-47E7-9C50-94E4420E58AD}"/>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Étiquettes de boîte de marque</a:t>
            </a:r>
            <a:endParaRPr sz="3000"/>
          </a:p>
        </p:txBody>
      </p:sp>
      <p:sp>
        <p:nvSpPr>
          <p:cNvPr id="6" name="Text 4">
            <a:extLst xmlns:a="http://schemas.openxmlformats.org/drawingml/2006/main">
              <a:ext uri="{FF2B5EF4-FFF2-40B4-BE49-F238E27FC236}">
                <a16:creationId xmlns:a16="http://schemas.microsoft.com/office/drawing/2014/main" id="{79DC5856-F1E6-4795-BAE4-69298A01F566}"/>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Les étiquettes rendent l’organisation visible, pour le client, dans le stockage et pendant le déballage.</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4f6557bd19e44365"/>
          <a:stretch xmlns:a="http://schemas.openxmlformats.org/drawingml/2006/main">
            <a:fillRect l="0" t="0" r="0" b="0"/>
          </a:stretch>
        </p:blipFill>
        <p:spPr>
          <a:xfrm xmlns:a="http://schemas.openxmlformats.org/drawingml/2006/main">
            <a:off x="4622886" y="1719072"/>
            <a:ext cx="2961468"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3BD4A628-3903-42D1-952A-E3D8A97FA951}"/>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Exemple avec les détails de l'entreprise, numéro de boîte, salle, contenu, priorité et section de révision.</a:t>
            </a:r>
            <a:endParaRPr sz="1150"/>
          </a:p>
        </p:txBody>
      </p:sp>
    </p:spTree>
    <p:extLst>
      <p:ext uri="{BB962C8B-B14F-4D97-AF65-F5344CB8AC3E}">
        <p14:creationId xmlns:p14="http://schemas.microsoft.com/office/powerpoint/2010/main" val="939783837"/>
      </p:ext>
    </p:extLst>
  </p:cSld>
</p:sld>
</file>

<file path=ppt/slides/slide58.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6087640-695F-4131-832B-DDCE53B63DC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4386110-D1C7-4169-A5D5-0EE6EEED58E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557C2A7-448D-4AA5-9FEB-E42D2F84C089}"/>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58</a:t>
            </a:r>
            <a:endParaRPr sz="750"/>
          </a:p>
        </p:txBody>
      </p:sp>
      <p:sp>
        <p:nvSpPr>
          <p:cNvPr id="5" name="Text 3">
            <a:extLst xmlns:a="http://schemas.openxmlformats.org/drawingml/2006/main">
              <a:ext uri="{FF2B5EF4-FFF2-40B4-BE49-F238E27FC236}">
                <a16:creationId xmlns:a16="http://schemas.microsoft.com/office/drawing/2014/main" id="{ACF31771-8772-4DD6-B650-BD00067F5B31}"/>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Les étiquettes de boîte comme outil de processus</a:t>
            </a:r>
            <a:endParaRPr sz="3100"/>
          </a:p>
        </p:txBody>
      </p:sp>
      <p:sp>
        <p:nvSpPr>
          <p:cNvPr id="6" name="Text 4">
            <a:extLst xmlns:a="http://schemas.openxmlformats.org/drawingml/2006/main">
              <a:ext uri="{FF2B5EF4-FFF2-40B4-BE49-F238E27FC236}">
                <a16:creationId xmlns:a16="http://schemas.microsoft.com/office/drawing/2014/main" id="{7C220629-96E1-4F4B-B8FF-E103FE8598C5}"/>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étiquettes ne sont pas simplement attrayantes – elles empêchent les mélanges.</a:t>
            </a:r>
            <a:endParaRPr sz="1400"/>
          </a:p>
        </p:txBody>
      </p:sp>
      <p:sp>
        <p:nvSpPr>
          <p:cNvPr id="7" name="Text 5">
            <a:extLst xmlns:a="http://schemas.openxmlformats.org/drawingml/2006/main">
              <a:ext uri="{FF2B5EF4-FFF2-40B4-BE49-F238E27FC236}">
                <a16:creationId xmlns:a16="http://schemas.microsoft.com/office/drawing/2014/main" id="{9FD29964-2B1F-42E7-8BE1-5BD0DFD13656}"/>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Chaque boîte peut être affectée à un emploi.</a:t>
            </a:r>
            <a:endParaRPr sz="1550"/>
          </a:p>
          <a:p xmlns:a="http://schemas.openxmlformats.org/drawingml/2006/main">
            <a:pPr marL="0" indent="0">
              <a:buNone/>
            </a:pPr>
            <a:r>
              <a:rPr sz="1550" b="1">
                <a:solidFill>
                  <a:srgbClr val="278A35"/>
                </a:solidFill>
                <a:latin typeface="Aptos"/>
                <a:ea typeface="Aptos"/>
                <a:cs typeface="Aptos"/>
              </a:rPr>
              <a:t>• pièce, contenu et aide prioritaire pendant le chargement, le transport et le déballage.</a:t>
            </a:r>
            <a:endParaRPr sz="1550"/>
          </a:p>
          <a:p xmlns:a="http://schemas.openxmlformats.org/drawingml/2006/main">
            <a:pPr marL="0" indent="0">
              <a:buNone/>
            </a:pPr>
            <a:r>
              <a:rPr sz="1550" b="1">
                <a:solidFill>
                  <a:srgbClr val="278A35"/>
                </a:solidFill>
                <a:latin typeface="Aptos"/>
                <a:ea typeface="Aptos"/>
                <a:cs typeface="Aptos"/>
              </a:rPr>
              <a:t>• Le logo de l'entreprise renforce une impression professionnelle.</a:t>
            </a:r>
            <a:endParaRPr sz="1550"/>
          </a:p>
          <a:p xmlns:a="http://schemas.openxmlformats.org/drawingml/2006/main">
            <a:pPr marL="0" indent="0">
              <a:buNone/>
            </a:pPr>
            <a:r>
              <a:rPr sz="1550" b="1">
                <a:solidFill>
                  <a:srgbClr val="278A35"/>
                </a:solidFill>
                <a:latin typeface="Aptos"/>
                <a:ea typeface="Aptos"/>
                <a:cs typeface="Aptos"/>
              </a:rPr>
              <a:t>• Les codes QR peuvent créer un lien vers des avis, le site Web ou de plus amples informations.</a:t>
            </a:r>
            <a:endParaRPr sz="1550"/>
          </a:p>
        </p:txBody>
      </p:sp>
      <p:sp>
        <p:nvSpPr>
          <p:cNvPr id="8" name="Text 6">
            <a:extLst xmlns:a="http://schemas.openxmlformats.org/drawingml/2006/main">
              <a:ext uri="{FF2B5EF4-FFF2-40B4-BE49-F238E27FC236}">
                <a16:creationId xmlns:a16="http://schemas.microsoft.com/office/drawing/2014/main" id="{CA1C5B0B-7211-4035-9940-64059E8144FF}"/>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Une petite étiquette peut renforcer la fidélité de l’organisation, de la marque et de la clientèle en même temps.</a:t>
            </a:r>
            <a:endParaRPr sz="2000"/>
          </a:p>
        </p:txBody>
      </p:sp>
    </p:spTree>
    <p:extLst>
      <p:ext uri="{BB962C8B-B14F-4D97-AF65-F5344CB8AC3E}">
        <p14:creationId xmlns:p14="http://schemas.microsoft.com/office/powerpoint/2010/main" val="243034456"/>
      </p:ext>
    </p:extLst>
  </p:cSld>
</p:sld>
</file>

<file path=ppt/slides/slide5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49AD91D-93FB-4946-9D18-BACDABA81633}"/>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72BC7C2-D331-4F13-92CC-91A40BE42C1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ECC9656-DF05-49E1-88D1-E2A9D6063EB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59</a:t>
            </a:r>
            <a:endParaRPr sz="750"/>
          </a:p>
        </p:txBody>
      </p:sp>
      <p:sp>
        <p:nvSpPr>
          <p:cNvPr id="5" name="Text 3">
            <a:extLst xmlns:a="http://schemas.openxmlformats.org/drawingml/2006/main">
              <a:ext uri="{FF2B5EF4-FFF2-40B4-BE49-F238E27FC236}">
                <a16:creationId xmlns:a16="http://schemas.microsoft.com/office/drawing/2014/main" id="{A7090B56-1B65-4E6B-A0D3-CF71381FC16C}"/>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QR codes pour les revues</a:t>
            </a:r>
            <a:endParaRPr sz="3100"/>
          </a:p>
        </p:txBody>
      </p:sp>
      <p:sp>
        <p:nvSpPr>
          <p:cNvPr id="6" name="Text 4">
            <a:extLst xmlns:a="http://schemas.openxmlformats.org/drawingml/2006/main">
              <a:ext uri="{FF2B5EF4-FFF2-40B4-BE49-F238E27FC236}">
                <a16:creationId xmlns:a16="http://schemas.microsoft.com/office/drawing/2014/main" id="{AA16ADB1-9490-4E76-B15A-EF861064B8C5}"/>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 marketing commence automatiquement après le déménagement.</a:t>
            </a:r>
            <a:endParaRPr sz="1400"/>
          </a:p>
        </p:txBody>
      </p:sp>
      <p:sp>
        <p:nvSpPr>
          <p:cNvPr id="7" name="Text 5">
            <a:extLst xmlns:a="http://schemas.openxmlformats.org/drawingml/2006/main">
              <a:ext uri="{FF2B5EF4-FFF2-40B4-BE49-F238E27FC236}">
                <a16:creationId xmlns:a16="http://schemas.microsoft.com/office/drawing/2014/main" id="{561170A0-1BAC-404E-912D-E84759DDA43E}"/>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 code QR peut créer un lien vers Google Reviews, Trustpilot ou votre propre page de révision.</a:t>
            </a:r>
            <a:endParaRPr sz="1550"/>
          </a:p>
          <a:p xmlns:a="http://schemas.openxmlformats.org/drawingml/2006/main">
            <a:pPr marL="0" indent="0">
              <a:buNone/>
            </a:pPr>
            <a:r>
              <a:rPr sz="1550" b="1">
                <a:solidFill>
                  <a:srgbClr val="278A35"/>
                </a:solidFill>
                <a:latin typeface="Aptos"/>
                <a:ea typeface="Aptos"/>
                <a:cs typeface="Aptos"/>
              </a:rPr>
              <a:t>• Les clients sont invités à laisser un avis immédiatement après un déménagement réussi.</a:t>
            </a:r>
            <a:endParaRPr sz="1550"/>
          </a:p>
          <a:p xmlns:a="http://schemas.openxmlformats.org/drawingml/2006/main">
            <a:pPr marL="0" indent="0">
              <a:buNone/>
            </a:pPr>
            <a:r>
              <a:rPr sz="1550" b="1">
                <a:solidFill>
                  <a:srgbClr val="278A35"/>
                </a:solidFill>
                <a:latin typeface="Aptos"/>
                <a:ea typeface="Aptos"/>
                <a:cs typeface="Aptos"/>
              </a:rPr>
              <a:t>• Les avis renforcent la confiance, la visibilité et l’acquisition de nouveaux clients.</a:t>
            </a:r>
            <a:endParaRPr sz="1550"/>
          </a:p>
          <a:p xmlns:a="http://schemas.openxmlformats.org/drawingml/2006/main">
            <a:pPr marL="0" indent="0">
              <a:buNone/>
            </a:pPr>
            <a:r>
              <a:rPr sz="1550" b="1">
                <a:solidFill>
                  <a:srgbClr val="278A35"/>
                </a:solidFill>
                <a:latin typeface="Aptos"/>
                <a:ea typeface="Aptos"/>
                <a:cs typeface="Aptos"/>
              </a:rPr>
              <a:t>• MovePilot Pro relie les documents opérationnels à la valeur marketing.</a:t>
            </a:r>
            <a:endParaRPr sz="1550"/>
          </a:p>
        </p:txBody>
      </p:sp>
      <p:sp>
        <p:nvSpPr>
          <p:cNvPr id="8" name="Text 6">
            <a:extLst xmlns:a="http://schemas.openxmlformats.org/drawingml/2006/main">
              <a:ext uri="{FF2B5EF4-FFF2-40B4-BE49-F238E27FC236}">
                <a16:creationId xmlns:a16="http://schemas.microsoft.com/office/drawing/2014/main" id="{9F6F9003-54BB-416A-A833-6E7BCF16A36B}"/>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chaque boîte peut devenir un ambassadeur de marque tranquille.</a:t>
            </a:r>
            <a:endParaRPr sz="2000"/>
          </a:p>
        </p:txBody>
      </p:sp>
    </p:spTree>
    <p:extLst>
      <p:ext uri="{BB962C8B-B14F-4D97-AF65-F5344CB8AC3E}">
        <p14:creationId xmlns:p14="http://schemas.microsoft.com/office/powerpoint/2010/main" val="512821329"/>
      </p:ext>
    </p:extLst>
  </p:cSld>
</p:sld>
</file>

<file path=ppt/slides/slide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2810739-C410-43FB-B39A-CBD3E0DEDE8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9BCE60F-1605-420E-B540-DE2CC0A4922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E380F6A-D018-41E4-8BEB-B8EC091C4B8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06</a:t>
            </a:r>
            <a:endParaRPr sz="750"/>
          </a:p>
        </p:txBody>
      </p:sp>
      <p:sp>
        <p:nvSpPr>
          <p:cNvPr id="5" name="Text 3">
            <a:extLst xmlns:a="http://schemas.openxmlformats.org/drawingml/2006/main">
              <a:ext uri="{FF2B5EF4-FFF2-40B4-BE49-F238E27FC236}">
                <a16:creationId xmlns:a16="http://schemas.microsoft.com/office/drawing/2014/main" id="{B5D6A289-BB19-4C8F-81BB-AD6D8557C7D7}"/>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L'idée centrale</a:t>
            </a:r>
            <a:endParaRPr sz="3100"/>
          </a:p>
        </p:txBody>
      </p:sp>
      <p:sp>
        <p:nvSpPr>
          <p:cNvPr id="6" name="Text 4">
            <a:extLst xmlns:a="http://schemas.openxmlformats.org/drawingml/2006/main">
              <a:ext uri="{FF2B5EF4-FFF2-40B4-BE49-F238E27FC236}">
                <a16:creationId xmlns:a16="http://schemas.microsoft.com/office/drawing/2014/main" id="{FAD2D5E2-B3F6-403A-B975-089B9B2EA840}"/>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Tout ce qui appartient à une opération de déménagement devrait également fonctionner ensemble dans une application.</a:t>
            </a:r>
            <a:endParaRPr sz="1400"/>
          </a:p>
        </p:txBody>
      </p:sp>
      <p:sp>
        <p:nvSpPr>
          <p:cNvPr id="7" name="Text 5">
            <a:extLst xmlns:a="http://schemas.openxmlformats.org/drawingml/2006/main">
              <a:ext uri="{FF2B5EF4-FFF2-40B4-BE49-F238E27FC236}">
                <a16:creationId xmlns:a16="http://schemas.microsoft.com/office/drawing/2014/main" id="{B7624F23-C16A-44B9-A082-6ECD2C0F365F}"/>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clients, les adresses, les contacts et l'historique restent connectés.</a:t>
            </a:r>
            <a:endParaRPr sz="1550"/>
          </a:p>
          <a:p xmlns:a="http://schemas.openxmlformats.org/drawingml/2006/main">
            <a:pPr marL="0" indent="0">
              <a:buNone/>
            </a:pPr>
            <a:r>
              <a:rPr sz="1550" b="1">
                <a:solidFill>
                  <a:srgbClr val="278A35"/>
                </a:solidFill>
                <a:latin typeface="Aptos"/>
                <a:ea typeface="Aptos"/>
                <a:cs typeface="Aptos"/>
              </a:rPr>
              <a:t>• Les données de l'enquête circulent directement dans les calculs des stocks, du volume et des prix.</a:t>
            </a:r>
            <a:endParaRPr sz="1550"/>
          </a:p>
          <a:p xmlns:a="http://schemas.openxmlformats.org/drawingml/2006/main">
            <a:pPr marL="0" indent="0">
              <a:buNone/>
            </a:pPr>
            <a:r>
              <a:rPr sz="1550" b="1">
                <a:solidFill>
                  <a:srgbClr val="278A35"/>
                </a:solidFill>
                <a:latin typeface="Aptos"/>
                <a:ea typeface="Aptos"/>
                <a:cs typeface="Aptos"/>
              </a:rPr>
              <a:t>• Les emplois sont liés au personnel, aux véhicules, aux documents et aux lieux de stockage.</a:t>
            </a:r>
            <a:endParaRPr sz="1550"/>
          </a:p>
          <a:p xmlns:a="http://schemas.openxmlformats.org/drawingml/2006/main">
            <a:pPr marL="0" indent="0">
              <a:buNone/>
            </a:pPr>
            <a:r>
              <a:rPr sz="1550" b="1">
                <a:solidFill>
                  <a:srgbClr val="278A35"/>
                </a:solidFill>
                <a:latin typeface="Aptos"/>
                <a:ea typeface="Aptos"/>
                <a:cs typeface="Aptos"/>
              </a:rPr>
              <a:t>• Achèvement, facturation, finances et résumés fiscaux clôturent le processus.</a:t>
            </a:r>
            <a:endParaRPr sz="1550"/>
          </a:p>
        </p:txBody>
      </p:sp>
      <p:sp>
        <p:nvSpPr>
          <p:cNvPr id="8" name="Text 6">
            <a:extLst xmlns:a="http://schemas.openxmlformats.org/drawingml/2006/main">
              <a:ext uri="{FF2B5EF4-FFF2-40B4-BE49-F238E27FC236}">
                <a16:creationId xmlns:a16="http://schemas.microsoft.com/office/drawing/2014/main" id="{EBFFD0C3-5413-43C8-BD74-A1D9DE8DF274}"/>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Entrez une fois.</a:t>
            </a:r>
            <a:endParaRPr sz="2000"/>
          </a:p>
          <a:p xmlns:a="http://schemas.openxmlformats.org/drawingml/2006/main">
            <a:pPr marL="0" indent="0">
              <a:buNone/>
            </a:pPr>
            <a:r>
              <a:rPr sz="2000" b="1">
                <a:solidFill>
                  <a:srgbClr val="0E3B22"/>
                </a:solidFill>
                <a:latin typeface="Aptos"/>
                <a:ea typeface="Aptos"/>
                <a:cs typeface="Aptos"/>
              </a:rPr>
              <a:t>Utiliser partout.</a:t>
            </a:r>
            <a:endParaRPr sz="2000"/>
          </a:p>
          <a:p xmlns:a="http://schemas.openxmlformats.org/drawingml/2006/main">
            <a:pPr marL="0" indent="0">
              <a:buNone/>
            </a:pPr>
            <a:r>
              <a:rPr sz="2000" b="1">
                <a:solidFill>
                  <a:srgbClr val="0E3B22"/>
                </a:solidFill>
                <a:latin typeface="Aptos"/>
                <a:ea typeface="Aptos"/>
                <a:cs typeface="Aptos"/>
              </a:rPr>
              <a:t>Documenter professionnellement.</a:t>
            </a:r>
            <a:endParaRPr sz="2000"/>
          </a:p>
        </p:txBody>
      </p:sp>
    </p:spTree>
    <p:extLst>
      <p:ext uri="{BB962C8B-B14F-4D97-AF65-F5344CB8AC3E}">
        <p14:creationId xmlns:p14="http://schemas.microsoft.com/office/powerpoint/2010/main" val="1003296977"/>
      </p:ext>
    </p:extLst>
  </p:cSld>
</p:sld>
</file>

<file path=ppt/slides/slide60.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FEAEBB2-422C-4E99-B346-A1CE95D34F6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11F4BD5-2217-4932-9586-706CE463FF0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96B8789-43F3-4789-A909-DE639F416A7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60</a:t>
            </a:r>
            <a:endParaRPr sz="750"/>
          </a:p>
        </p:txBody>
      </p:sp>
      <p:sp>
        <p:nvSpPr>
          <p:cNvPr id="5" name="Text 3">
            <a:extLst xmlns:a="http://schemas.openxmlformats.org/drawingml/2006/main">
              <a:ext uri="{FF2B5EF4-FFF2-40B4-BE49-F238E27FC236}">
                <a16:creationId xmlns:a16="http://schemas.microsoft.com/office/drawing/2014/main" id="{9578B654-4B15-49AB-8F3A-7336F4B22B85}"/>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13</a:t>
            </a:r>
            <a:endParaRPr sz="1100"/>
          </a:p>
        </p:txBody>
      </p:sp>
      <p:sp>
        <p:nvSpPr>
          <p:cNvPr id="6" name="Text 4">
            <a:extLst xmlns:a="http://schemas.openxmlformats.org/drawingml/2006/main">
              <a:ext uri="{FF2B5EF4-FFF2-40B4-BE49-F238E27FC236}">
                <a16:creationId xmlns:a16="http://schemas.microsoft.com/office/drawing/2014/main" id="{E0C85BAD-EA57-462F-8C67-09B78CED6865}"/>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Gestion du stockage</a:t>
            </a:r>
            <a:endParaRPr sz="4300"/>
          </a:p>
        </p:txBody>
      </p:sp>
      <p:sp>
        <p:nvSpPr>
          <p:cNvPr id="7" name="Text 5">
            <a:extLst xmlns:a="http://schemas.openxmlformats.org/drawingml/2006/main">
              <a:ext uri="{FF2B5EF4-FFF2-40B4-BE49-F238E27FC236}">
                <a16:creationId xmlns:a16="http://schemas.microsoft.com/office/drawing/2014/main" id="{B503ECA6-D444-400C-96E1-EA88C756DB8C}"/>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De nombreuses entreprises de déménagement stockent des meubles, des boîtes ou des dossiers. MovePilot Pro peut également gérer ces articles de manière structurée.</a:t>
            </a:r>
            <a:endParaRPr sz="1700"/>
          </a:p>
        </p:txBody>
      </p:sp>
    </p:spTree>
    <p:extLst>
      <p:ext uri="{BB962C8B-B14F-4D97-AF65-F5344CB8AC3E}">
        <p14:creationId xmlns:p14="http://schemas.microsoft.com/office/powerpoint/2010/main" val="331382022"/>
      </p:ext>
    </p:extLst>
  </p:cSld>
</p:sld>
</file>

<file path=ppt/slides/slide6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B75DFFE-2E1C-4133-8C9A-418100229089}"/>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10625625-7F64-44E1-A741-21440F4A54C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039414D-C8C1-4D74-8EB9-B5164053849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61</a:t>
            </a:r>
            <a:endParaRPr sz="750"/>
          </a:p>
        </p:txBody>
      </p:sp>
      <p:sp>
        <p:nvSpPr>
          <p:cNvPr id="5" name="Text 3">
            <a:extLst xmlns:a="http://schemas.openxmlformats.org/drawingml/2006/main">
              <a:ext uri="{FF2B5EF4-FFF2-40B4-BE49-F238E27FC236}">
                <a16:creationId xmlns:a16="http://schemas.microsoft.com/office/drawing/2014/main" id="{F37DE79B-0752-4DC6-8913-CA474B6F0D4E}"/>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Aperçu du stockage</a:t>
            </a:r>
            <a:endParaRPr sz="3100"/>
          </a:p>
        </p:txBody>
      </p:sp>
      <p:sp>
        <p:nvSpPr>
          <p:cNvPr id="6" name="Text 4">
            <a:extLst xmlns:a="http://schemas.openxmlformats.org/drawingml/2006/main">
              <a:ext uri="{FF2B5EF4-FFF2-40B4-BE49-F238E27FC236}">
                <a16:creationId xmlns:a16="http://schemas.microsoft.com/office/drawing/2014/main" id="{3A7D715D-82AB-4827-AED6-05490A390A08}"/>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articles stockés restent liés au client, au volume et à l'emplacement.</a:t>
            </a:r>
            <a:endParaRPr sz="1400"/>
          </a:p>
        </p:txBody>
      </p:sp>
      <p:sp>
        <p:nvSpPr>
          <p:cNvPr id="7" name="Text 5">
            <a:extLst xmlns:a="http://schemas.openxmlformats.org/drawingml/2006/main">
              <a:ext uri="{FF2B5EF4-FFF2-40B4-BE49-F238E27FC236}">
                <a16:creationId xmlns:a16="http://schemas.microsoft.com/office/drawing/2014/main" id="{574DB185-0E6D-4828-A2AC-8175DF3E84FE}"/>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éléments actifs et libérés peuvent être visualisés séparément.</a:t>
            </a:r>
            <a:endParaRPr sz="1450"/>
          </a:p>
          <a:p xmlns:a="http://schemas.openxmlformats.org/drawingml/2006/main">
            <a:pPr marL="0" indent="0">
              <a:buNone/>
            </a:pPr>
            <a:r>
              <a:rPr sz="1450" b="1">
                <a:solidFill>
                  <a:srgbClr val="278A35"/>
                </a:solidFill>
                <a:latin typeface="Aptos"/>
                <a:ea typeface="Aptos"/>
                <a:cs typeface="Aptos"/>
              </a:rPr>
              <a:t>• Le volume et le nombre d'éléments stockés sont visibles.</a:t>
            </a:r>
            <a:endParaRPr sz="1450"/>
          </a:p>
          <a:p xmlns:a="http://schemas.openxmlformats.org/drawingml/2006/main">
            <a:pPr marL="0" indent="0">
              <a:buNone/>
            </a:pPr>
            <a:r>
              <a:rPr sz="1450" b="1">
                <a:solidFill>
                  <a:srgbClr val="278A35"/>
                </a:solidFill>
                <a:latin typeface="Aptos"/>
                <a:ea typeface="Aptos"/>
                <a:cs typeface="Aptos"/>
              </a:rPr>
              <a:t>• Les références de clients et de localisation rendent les articles plus faciles à trouver.</a:t>
            </a:r>
            <a:endParaRPr sz="1450"/>
          </a:p>
          <a:p xmlns:a="http://schemas.openxmlformats.org/drawingml/2006/main">
            <a:pPr marL="0" indent="0">
              <a:buNone/>
            </a:pPr>
            <a:r>
              <a:rPr sz="1450" b="1">
                <a:solidFill>
                  <a:srgbClr val="278A35"/>
                </a:solidFill>
                <a:latin typeface="Aptos"/>
                <a:ea typeface="Aptos"/>
                <a:cs typeface="Aptos"/>
              </a:rPr>
              <a:t>• Réservations et statuts soutiennent la planification.</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79de1221ca474e99"/>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78A5905E-FE06-44FD-81A5-41F8CCF65669}"/>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1D2DAA33-E0C1-4111-A46B-F8D3783A36CE}"/>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Active</a:t>
            </a:r>
            <a:endParaRPr sz="850"/>
          </a:p>
        </p:txBody>
      </p:sp>
      <p:sp>
        <p:nvSpPr>
          <p:cNvPr id="11" name="Shape 8">
            <a:extLst xmlns:a="http://schemas.openxmlformats.org/drawingml/2006/main">
              <a:ext uri="{FF2B5EF4-FFF2-40B4-BE49-F238E27FC236}">
                <a16:creationId xmlns:a16="http://schemas.microsoft.com/office/drawing/2014/main" id="{ADE2857C-ECD0-49C8-B881-342DCFAA1960}"/>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F92F9C68-7E5B-4A18-B7D1-07FC5AFEF422}"/>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Volume</a:t>
            </a:r>
            <a:endParaRPr sz="850"/>
          </a:p>
        </p:txBody>
      </p:sp>
      <p:sp>
        <p:nvSpPr>
          <p:cNvPr id="13" name="Shape 10">
            <a:extLst xmlns:a="http://schemas.openxmlformats.org/drawingml/2006/main">
              <a:ext uri="{FF2B5EF4-FFF2-40B4-BE49-F238E27FC236}">
                <a16:creationId xmlns:a16="http://schemas.microsoft.com/office/drawing/2014/main" id="{06DCC928-B5D2-4DD9-BC4B-EC52533FB681}"/>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CA906AA0-9A40-4608-9DCC-447464C2FB40}"/>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Localisation</a:t>
            </a:r>
            <a:endParaRPr sz="850"/>
          </a:p>
        </p:txBody>
      </p:sp>
    </p:spTree>
    <p:extLst>
      <p:ext uri="{BB962C8B-B14F-4D97-AF65-F5344CB8AC3E}">
        <p14:creationId xmlns:p14="http://schemas.microsoft.com/office/powerpoint/2010/main" val="864795261"/>
      </p:ext>
    </p:extLst>
  </p:cSld>
</p:sld>
</file>

<file path=ppt/slides/slide62.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2C3F958-A2F1-4B25-9ED1-DCC8FDA3867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CA112DB-C5A9-4392-996B-7F105EB6919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183B51B2-7C11-4F5E-BD14-087111E983F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62</a:t>
            </a:r>
            <a:endParaRPr sz="750"/>
          </a:p>
        </p:txBody>
      </p:sp>
      <p:sp>
        <p:nvSpPr>
          <p:cNvPr id="5" name="Text 3">
            <a:extLst xmlns:a="http://schemas.openxmlformats.org/drawingml/2006/main">
              <a:ext uri="{FF2B5EF4-FFF2-40B4-BE49-F238E27FC236}">
                <a16:creationId xmlns:a16="http://schemas.microsoft.com/office/drawing/2014/main" id="{BBAFE4AD-A532-4E96-9068-E150C8DAF278}"/>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Emplacements de stockage – pas mémoire</a:t>
            </a:r>
            <a:endParaRPr sz="3000"/>
          </a:p>
        </p:txBody>
      </p:sp>
      <p:sp>
        <p:nvSpPr>
          <p:cNvPr id="6" name="Text 4">
            <a:extLst xmlns:a="http://schemas.openxmlformats.org/drawingml/2006/main">
              <a:ext uri="{FF2B5EF4-FFF2-40B4-BE49-F238E27FC236}">
                <a16:creationId xmlns:a16="http://schemas.microsoft.com/office/drawing/2014/main" id="{51DDFF33-592E-4418-8FBB-4AF75553799B}"/>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Chaque article est structuré par le client, l'article, l'emplacement de stockage, le volume et l'état.</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baf41052eeaa4c1d"/>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0B076539-F9B5-4C4E-9763-DD645F6F5CDB}"/>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Le stockage n’est pas simplement documenté, il devient gérable.</a:t>
            </a:r>
            <a:endParaRPr sz="1150"/>
          </a:p>
        </p:txBody>
      </p:sp>
    </p:spTree>
    <p:extLst>
      <p:ext uri="{BB962C8B-B14F-4D97-AF65-F5344CB8AC3E}">
        <p14:creationId xmlns:p14="http://schemas.microsoft.com/office/powerpoint/2010/main" val="247597404"/>
      </p:ext>
    </p:extLst>
  </p:cSld>
</p:sld>
</file>

<file path=ppt/slides/slide6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4AD971C3-1108-4168-A800-66F1A4D1E114}"/>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A9437B6B-115C-48C0-A63D-0DBF5C7BD0D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BC720AB-324A-4F0F-A636-CB8EE65C33C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63</a:t>
            </a:r>
            <a:endParaRPr sz="750"/>
          </a:p>
        </p:txBody>
      </p:sp>
      <p:sp>
        <p:nvSpPr>
          <p:cNvPr id="5" name="Text 3">
            <a:extLst xmlns:a="http://schemas.openxmlformats.org/drawingml/2006/main">
              <a:ext uri="{FF2B5EF4-FFF2-40B4-BE49-F238E27FC236}">
                <a16:creationId xmlns:a16="http://schemas.microsoft.com/office/drawing/2014/main" id="{6C6DFCF7-F1BB-4E69-87AB-7B02510E10C4}"/>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pourquoi la gestion du stockage est un avantage concurrentiel</a:t>
            </a:r>
            <a:endParaRPr sz="3100"/>
          </a:p>
        </p:txBody>
      </p:sp>
      <p:sp>
        <p:nvSpPr>
          <p:cNvPr id="6" name="Text 4">
            <a:extLst xmlns:a="http://schemas.openxmlformats.org/drawingml/2006/main">
              <a:ext uri="{FF2B5EF4-FFF2-40B4-BE49-F238E27FC236}">
                <a16:creationId xmlns:a16="http://schemas.microsoft.com/office/drawing/2014/main" id="{5CC1D4D5-E326-4144-886F-0BD7922E07A1}"/>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De nombreuses petites entreprises perdent du temps parce que les données de stockage ne sont pas entretenues correctement.</a:t>
            </a:r>
            <a:endParaRPr sz="1400"/>
          </a:p>
        </p:txBody>
      </p:sp>
      <p:sp>
        <p:nvSpPr>
          <p:cNvPr id="7" name="Text 5">
            <a:extLst xmlns:a="http://schemas.openxmlformats.org/drawingml/2006/main">
              <a:ext uri="{FF2B5EF4-FFF2-40B4-BE49-F238E27FC236}">
                <a16:creationId xmlns:a16="http://schemas.microsoft.com/office/drawing/2014/main" id="{ACDDB8CF-CAFE-44A4-898E-1ED342232B9B}"/>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articles clients peuvent être trouvés plus rapidement.</a:t>
            </a:r>
            <a:endParaRPr sz="1550"/>
          </a:p>
          <a:p xmlns:a="http://schemas.openxmlformats.org/drawingml/2006/main">
            <a:pPr marL="0" indent="0">
              <a:buNone/>
            </a:pPr>
            <a:r>
              <a:rPr sz="1550" b="1">
                <a:solidFill>
                  <a:srgbClr val="278A35"/>
                </a:solidFill>
                <a:latin typeface="Aptos"/>
                <a:ea typeface="Aptos"/>
                <a:cs typeface="Aptos"/>
              </a:rPr>
              <a:t>• Le volume prend en charge la planification et la facturation des capacités.</a:t>
            </a:r>
            <a:endParaRPr sz="1550"/>
          </a:p>
          <a:p xmlns:a="http://schemas.openxmlformats.org/drawingml/2006/main">
            <a:pPr marL="0" indent="0">
              <a:buNone/>
            </a:pPr>
            <a:r>
              <a:rPr sz="1550" b="1">
                <a:solidFill>
                  <a:srgbClr val="278A35"/>
                </a:solidFill>
                <a:latin typeface="Aptos"/>
                <a:ea typeface="Aptos"/>
                <a:cs typeface="Aptos"/>
              </a:rPr>
              <a:t>• Les mouvements de stockage deviennent plus faciles à tracer.</a:t>
            </a:r>
            <a:endParaRPr sz="1550"/>
          </a:p>
          <a:p xmlns:a="http://schemas.openxmlformats.org/drawingml/2006/main">
            <a:pPr marL="0" indent="0">
              <a:buNone/>
            </a:pPr>
            <a:r>
              <a:rPr sz="1550" b="1">
                <a:solidFill>
                  <a:srgbClr val="278A35"/>
                </a:solidFill>
                <a:latin typeface="Aptos"/>
                <a:ea typeface="Aptos"/>
                <a:cs typeface="Aptos"/>
              </a:rPr>
              <a:t>• Les dossiers de stockage professionnels renforcent la confiance avec les clients et les partenaires commerciaux.</a:t>
            </a:r>
            <a:endParaRPr sz="1550"/>
          </a:p>
        </p:txBody>
      </p:sp>
      <p:sp>
        <p:nvSpPr>
          <p:cNvPr id="8" name="Text 6">
            <a:extLst xmlns:a="http://schemas.openxmlformats.org/drawingml/2006/main">
              <a:ext uri="{FF2B5EF4-FFF2-40B4-BE49-F238E27FC236}">
                <a16:creationId xmlns:a16="http://schemas.microsoft.com/office/drawing/2014/main" id="{DB268352-8E60-4932-9D3D-C39D7F8D881C}"/>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Au fur et à mesure que le stockage augmente, la structure devient essentielle.</a:t>
            </a:r>
            <a:endParaRPr sz="2000"/>
          </a:p>
        </p:txBody>
      </p:sp>
    </p:spTree>
    <p:extLst>
      <p:ext uri="{BB962C8B-B14F-4D97-AF65-F5344CB8AC3E}">
        <p14:creationId xmlns:p14="http://schemas.microsoft.com/office/powerpoint/2010/main" val="1471314645"/>
      </p:ext>
    </p:extLst>
  </p:cSld>
</p:sld>
</file>

<file path=ppt/slides/slide6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40393DC-1186-46A6-BBF5-771C30CA888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4062C2C-3C8E-4C82-AC63-1355C452B64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5BC5761-7E3F-467A-9D63-59D16B2995B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64</a:t>
            </a:r>
            <a:endParaRPr sz="750"/>
          </a:p>
        </p:txBody>
      </p:sp>
      <p:sp>
        <p:nvSpPr>
          <p:cNvPr id="5" name="Text 3">
            <a:extLst xmlns:a="http://schemas.openxmlformats.org/drawingml/2006/main">
              <a:ext uri="{FF2B5EF4-FFF2-40B4-BE49-F238E27FC236}">
                <a16:creationId xmlns:a16="http://schemas.microsoft.com/office/drawing/2014/main" id="{9CB89215-2015-41F8-9BEB-A20974C43275}"/>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14</a:t>
            </a:r>
            <a:endParaRPr sz="1100"/>
          </a:p>
        </p:txBody>
      </p:sp>
      <p:sp>
        <p:nvSpPr>
          <p:cNvPr id="6" name="Text 4">
            <a:extLst xmlns:a="http://schemas.openxmlformats.org/drawingml/2006/main">
              <a:ext uri="{FF2B5EF4-FFF2-40B4-BE49-F238E27FC236}">
                <a16:creationId xmlns:a16="http://schemas.microsoft.com/office/drawing/2014/main" id="{8066330B-20DC-4F49-8CB3-0B1782EAB05F}"/>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Finances et flux de trésorerie</a:t>
            </a:r>
            <a:endParaRPr sz="4300"/>
          </a:p>
        </p:txBody>
      </p:sp>
      <p:sp>
        <p:nvSpPr>
          <p:cNvPr id="7" name="Text 5">
            <a:extLst xmlns:a="http://schemas.openxmlformats.org/drawingml/2006/main">
              <a:ext uri="{FF2B5EF4-FFF2-40B4-BE49-F238E27FC236}">
                <a16:creationId xmlns:a16="http://schemas.microsoft.com/office/drawing/2014/main" id="{428ACA69-FAFC-47C4-A082-6C48D055EF94}"/>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prend en charge non seulement le travail sur site, mais aussi la visibilité sur les revenus, les créances en souffrance et les dépenses.</a:t>
            </a:r>
            <a:endParaRPr sz="1700"/>
          </a:p>
        </p:txBody>
      </p:sp>
    </p:spTree>
    <p:extLst>
      <p:ext uri="{BB962C8B-B14F-4D97-AF65-F5344CB8AC3E}">
        <p14:creationId xmlns:p14="http://schemas.microsoft.com/office/powerpoint/2010/main" val="1824403562"/>
      </p:ext>
    </p:extLst>
  </p:cSld>
</p:sld>
</file>

<file path=ppt/slides/slide6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3C6091D-ED33-4A7C-87F0-455B010593BF}"/>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C339A70-805C-4AA3-8745-153DDE4749D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8753843-8577-4323-A00A-616552086C0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65</a:t>
            </a:r>
            <a:endParaRPr sz="750"/>
          </a:p>
        </p:txBody>
      </p:sp>
      <p:sp>
        <p:nvSpPr>
          <p:cNvPr id="5" name="Text 3">
            <a:extLst xmlns:a="http://schemas.openxmlformats.org/drawingml/2006/main">
              <a:ext uri="{FF2B5EF4-FFF2-40B4-BE49-F238E27FC236}">
                <a16:creationId xmlns:a16="http://schemas.microsoft.com/office/drawing/2014/main" id="{40392009-DF0C-4116-A369-74AFA8635F99}"/>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8965"/>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Vue d'ensemble financière</a:t>
            </a:r>
            <a:endParaRPr sz="3100"/>
          </a:p>
        </p:txBody>
      </p:sp>
      <p:sp>
        <p:nvSpPr>
          <p:cNvPr id="6" name="Text 4">
            <a:extLst xmlns:a="http://schemas.openxmlformats.org/drawingml/2006/main">
              <a:ext uri="{FF2B5EF4-FFF2-40B4-BE49-F238E27FC236}">
                <a16:creationId xmlns:a16="http://schemas.microsoft.com/office/drawing/2014/main" id="{F60D8D20-FB69-4A1A-AA45-842E7FF1E4FF}"/>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propriétaires peuvent voir les revenus, les factures impayées, les dépenses et un bénéfice estimé.</a:t>
            </a:r>
            <a:endParaRPr sz="1400"/>
          </a:p>
        </p:txBody>
      </p:sp>
      <p:sp>
        <p:nvSpPr>
          <p:cNvPr id="7" name="Text 5">
            <a:extLst xmlns:a="http://schemas.openxmlformats.org/drawingml/2006/main">
              <a:ext uri="{FF2B5EF4-FFF2-40B4-BE49-F238E27FC236}">
                <a16:creationId xmlns:a16="http://schemas.microsoft.com/office/drawing/2014/main" id="{6FA168D9-2E93-480E-ACC2-86214404F6E6}"/>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revenus payés et les factures en souffrance sont indiqués séparément.</a:t>
            </a:r>
            <a:endParaRPr sz="1450"/>
          </a:p>
          <a:p xmlns:a="http://schemas.openxmlformats.org/drawingml/2006/main">
            <a:pPr marL="0" indent="0">
              <a:buNone/>
            </a:pPr>
            <a:r>
              <a:rPr sz="1450" b="1">
                <a:solidFill>
                  <a:srgbClr val="278A35"/>
                </a:solidFill>
                <a:latin typeface="Aptos"/>
                <a:ea typeface="Aptos"/>
                <a:cs typeface="Aptos"/>
              </a:rPr>
              <a:t>• Les dépenses et les reçus peuvent être enregistrés.</a:t>
            </a:r>
            <a:endParaRPr sz="1450"/>
          </a:p>
          <a:p xmlns:a="http://schemas.openxmlformats.org/drawingml/2006/main">
            <a:pPr marL="0" indent="0">
              <a:buNone/>
            </a:pPr>
            <a:r>
              <a:rPr sz="1450" b="1">
                <a:solidFill>
                  <a:srgbClr val="278A35"/>
                </a:solidFill>
                <a:latin typeface="Aptos"/>
                <a:ea typeface="Aptos"/>
                <a:cs typeface="Aptos"/>
              </a:rPr>
              <a:t>• Les bénéfices estimatifs, la taxe sur les intrants et les revenus sont affichés pour la période sélectionnée.</a:t>
            </a:r>
            <a:endParaRPr sz="1450"/>
          </a:p>
          <a:p xmlns:a="http://schemas.openxmlformats.org/drawingml/2006/main">
            <a:pPr marL="0" indent="0">
              <a:buNone/>
            </a:pPr>
            <a:r>
              <a:rPr sz="1450" b="1">
                <a:solidFill>
                  <a:srgbClr val="278A35"/>
                </a:solidFill>
                <a:latin typeface="Aptos"/>
                <a:ea typeface="Aptos"/>
                <a:cs typeface="Aptos"/>
              </a:rPr>
              <a:t>• CSV l'exportation favorise la transformation ultérieure.</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84576771dcd54016"/>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ED50BE62-A2E0-44C3-8C57-C5CD18D79D26}"/>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7ED86CF8-8451-4ECE-A7CF-82099A770229}"/>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Revenus</a:t>
            </a:r>
            <a:endParaRPr sz="850"/>
          </a:p>
        </p:txBody>
      </p:sp>
      <p:sp>
        <p:nvSpPr>
          <p:cNvPr id="11" name="Shape 8">
            <a:extLst xmlns:a="http://schemas.openxmlformats.org/drawingml/2006/main">
              <a:ext uri="{FF2B5EF4-FFF2-40B4-BE49-F238E27FC236}">
                <a16:creationId xmlns:a16="http://schemas.microsoft.com/office/drawing/2014/main" id="{34BF3B2E-A6B5-40DA-B286-A58CB465F0B2}"/>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77730EC7-6C98-409B-8D5B-4E3DC6D04075}"/>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Dépenses</a:t>
            </a:r>
            <a:endParaRPr sz="850"/>
          </a:p>
        </p:txBody>
      </p:sp>
      <p:sp>
        <p:nvSpPr>
          <p:cNvPr id="13" name="Shape 10">
            <a:extLst xmlns:a="http://schemas.openxmlformats.org/drawingml/2006/main">
              <a:ext uri="{FF2B5EF4-FFF2-40B4-BE49-F238E27FC236}">
                <a16:creationId xmlns:a16="http://schemas.microsoft.com/office/drawing/2014/main" id="{089668A8-F776-406D-AE3A-CDC3F6245080}"/>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9AF742C6-D90E-4DB8-8CEB-720344669B37}"/>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Exportation</a:t>
            </a:r>
            <a:endParaRPr sz="850"/>
          </a:p>
        </p:txBody>
      </p:sp>
    </p:spTree>
    <p:extLst>
      <p:ext uri="{BB962C8B-B14F-4D97-AF65-F5344CB8AC3E}">
        <p14:creationId xmlns:p14="http://schemas.microsoft.com/office/powerpoint/2010/main" val="1336508904"/>
      </p:ext>
    </p:extLst>
  </p:cSld>
</p:sld>
</file>

<file path=ppt/slides/slide6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EBFAD68-6113-465F-A83E-9609DBB1CC1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CA00693-F3DA-4D30-AA92-9EE0467D6ED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AB79F43-3506-47C8-9AB7-C6361F6042F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66</a:t>
            </a:r>
            <a:endParaRPr sz="750"/>
          </a:p>
        </p:txBody>
      </p:sp>
      <p:sp>
        <p:nvSpPr>
          <p:cNvPr id="5" name="Text 3">
            <a:extLst xmlns:a="http://schemas.openxmlformats.org/drawingml/2006/main">
              <a:ext uri="{FF2B5EF4-FFF2-40B4-BE49-F238E27FC236}">
                <a16:creationId xmlns:a16="http://schemas.microsoft.com/office/drawing/2014/main" id="{923BAA66-7475-4FE1-BEA6-6F11916CEA94}"/>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Rendez les factures en souffrance visibles</a:t>
            </a:r>
            <a:endParaRPr sz="3000"/>
          </a:p>
        </p:txBody>
      </p:sp>
      <p:sp>
        <p:nvSpPr>
          <p:cNvPr id="6" name="Text 4">
            <a:extLst xmlns:a="http://schemas.openxmlformats.org/drawingml/2006/main">
              <a:ext uri="{FF2B5EF4-FFF2-40B4-BE49-F238E27FC236}">
                <a16:creationId xmlns:a16="http://schemas.microsoft.com/office/drawing/2014/main" id="{41063182-2298-4686-A516-23C01B7C75C3}"/>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Les créances ne peuvent être gérées que lorsqu’elles sont visibles.</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b3936490b9cc46f3"/>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2C41C180-593D-4FD4-B6EA-5D0BD3CE2403}"/>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MovePilot Pro vous aide à garder une trace des paiements et des montants en souffrance.</a:t>
            </a:r>
            <a:endParaRPr sz="1150"/>
          </a:p>
        </p:txBody>
      </p:sp>
    </p:spTree>
    <p:extLst>
      <p:ext uri="{BB962C8B-B14F-4D97-AF65-F5344CB8AC3E}">
        <p14:creationId xmlns:p14="http://schemas.microsoft.com/office/powerpoint/2010/main" val="790220567"/>
      </p:ext>
    </p:extLst>
  </p:cSld>
</p:sld>
</file>

<file path=ppt/slides/slide6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EF35563-E9C6-479F-BC3E-2B33A6945E2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D7E3F7D-A90E-4EC2-B5E0-3E9CA0EE55D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06F71AF-7BDA-4D4B-8C43-A7972747596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67</a:t>
            </a:r>
            <a:endParaRPr sz="750"/>
          </a:p>
        </p:txBody>
      </p:sp>
      <p:sp>
        <p:nvSpPr>
          <p:cNvPr id="5" name="Text 3">
            <a:extLst xmlns:a="http://schemas.openxmlformats.org/drawingml/2006/main">
              <a:ext uri="{FF2B5EF4-FFF2-40B4-BE49-F238E27FC236}">
                <a16:creationId xmlns:a16="http://schemas.microsoft.com/office/drawing/2014/main" id="{A1AA29D5-C9F8-4E93-8BD2-1B909CDFE7B3}"/>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Le cash flow commence avec la visibilité</a:t>
            </a:r>
            <a:endParaRPr sz="3100"/>
          </a:p>
        </p:txBody>
      </p:sp>
      <p:sp>
        <p:nvSpPr>
          <p:cNvPr id="6" name="Text 4">
            <a:extLst xmlns:a="http://schemas.openxmlformats.org/drawingml/2006/main">
              <a:ext uri="{FF2B5EF4-FFF2-40B4-BE49-F238E27FC236}">
                <a16:creationId xmlns:a16="http://schemas.microsoft.com/office/drawing/2014/main" id="{AB9D3FC3-96AF-42E5-9173-80CFADB55D0F}"/>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petites entreprises de déménagement en particulier ont besoin d'une vue d'ensemble quotidienne simple.</a:t>
            </a:r>
            <a:endParaRPr sz="1400"/>
          </a:p>
        </p:txBody>
      </p:sp>
      <p:sp>
        <p:nvSpPr>
          <p:cNvPr id="7" name="Text 5">
            <a:extLst xmlns:a="http://schemas.openxmlformats.org/drawingml/2006/main">
              <a:ext uri="{FF2B5EF4-FFF2-40B4-BE49-F238E27FC236}">
                <a16:creationId xmlns:a16="http://schemas.microsoft.com/office/drawing/2014/main" id="{8E9A6D5A-8B93-49ED-BEB7-F0169A48990E}"/>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quelles factures sont en souffrance ?</a:t>
            </a:r>
            <a:endParaRPr sz="1550"/>
          </a:p>
          <a:p xmlns:a="http://schemas.openxmlformats.org/drawingml/2006/main">
            <a:pPr marL="0" indent="0">
              <a:buNone/>
            </a:pPr>
            <a:r>
              <a:rPr sz="1550" b="1">
                <a:solidFill>
                  <a:srgbClr val="278A35"/>
                </a:solidFill>
                <a:latin typeface="Aptos"/>
                <a:ea typeface="Aptos"/>
                <a:cs typeface="Aptos"/>
              </a:rPr>
              <a:t>• Quels revenus ont été versés ?</a:t>
            </a:r>
            <a:endParaRPr sz="1550"/>
          </a:p>
          <a:p xmlns:a="http://schemas.openxmlformats.org/drawingml/2006/main">
            <a:pPr marL="0" indent="0">
              <a:buNone/>
            </a:pPr>
            <a:r>
              <a:rPr sz="1550" b="1">
                <a:solidFill>
                  <a:srgbClr val="278A35"/>
                </a:solidFill>
                <a:latin typeface="Aptos"/>
                <a:ea typeface="Aptos"/>
                <a:cs typeface="Aptos"/>
              </a:rPr>
              <a:t>• quelles dépenses ont été engagées?</a:t>
            </a:r>
            <a:endParaRPr sz="1550"/>
          </a:p>
          <a:p xmlns:a="http://schemas.openxmlformats.org/drawingml/2006/main">
            <a:pPr marL="0" indent="0">
              <a:buNone/>
            </a:pPr>
            <a:r>
              <a:rPr sz="1550" b="1">
                <a:solidFill>
                  <a:srgbClr val="278A35"/>
                </a:solidFill>
                <a:latin typeface="Aptos"/>
                <a:ea typeface="Aptos"/>
                <a:cs typeface="Aptos"/>
              </a:rPr>
              <a:t>• comment se développe le mois ?</a:t>
            </a:r>
            <a:endParaRPr sz="1550"/>
          </a:p>
          <a:p xmlns:a="http://schemas.openxmlformats.org/drawingml/2006/main">
            <a:pPr marL="0" indent="0">
              <a:buNone/>
            </a:pPr>
            <a:r>
              <a:rPr sz="1550" b="1">
                <a:solidFill>
                  <a:srgbClr val="278A35"/>
                </a:solidFill>
                <a:latin typeface="Aptos"/>
                <a:ea typeface="Aptos"/>
                <a:cs typeface="Aptos"/>
              </a:rPr>
              <a:t>• quelles données doivent être envoyées ultérieurement à l'équipe du conseiller fiscal ou de la comptabilité?</a:t>
            </a:r>
            <a:endParaRPr sz="1550"/>
          </a:p>
        </p:txBody>
      </p:sp>
      <p:sp>
        <p:nvSpPr>
          <p:cNvPr id="8" name="Text 6">
            <a:extLst xmlns:a="http://schemas.openxmlformats.org/drawingml/2006/main">
              <a:ext uri="{FF2B5EF4-FFF2-40B4-BE49-F238E27FC236}">
                <a16:creationId xmlns:a16="http://schemas.microsoft.com/office/drawing/2014/main" id="{B4372B75-259F-4B78-B7A0-A9BB10992EAF}"/>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L'application ne remplace pas la comptabilité - elle prépare l'information plus efficacement.</a:t>
            </a:r>
            <a:endParaRPr sz="2000"/>
          </a:p>
        </p:txBody>
      </p:sp>
    </p:spTree>
    <p:extLst>
      <p:ext uri="{BB962C8B-B14F-4D97-AF65-F5344CB8AC3E}">
        <p14:creationId xmlns:p14="http://schemas.microsoft.com/office/powerpoint/2010/main" val="1908815394"/>
      </p:ext>
    </p:extLst>
  </p:cSld>
</p:sld>
</file>

<file path=ppt/slides/slide6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46225A3F-4C9F-4574-A8F2-DB63D1D72AF9}"/>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554B825-937F-45C3-9653-E9E129509A1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1A07082-5AE4-44B3-A9A0-8E115516562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68</a:t>
            </a:r>
            <a:endParaRPr sz="750"/>
          </a:p>
        </p:txBody>
      </p:sp>
      <p:sp>
        <p:nvSpPr>
          <p:cNvPr id="5" name="Text 3">
            <a:extLst xmlns:a="http://schemas.openxmlformats.org/drawingml/2006/main">
              <a:ext uri="{FF2B5EF4-FFF2-40B4-BE49-F238E27FC236}">
                <a16:creationId xmlns:a16="http://schemas.microsoft.com/office/drawing/2014/main" id="{660E7B5E-E625-4D94-ABF7-263390D9F34D}"/>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15</a:t>
            </a:r>
            <a:endParaRPr sz="1100"/>
          </a:p>
        </p:txBody>
      </p:sp>
      <p:sp>
        <p:nvSpPr>
          <p:cNvPr id="6" name="Text 4">
            <a:extLst xmlns:a="http://schemas.openxmlformats.org/drawingml/2006/main">
              <a:ext uri="{FF2B5EF4-FFF2-40B4-BE49-F238E27FC236}">
                <a16:creationId xmlns:a16="http://schemas.microsoft.com/office/drawing/2014/main" id="{093B8E3A-AB31-490B-81E7-59EC396F05BF}"/>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Résumé de la taxe et exportations</a:t>
            </a:r>
            <a:endParaRPr sz="4300"/>
          </a:p>
        </p:txBody>
      </p:sp>
      <p:sp>
        <p:nvSpPr>
          <p:cNvPr id="7" name="Text 5">
            <a:extLst xmlns:a="http://schemas.openxmlformats.org/drawingml/2006/main">
              <a:ext uri="{FF2B5EF4-FFF2-40B4-BE49-F238E27FC236}">
                <a16:creationId xmlns:a16="http://schemas.microsoft.com/office/drawing/2014/main" id="{58ECB4C6-AFF1-4FFA-93D5-372DFE5E7746}"/>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Le point de vue fiscal prépare VAT, la taxe sur les intrants, la taxe à payer et les exportations, sans remplacer les conseils fiscaux professionnels.</a:t>
            </a:r>
            <a:endParaRPr sz="1700"/>
          </a:p>
        </p:txBody>
      </p:sp>
    </p:spTree>
    <p:extLst>
      <p:ext uri="{BB962C8B-B14F-4D97-AF65-F5344CB8AC3E}">
        <p14:creationId xmlns:p14="http://schemas.microsoft.com/office/powerpoint/2010/main" val="1950426452"/>
      </p:ext>
    </p:extLst>
  </p:cSld>
</p:sld>
</file>

<file path=ppt/slides/slide6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A182AA7-0263-4E4E-9FCD-7F9DC5239D62}"/>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1F26C362-2103-4532-8349-662E4664534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43F66F4-377E-46E7-875A-2B4D7857496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69</a:t>
            </a:r>
            <a:endParaRPr sz="750"/>
          </a:p>
        </p:txBody>
      </p:sp>
      <p:sp>
        <p:nvSpPr>
          <p:cNvPr id="5" name="Text 3">
            <a:extLst xmlns:a="http://schemas.openxmlformats.org/drawingml/2006/main">
              <a:ext uri="{FF2B5EF4-FFF2-40B4-BE49-F238E27FC236}">
                <a16:creationId xmlns:a16="http://schemas.microsoft.com/office/drawing/2014/main" id="{766AB2FD-435F-4087-99FE-A4718437D5C5}"/>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Résumé fiscal</a:t>
            </a:r>
            <a:endParaRPr sz="3100"/>
          </a:p>
        </p:txBody>
      </p:sp>
      <p:sp>
        <p:nvSpPr>
          <p:cNvPr id="6" name="Text 4">
            <a:extLst xmlns:a="http://schemas.openxmlformats.org/drawingml/2006/main">
              <a:ext uri="{FF2B5EF4-FFF2-40B4-BE49-F238E27FC236}">
                <a16:creationId xmlns:a16="http://schemas.microsoft.com/office/drawing/2014/main" id="{91E96F35-8754-4086-8DDC-07658ADB382A}"/>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affiche la taxe nette, brute, VAT, sur les intrants et la taxe à payer.</a:t>
            </a:r>
            <a:endParaRPr sz="1400"/>
          </a:p>
        </p:txBody>
      </p:sp>
      <p:sp>
        <p:nvSpPr>
          <p:cNvPr id="7" name="Text 5">
            <a:extLst xmlns:a="http://schemas.openxmlformats.org/drawingml/2006/main">
              <a:ext uri="{FF2B5EF4-FFF2-40B4-BE49-F238E27FC236}">
                <a16:creationId xmlns:a16="http://schemas.microsoft.com/office/drawing/2014/main" id="{5A276008-A5EF-4F3B-BDAC-D1870F7B65D2}"/>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périodes peuvent être consultées mensuellement ou trimestriellement.</a:t>
            </a:r>
            <a:endParaRPr sz="1450"/>
          </a:p>
          <a:p xmlns:a="http://schemas.openxmlformats.org/drawingml/2006/main">
            <a:pPr marL="0" indent="0">
              <a:buNone/>
            </a:pPr>
            <a:r>
              <a:rPr sz="1450" b="1">
                <a:solidFill>
                  <a:srgbClr val="278A35"/>
                </a:solidFill>
                <a:latin typeface="Aptos"/>
                <a:ea typeface="Aptos"/>
                <a:cs typeface="Aptos"/>
              </a:rPr>
              <a:t>• La taxe VAT et les intrants sont clairement consolidées.</a:t>
            </a:r>
            <a:endParaRPr sz="1450"/>
          </a:p>
          <a:p xmlns:a="http://schemas.openxmlformats.org/drawingml/2006/main">
            <a:pPr marL="0" indent="0">
              <a:buNone/>
            </a:pPr>
            <a:r>
              <a:rPr sz="1450" b="1">
                <a:solidFill>
                  <a:srgbClr val="278A35"/>
                </a:solidFill>
                <a:latin typeface="Aptos"/>
                <a:ea typeface="Aptos"/>
                <a:cs typeface="Aptos"/>
              </a:rPr>
              <a:t>• CSV l'exportation soutient la préparation à la comptabilité et aux conseillers fiscaux.</a:t>
            </a:r>
            <a:endParaRPr sz="1450"/>
          </a:p>
          <a:p xmlns:a="http://schemas.openxmlformats.org/drawingml/2006/main">
            <a:pPr marL="0" indent="0">
              <a:buNone/>
            </a:pPr>
            <a:r>
              <a:rPr sz="1450" b="1">
                <a:solidFill>
                  <a:srgbClr val="278A35"/>
                </a:solidFill>
                <a:latin typeface="Aptos"/>
                <a:ea typeface="Aptos"/>
                <a:cs typeface="Aptos"/>
              </a:rPr>
              <a:t>• La préparation DATEV peut être configurée dans les paramètres de l'entreprise.</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31c69767a60b4383"/>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B819B963-411F-4FD6-B36F-7B6963549782}"/>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8C51519F-3E9B-426C-A6E9-7C247D96CB9B}"/>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Net</a:t>
            </a:r>
            <a:endParaRPr sz="850"/>
          </a:p>
        </p:txBody>
      </p:sp>
      <p:sp>
        <p:nvSpPr>
          <p:cNvPr id="11" name="Shape 8">
            <a:extLst xmlns:a="http://schemas.openxmlformats.org/drawingml/2006/main">
              <a:ext uri="{FF2B5EF4-FFF2-40B4-BE49-F238E27FC236}">
                <a16:creationId xmlns:a16="http://schemas.microsoft.com/office/drawing/2014/main" id="{EB3B039D-530B-4A92-93BF-78931B50CD38}"/>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8C9E257E-0991-49CF-8A91-A9E5D947115D}"/>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VAT</a:t>
            </a:r>
            <a:endParaRPr sz="850"/>
          </a:p>
        </p:txBody>
      </p:sp>
      <p:sp>
        <p:nvSpPr>
          <p:cNvPr id="13" name="Shape 10">
            <a:extLst xmlns:a="http://schemas.openxmlformats.org/drawingml/2006/main">
              <a:ext uri="{FF2B5EF4-FFF2-40B4-BE49-F238E27FC236}">
                <a16:creationId xmlns:a16="http://schemas.microsoft.com/office/drawing/2014/main" id="{5D303730-1DD2-4944-AE87-E1B584B76992}"/>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14C666C7-D463-4B4C-BDE8-D1561B136E44}"/>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DATEV</a:t>
            </a:r>
            <a:endParaRPr sz="850"/>
          </a:p>
        </p:txBody>
      </p:sp>
    </p:spTree>
    <p:extLst>
      <p:ext uri="{BB962C8B-B14F-4D97-AF65-F5344CB8AC3E}">
        <p14:creationId xmlns:p14="http://schemas.microsoft.com/office/powerpoint/2010/main" val="1665631436"/>
      </p:ext>
    </p:extLst>
  </p:cSld>
</p:sld>
</file>

<file path=ppt/slides/slide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7803CA73-21C3-4EF2-9714-2806EB05E54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34B00F6-B3EF-47C4-BDB7-D53734478CB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563E2F5-BE6E-4C68-B41F-B7713219267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07</a:t>
            </a:r>
            <a:endParaRPr sz="750"/>
          </a:p>
        </p:txBody>
      </p:sp>
      <p:sp>
        <p:nvSpPr>
          <p:cNvPr id="5" name="Text 3">
            <a:extLst xmlns:a="http://schemas.openxmlformats.org/drawingml/2006/main">
              <a:ext uri="{FF2B5EF4-FFF2-40B4-BE49-F238E27FC236}">
                <a16:creationId xmlns:a16="http://schemas.microsoft.com/office/drawing/2014/main" id="{891B1ABD-7AF6-4E75-AD8A-26EEDFB5CC00}"/>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A qui s’adresse l’application ?</a:t>
            </a:r>
            <a:endParaRPr sz="3100"/>
          </a:p>
        </p:txBody>
      </p:sp>
      <p:sp>
        <p:nvSpPr>
          <p:cNvPr id="6" name="Text 4">
            <a:extLst xmlns:a="http://schemas.openxmlformats.org/drawingml/2006/main">
              <a:ext uri="{FF2B5EF4-FFF2-40B4-BE49-F238E27FC236}">
                <a16:creationId xmlns:a16="http://schemas.microsoft.com/office/drawing/2014/main" id="{25B217A3-C4FE-4978-918E-B81C445BFDB1}"/>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a été conçu pour les véritables entreprises en mouvement, et non pour les processus de bureau abstraits.</a:t>
            </a:r>
            <a:endParaRPr sz="1400"/>
          </a:p>
        </p:txBody>
      </p:sp>
      <p:sp>
        <p:nvSpPr>
          <p:cNvPr id="7" name="Text 5">
            <a:extLst xmlns:a="http://schemas.openxmlformats.org/drawingml/2006/main">
              <a:ext uri="{FF2B5EF4-FFF2-40B4-BE49-F238E27FC236}">
                <a16:creationId xmlns:a16="http://schemas.microsoft.com/office/drawing/2014/main" id="{09067797-CC3C-4CD9-9BE7-82204492E76F}"/>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propriétaires uniques et les petites équipes qui veulent une présence plus professionnelle.</a:t>
            </a:r>
            <a:endParaRPr sz="1550"/>
          </a:p>
          <a:p xmlns:a="http://schemas.openxmlformats.org/drawingml/2006/main">
            <a:pPr marL="0" indent="0">
              <a:buNone/>
            </a:pPr>
            <a:r>
              <a:rPr sz="1550" b="1">
                <a:solidFill>
                  <a:srgbClr val="278A35"/>
                </a:solidFill>
                <a:latin typeface="Aptos"/>
                <a:ea typeface="Aptos"/>
                <a:cs typeface="Aptos"/>
              </a:rPr>
              <a:t>• De plus en plus d’entreprises de déménagement avec plusieurs emplois, véhicules et employés.</a:t>
            </a:r>
            <a:endParaRPr sz="1550"/>
          </a:p>
          <a:p xmlns:a="http://schemas.openxmlformats.org/drawingml/2006/main">
            <a:pPr marL="0" indent="0">
              <a:buNone/>
            </a:pPr>
            <a:r>
              <a:rPr sz="1550" b="1">
                <a:solidFill>
                  <a:srgbClr val="278A35"/>
                </a:solidFill>
                <a:latin typeface="Aptos"/>
                <a:ea typeface="Aptos"/>
                <a:cs typeface="Aptos"/>
              </a:rPr>
              <a:t>• Entreprises cherchant à numériser les enquêtes, les devis et la documentation.</a:t>
            </a:r>
            <a:endParaRPr sz="1550"/>
          </a:p>
          <a:p xmlns:a="http://schemas.openxmlformats.org/drawingml/2006/main">
            <a:pPr marL="0" indent="0">
              <a:buNone/>
            </a:pPr>
            <a:r>
              <a:rPr sz="1550" b="1">
                <a:solidFill>
                  <a:srgbClr val="278A35"/>
                </a:solidFill>
                <a:latin typeface="Aptos"/>
                <a:ea typeface="Aptos"/>
                <a:cs typeface="Aptos"/>
              </a:rPr>
              <a:t>• Les entreprises qui veulent une structure entre les clients, le stockage, la flotte, les finances et les dossiers.</a:t>
            </a:r>
            <a:endParaRPr sz="1550"/>
          </a:p>
        </p:txBody>
      </p:sp>
      <p:sp>
        <p:nvSpPr>
          <p:cNvPr id="8" name="Text 6">
            <a:extLst xmlns:a="http://schemas.openxmlformats.org/drawingml/2006/main">
              <a:ext uri="{FF2B5EF4-FFF2-40B4-BE49-F238E27FC236}">
                <a16:creationId xmlns:a16="http://schemas.microsoft.com/office/drawing/2014/main" id="{8D9A612C-F858-4CEB-AD2C-DEACFB1B0F2F}"/>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MovePilot Pro est particulièrement puissant partout où l'administration de bureau et la planification opérationnelle doivent fonctionner main dans la main.</a:t>
            </a:r>
            <a:endParaRPr sz="2000"/>
          </a:p>
        </p:txBody>
      </p:sp>
    </p:spTree>
    <p:extLst>
      <p:ext uri="{BB962C8B-B14F-4D97-AF65-F5344CB8AC3E}">
        <p14:creationId xmlns:p14="http://schemas.microsoft.com/office/powerpoint/2010/main" val="1731758928"/>
      </p:ext>
    </p:extLst>
  </p:cSld>
</p:sld>
</file>

<file path=ppt/slides/slide7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FD8BB7D-99D0-4DA4-97BC-79F1EC470A19}"/>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72D4832-4CC5-4FDB-B8EB-72B24963F9F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E2F81F9-1521-4CBC-B312-D2559912644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70</a:t>
            </a:r>
            <a:endParaRPr sz="750"/>
          </a:p>
        </p:txBody>
      </p:sp>
      <p:sp>
        <p:nvSpPr>
          <p:cNvPr id="5" name="Text 3">
            <a:extLst xmlns:a="http://schemas.openxmlformats.org/drawingml/2006/main">
              <a:ext uri="{FF2B5EF4-FFF2-40B4-BE49-F238E27FC236}">
                <a16:creationId xmlns:a16="http://schemas.microsoft.com/office/drawing/2014/main" id="{8E4BB413-230E-4819-B47D-3C09886A1978}"/>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Une distinction importante</a:t>
            </a:r>
            <a:endParaRPr sz="3100"/>
          </a:p>
        </p:txBody>
      </p:sp>
      <p:sp>
        <p:nvSpPr>
          <p:cNvPr id="6" name="Text 4">
            <a:extLst xmlns:a="http://schemas.openxmlformats.org/drawingml/2006/main">
              <a:ext uri="{FF2B5EF4-FFF2-40B4-BE49-F238E27FC236}">
                <a16:creationId xmlns:a16="http://schemas.microsoft.com/office/drawing/2014/main" id="{64A14EB9-0CE0-46B6-A454-49F0597DBE40}"/>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ne remplace pas les conseils fiscaux professionnels ou la soumission directe ELSTER.</a:t>
            </a:r>
            <a:endParaRPr sz="1400"/>
          </a:p>
        </p:txBody>
      </p:sp>
      <p:sp>
        <p:nvSpPr>
          <p:cNvPr id="7" name="Text 5">
            <a:extLst xmlns:a="http://schemas.openxmlformats.org/drawingml/2006/main">
              <a:ext uri="{FF2B5EF4-FFF2-40B4-BE49-F238E27FC236}">
                <a16:creationId xmlns:a16="http://schemas.microsoft.com/office/drawing/2014/main" id="{1C2CF7DF-725A-4CDD-B20C-416D5823A399}"/>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L'application prépare les totaux et les données.</a:t>
            </a:r>
            <a:endParaRPr sz="1550"/>
          </a:p>
          <a:p xmlns:a="http://schemas.openxmlformats.org/drawingml/2006/main">
            <a:pPr marL="0" indent="0">
              <a:buNone/>
            </a:pPr>
            <a:r>
              <a:rPr sz="1550" b="1">
                <a:solidFill>
                  <a:srgbClr val="278A35"/>
                </a:solidFill>
                <a:latin typeface="Aptos"/>
                <a:ea typeface="Aptos"/>
                <a:cs typeface="Aptos"/>
              </a:rPr>
              <a:t>• Chaque entreprise reste responsable de la vérification des informations fiscales obligatoires.</a:t>
            </a:r>
            <a:endParaRPr sz="1550"/>
          </a:p>
          <a:p xmlns:a="http://schemas.openxmlformats.org/drawingml/2006/main">
            <a:pPr marL="0" indent="0">
              <a:buNone/>
            </a:pPr>
            <a:r>
              <a:rPr sz="1550" b="1">
                <a:solidFill>
                  <a:srgbClr val="278A35"/>
                </a:solidFill>
                <a:latin typeface="Aptos"/>
                <a:ea typeface="Aptos"/>
                <a:cs typeface="Aptos"/>
              </a:rPr>
              <a:t>• Les exportations DATEV et CSV sont destinées à une transformation ultérieure.</a:t>
            </a:r>
            <a:endParaRPr sz="1550"/>
          </a:p>
          <a:p xmlns:a="http://schemas.openxmlformats.org/drawingml/2006/main">
            <a:pPr marL="0" indent="0">
              <a:buNone/>
            </a:pPr>
            <a:r>
              <a:rPr sz="1550" b="1">
                <a:solidFill>
                  <a:srgbClr val="278A35"/>
                </a:solidFill>
                <a:latin typeface="Aptos"/>
                <a:ea typeface="Aptos"/>
                <a:cs typeface="Aptos"/>
              </a:rPr>
              <a:t>• Cette distinction claire renforce la confiance et évite les fausses attentes.</a:t>
            </a:r>
            <a:endParaRPr sz="1550"/>
          </a:p>
        </p:txBody>
      </p:sp>
      <p:sp>
        <p:nvSpPr>
          <p:cNvPr id="8" name="Text 6">
            <a:extLst xmlns:a="http://schemas.openxmlformats.org/drawingml/2006/main">
              <a:ext uri="{FF2B5EF4-FFF2-40B4-BE49-F238E27FC236}">
                <a16:creationId xmlns:a16="http://schemas.microsoft.com/office/drawing/2014/main" id="{2EA0CC9A-BDEA-436C-B902-3132549C44B7}"/>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 aperçu pratique, pas un conseil fiscal.</a:t>
            </a:r>
            <a:endParaRPr sz="2000"/>
          </a:p>
        </p:txBody>
      </p:sp>
    </p:spTree>
    <p:extLst>
      <p:ext uri="{BB962C8B-B14F-4D97-AF65-F5344CB8AC3E}">
        <p14:creationId xmlns:p14="http://schemas.microsoft.com/office/powerpoint/2010/main" val="17357868"/>
      </p:ext>
    </p:extLst>
  </p:cSld>
</p:sld>
</file>

<file path=ppt/slides/slide7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041E822-7D78-4A25-B630-D1D8EC02D91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8B88BD2-F208-46C5-BB93-949B7A0F0BD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74F2679-80C2-4CB9-B271-5D057AD9EE0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71</a:t>
            </a:r>
            <a:endParaRPr sz="750"/>
          </a:p>
        </p:txBody>
      </p:sp>
      <p:sp>
        <p:nvSpPr>
          <p:cNvPr id="5" name="Text 3">
            <a:extLst xmlns:a="http://schemas.openxmlformats.org/drawingml/2006/main">
              <a:ext uri="{FF2B5EF4-FFF2-40B4-BE49-F238E27FC236}">
                <a16:creationId xmlns:a16="http://schemas.microsoft.com/office/drawing/2014/main" id="{2245B2CF-4B0B-4F58-9782-3758ECBBB388}"/>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Données fiscales provenant d'emplois réels</a:t>
            </a:r>
            <a:endParaRPr sz="3000"/>
          </a:p>
        </p:txBody>
      </p:sp>
      <p:sp>
        <p:nvSpPr>
          <p:cNvPr id="6" name="Text 4">
            <a:extLst xmlns:a="http://schemas.openxmlformats.org/drawingml/2006/main">
              <a:ext uri="{FF2B5EF4-FFF2-40B4-BE49-F238E27FC236}">
                <a16:creationId xmlns:a16="http://schemas.microsoft.com/office/drawing/2014/main" id="{1F30F53B-2ED5-4AD2-96FC-A906A65C00C5}"/>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Le résumé est basé sur les emplois, les paiements et les dépenses au cours de la période sélectionnée.</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84bc92f3d3ef46ea"/>
          <a:stretch xmlns:a="http://schemas.openxmlformats.org/drawingml/2006/main">
            <a:fillRect l="0" t="0" r="0" b="0"/>
          </a:stretch>
        </p:blipFill>
        <p:spPr>
          <a:xfrm xmlns:a="http://schemas.openxmlformats.org/drawingml/2006/main">
            <a:off x="4533138" y="1719072"/>
            <a:ext cx="3140964"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E26E3A03-09B9-4B91-8D94-D008C28039F7}"/>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Le travail opérationnel devient une analyse préparée.</a:t>
            </a:r>
            <a:endParaRPr sz="1150"/>
          </a:p>
        </p:txBody>
      </p:sp>
    </p:spTree>
    <p:extLst>
      <p:ext uri="{BB962C8B-B14F-4D97-AF65-F5344CB8AC3E}">
        <p14:creationId xmlns:p14="http://schemas.microsoft.com/office/powerpoint/2010/main" val="724525202"/>
      </p:ext>
    </p:extLst>
  </p:cSld>
</p:sld>
</file>

<file path=ppt/slides/slide7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554DC6C-FC9D-476C-9262-11C98AA9929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2B365C5-0506-493A-BF2C-354EDFE30FC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963A90F-B704-46DC-920A-9CDAC3650CA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72</a:t>
            </a:r>
            <a:endParaRPr sz="750"/>
          </a:p>
        </p:txBody>
      </p:sp>
      <p:sp>
        <p:nvSpPr>
          <p:cNvPr id="5" name="Text 3">
            <a:extLst xmlns:a="http://schemas.openxmlformats.org/drawingml/2006/main">
              <a:ext uri="{FF2B5EF4-FFF2-40B4-BE49-F238E27FC236}">
                <a16:creationId xmlns:a16="http://schemas.microsoft.com/office/drawing/2014/main" id="{55E8634F-15CD-4C41-9F21-2C8B88439C77}"/>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16</a:t>
            </a:r>
            <a:endParaRPr sz="1100"/>
          </a:p>
        </p:txBody>
      </p:sp>
      <p:sp>
        <p:nvSpPr>
          <p:cNvPr id="6" name="Text 4">
            <a:extLst xmlns:a="http://schemas.openxmlformats.org/drawingml/2006/main">
              <a:ext uri="{FF2B5EF4-FFF2-40B4-BE49-F238E27FC236}">
                <a16:creationId xmlns:a16="http://schemas.microsoft.com/office/drawing/2014/main" id="{0225BF75-1366-4345-9F25-F4475354AA5D}"/>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Entreprise, image de marque et personnalisation</a:t>
            </a:r>
            <a:endParaRPr sz="4300"/>
          </a:p>
        </p:txBody>
      </p:sp>
      <p:sp>
        <p:nvSpPr>
          <p:cNvPr id="7" name="Text 5">
            <a:extLst xmlns:a="http://schemas.openxmlformats.org/drawingml/2006/main">
              <a:ext uri="{FF2B5EF4-FFF2-40B4-BE49-F238E27FC236}">
                <a16:creationId xmlns:a16="http://schemas.microsoft.com/office/drawing/2014/main" id="{89127CF7-8FD8-4C24-921D-1B665F402E8C}"/>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chaque entreprise devrait être capable de s'adapter MovePilot Pro à sa propre marque.</a:t>
            </a:r>
            <a:endParaRPr sz="1700"/>
          </a:p>
        </p:txBody>
      </p:sp>
    </p:spTree>
    <p:extLst>
      <p:ext uri="{BB962C8B-B14F-4D97-AF65-F5344CB8AC3E}">
        <p14:creationId xmlns:p14="http://schemas.microsoft.com/office/powerpoint/2010/main" val="894636862"/>
      </p:ext>
    </p:extLst>
  </p:cSld>
</p:sld>
</file>

<file path=ppt/slides/slide7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0F5481F-51B0-41AC-B897-E64B5CA2761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FC1EC44-D7AB-494E-9318-7677D3D45B2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14CC2BA8-F252-4515-AEFC-BB561982E47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73</a:t>
            </a:r>
            <a:endParaRPr sz="750"/>
          </a:p>
        </p:txBody>
      </p:sp>
      <p:sp>
        <p:nvSpPr>
          <p:cNvPr id="5" name="Text 3">
            <a:extLst xmlns:a="http://schemas.openxmlformats.org/drawingml/2006/main">
              <a:ext uri="{FF2B5EF4-FFF2-40B4-BE49-F238E27FC236}">
                <a16:creationId xmlns:a16="http://schemas.microsoft.com/office/drawing/2014/main" id="{E6511AAD-E125-4557-989D-965E5F390E73}"/>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911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Paramètres de l'entreprise</a:t>
            </a:r>
            <a:endParaRPr sz="3100"/>
          </a:p>
        </p:txBody>
      </p:sp>
      <p:sp>
        <p:nvSpPr>
          <p:cNvPr id="6" name="Text 4">
            <a:extLst xmlns:a="http://schemas.openxmlformats.org/drawingml/2006/main">
              <a:ext uri="{FF2B5EF4-FFF2-40B4-BE49-F238E27FC236}">
                <a16:creationId xmlns:a16="http://schemas.microsoft.com/office/drawing/2014/main" id="{567E21D0-8827-4E56-B35B-8DB9EA63CBA5}"/>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Logo, couleurs, prix, documents et détails de l'entreprise sont gérés de manière centralisée.</a:t>
            </a:r>
            <a:endParaRPr sz="1400"/>
          </a:p>
        </p:txBody>
      </p:sp>
      <p:sp>
        <p:nvSpPr>
          <p:cNvPr id="7" name="Text 5">
            <a:extLst xmlns:a="http://schemas.openxmlformats.org/drawingml/2006/main">
              <a:ext uri="{FF2B5EF4-FFF2-40B4-BE49-F238E27FC236}">
                <a16:creationId xmlns:a16="http://schemas.microsoft.com/office/drawing/2014/main" id="{FE9CB415-FB69-49EC-92AC-4C02CB466C92}"/>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Les détails de votre propre entreprise fournissent la base pour les documents.</a:t>
            </a:r>
            <a:endParaRPr sz="1450"/>
          </a:p>
          <a:p xmlns:a="http://schemas.openxmlformats.org/drawingml/2006/main">
            <a:pPr marL="0" indent="0">
              <a:buNone/>
            </a:pPr>
            <a:r>
              <a:rPr sz="1450" b="1">
                <a:solidFill>
                  <a:srgbClr val="278A35"/>
                </a:solidFill>
                <a:latin typeface="Aptos"/>
                <a:ea typeface="Aptos"/>
                <a:cs typeface="Aptos"/>
              </a:rPr>
              <a:t>• Logo et couleurs soutiennent votre conception d'entreprise.</a:t>
            </a:r>
            <a:endParaRPr sz="1450"/>
          </a:p>
          <a:p xmlns:a="http://schemas.openxmlformats.org/drawingml/2006/main">
            <a:pPr marL="0" indent="0">
              <a:buNone/>
            </a:pPr>
            <a:r>
              <a:rPr sz="1450" b="1">
                <a:solidFill>
                  <a:srgbClr val="278A35"/>
                </a:solidFill>
                <a:latin typeface="Aptos"/>
                <a:ea typeface="Aptos"/>
                <a:cs typeface="Aptos"/>
              </a:rPr>
              <a:t>• Les bases de prix et les documents peuvent être configurés.</a:t>
            </a:r>
            <a:endParaRPr sz="1450"/>
          </a:p>
          <a:p xmlns:a="http://schemas.openxmlformats.org/drawingml/2006/main">
            <a:pPr marL="0" indent="0">
              <a:buNone/>
            </a:pPr>
            <a:r>
              <a:rPr sz="1450" b="1">
                <a:solidFill>
                  <a:srgbClr val="278A35"/>
                </a:solidFill>
                <a:latin typeface="Aptos"/>
                <a:ea typeface="Aptos"/>
                <a:cs typeface="Aptos"/>
              </a:rPr>
              <a:t>• Un assistant de configuration vous aide à démarrer.</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fe4eecf56c8d46a5"/>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B72507D6-4BB8-47F5-963D-518E8A350323}"/>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AD2DF738-DF88-4B4C-81CE-EAF2A6834159}"/>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Logo</a:t>
            </a:r>
            <a:endParaRPr sz="850"/>
          </a:p>
        </p:txBody>
      </p:sp>
      <p:sp>
        <p:nvSpPr>
          <p:cNvPr id="11" name="Shape 8">
            <a:extLst xmlns:a="http://schemas.openxmlformats.org/drawingml/2006/main">
              <a:ext uri="{FF2B5EF4-FFF2-40B4-BE49-F238E27FC236}">
                <a16:creationId xmlns:a16="http://schemas.microsoft.com/office/drawing/2014/main" id="{33643A2F-0D06-4C98-997D-C45BCFDCF4AE}"/>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E8D9BD2A-51CE-46D9-83CC-3BE3EC8C41D4}"/>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Couleurs</a:t>
            </a:r>
            <a:endParaRPr sz="850"/>
          </a:p>
        </p:txBody>
      </p:sp>
      <p:sp>
        <p:nvSpPr>
          <p:cNvPr id="13" name="Shape 10">
            <a:extLst xmlns:a="http://schemas.openxmlformats.org/drawingml/2006/main">
              <a:ext uri="{FF2B5EF4-FFF2-40B4-BE49-F238E27FC236}">
                <a16:creationId xmlns:a16="http://schemas.microsoft.com/office/drawing/2014/main" id="{363536AC-F08B-4A82-AFDB-2F1166E17471}"/>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BB7D52B1-40A5-4984-9E95-9F62A106200C}"/>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Documents</a:t>
            </a:r>
            <a:endParaRPr sz="850"/>
          </a:p>
        </p:txBody>
      </p:sp>
    </p:spTree>
    <p:extLst>
      <p:ext uri="{BB962C8B-B14F-4D97-AF65-F5344CB8AC3E}">
        <p14:creationId xmlns:p14="http://schemas.microsoft.com/office/powerpoint/2010/main" val="1821264613"/>
      </p:ext>
    </p:extLst>
  </p:cSld>
</p:sld>
</file>

<file path=ppt/slides/slide7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6F704FD-52C1-4F55-A907-1F4EF9E9EB5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AABEAE3-573C-46E9-8E1A-98BC881CF71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6C6C9D66-EC68-42A2-92C4-2B9A8FB00D3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74</a:t>
            </a:r>
            <a:endParaRPr sz="750"/>
          </a:p>
        </p:txBody>
      </p:sp>
      <p:sp>
        <p:nvSpPr>
          <p:cNvPr id="5" name="Text 3">
            <a:extLst xmlns:a="http://schemas.openxmlformats.org/drawingml/2006/main">
              <a:ext uri="{FF2B5EF4-FFF2-40B4-BE49-F238E27FC236}">
                <a16:creationId xmlns:a16="http://schemas.microsoft.com/office/drawing/2014/main" id="{D2AA4A8D-B605-406A-B30E-046DE5869D42}"/>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Documents professionnels dans votre propre conception</a:t>
            </a:r>
            <a:endParaRPr sz="3100"/>
          </a:p>
        </p:txBody>
      </p:sp>
      <p:sp>
        <p:nvSpPr>
          <p:cNvPr id="6" name="Text 4">
            <a:extLst xmlns:a="http://schemas.openxmlformats.org/drawingml/2006/main">
              <a:ext uri="{FF2B5EF4-FFF2-40B4-BE49-F238E27FC236}">
                <a16:creationId xmlns:a16="http://schemas.microsoft.com/office/drawing/2014/main" id="{34ED0F9D-45DB-4988-9738-C6485E75EC2B}"/>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 logiciel devrait renforcer votre marque, pas la cacher.</a:t>
            </a:r>
            <a:endParaRPr sz="1400"/>
          </a:p>
        </p:txBody>
      </p:sp>
      <p:sp>
        <p:nvSpPr>
          <p:cNvPr id="7" name="Text 5">
            <a:extLst xmlns:a="http://schemas.openxmlformats.org/drawingml/2006/main">
              <a:ext uri="{FF2B5EF4-FFF2-40B4-BE49-F238E27FC236}">
                <a16:creationId xmlns:a16="http://schemas.microsoft.com/office/drawing/2014/main" id="{B0F4AA08-C403-4B43-976D-D87321770EBC}"/>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PDFs peut être créé avec votre logo et les détails de votre entreprise.</a:t>
            </a:r>
            <a:endParaRPr sz="1550"/>
          </a:p>
          <a:p xmlns:a="http://schemas.openxmlformats.org/drawingml/2006/main">
            <a:pPr marL="0" indent="0">
              <a:buNone/>
            </a:pPr>
            <a:r>
              <a:rPr sz="1550" b="1">
                <a:solidFill>
                  <a:srgbClr val="278A35"/>
                </a:solidFill>
                <a:latin typeface="Aptos"/>
                <a:ea typeface="Aptos"/>
                <a:cs typeface="Aptos"/>
              </a:rPr>
              <a:t>• Les couleurs et les documents soutiennent une présence de marque constante.</a:t>
            </a:r>
            <a:endParaRPr sz="1550"/>
          </a:p>
          <a:p xmlns:a="http://schemas.openxmlformats.org/drawingml/2006/main">
            <a:pPr marL="0" indent="0">
              <a:buNone/>
            </a:pPr>
            <a:r>
              <a:rPr sz="1550" b="1">
                <a:solidFill>
                  <a:srgbClr val="278A35"/>
                </a:solidFill>
                <a:latin typeface="Aptos"/>
                <a:ea typeface="Aptos"/>
                <a:cs typeface="Aptos"/>
              </a:rPr>
              <a:t>• Les clients reçoivent plus de devis professionnels, de contrats et de factures.</a:t>
            </a:r>
            <a:endParaRPr sz="1550"/>
          </a:p>
          <a:p xmlns:a="http://schemas.openxmlformats.org/drawingml/2006/main">
            <a:pPr marL="0" indent="0">
              <a:buNone/>
            </a:pPr>
            <a:r>
              <a:rPr sz="1550" b="1">
                <a:solidFill>
                  <a:srgbClr val="278A35"/>
                </a:solidFill>
                <a:latin typeface="Aptos"/>
                <a:ea typeface="Aptos"/>
                <a:cs typeface="Aptos"/>
              </a:rPr>
              <a:t>• Les étiquettes de boîte et les codes QR peuvent également faire partie de votre identité de marque.</a:t>
            </a:r>
            <a:endParaRPr sz="1550"/>
          </a:p>
        </p:txBody>
      </p:sp>
      <p:sp>
        <p:nvSpPr>
          <p:cNvPr id="8" name="Text 6">
            <a:extLst xmlns:a="http://schemas.openxmlformats.org/drawingml/2006/main">
              <a:ext uri="{FF2B5EF4-FFF2-40B4-BE49-F238E27FC236}">
                <a16:creationId xmlns:a16="http://schemas.microsoft.com/office/drawing/2014/main" id="{B1FC09C8-A7C7-40CC-8B3E-DC5F8E0D7EE8}"/>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MovePilot Pro devient un outil au sein de votre propre conception d'entreprise.</a:t>
            </a:r>
            <a:endParaRPr sz="2000"/>
          </a:p>
        </p:txBody>
      </p:sp>
    </p:spTree>
    <p:extLst>
      <p:ext uri="{BB962C8B-B14F-4D97-AF65-F5344CB8AC3E}">
        <p14:creationId xmlns:p14="http://schemas.microsoft.com/office/powerpoint/2010/main" val="1133263668"/>
      </p:ext>
    </p:extLst>
  </p:cSld>
</p:sld>
</file>

<file path=ppt/slides/slide7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268C9AF-8EE0-4D7B-8EFE-05AB05A6EC1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741FCBC-8D24-4E56-82D2-27D7B7F7A33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16BB26FA-DE0C-4278-97BD-685A547D652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75</a:t>
            </a:r>
            <a:endParaRPr sz="750"/>
          </a:p>
        </p:txBody>
      </p:sp>
      <p:sp>
        <p:nvSpPr>
          <p:cNvPr id="5" name="Text 3">
            <a:extLst xmlns:a="http://schemas.openxmlformats.org/drawingml/2006/main">
              <a:ext uri="{FF2B5EF4-FFF2-40B4-BE49-F238E27FC236}">
                <a16:creationId xmlns:a16="http://schemas.microsoft.com/office/drawing/2014/main" id="{FE8070BB-5F1A-442D-8480-4C8E0E324FEF}"/>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883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Protection et contrôle des données</a:t>
            </a:r>
            <a:endParaRPr sz="3100"/>
          </a:p>
        </p:txBody>
      </p:sp>
      <p:sp>
        <p:nvSpPr>
          <p:cNvPr id="6" name="Text 4">
            <a:extLst xmlns:a="http://schemas.openxmlformats.org/drawingml/2006/main">
              <a:ext uri="{FF2B5EF4-FFF2-40B4-BE49-F238E27FC236}">
                <a16:creationId xmlns:a16="http://schemas.microsoft.com/office/drawing/2014/main" id="{155A58FF-86E7-48BB-A813-0445612A1018}"/>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Une entreprise professionnelle a besoin de contrôle sur ses données et services.</a:t>
            </a:r>
            <a:endParaRPr sz="1400"/>
          </a:p>
        </p:txBody>
      </p:sp>
      <p:sp>
        <p:nvSpPr>
          <p:cNvPr id="7" name="Text 5">
            <a:extLst xmlns:a="http://schemas.openxmlformats.org/drawingml/2006/main">
              <a:ext uri="{FF2B5EF4-FFF2-40B4-BE49-F238E27FC236}">
                <a16:creationId xmlns:a16="http://schemas.microsoft.com/office/drawing/2014/main" id="{B666512F-8FFB-40B4-8754-F3F5FCA00749}"/>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données sont organisées sur l'appareil et peuvent être sauvegardées.</a:t>
            </a:r>
            <a:endParaRPr sz="1550"/>
          </a:p>
          <a:p xmlns:a="http://schemas.openxmlformats.org/drawingml/2006/main">
            <a:pPr marL="0" indent="0">
              <a:buNone/>
            </a:pPr>
            <a:r>
              <a:rPr sz="1550" b="1">
                <a:solidFill>
                  <a:srgbClr val="278A35"/>
                </a:solidFill>
                <a:latin typeface="Aptos"/>
                <a:ea typeface="Aptos"/>
                <a:cs typeface="Aptos"/>
              </a:rPr>
              <a:t>• Les fonctionnalités d'IA peuvent éventuellement être utilisées avec vos propres touches API.</a:t>
            </a:r>
            <a:endParaRPr sz="1550"/>
          </a:p>
          <a:p xmlns:a="http://schemas.openxmlformats.org/drawingml/2006/main">
            <a:pPr marL="0" indent="0">
              <a:buNone/>
            </a:pPr>
            <a:r>
              <a:rPr sz="1550" b="1">
                <a:solidFill>
                  <a:srgbClr val="278A35"/>
                </a:solidFill>
                <a:latin typeface="Aptos"/>
                <a:ea typeface="Aptos"/>
                <a:cs typeface="Aptos"/>
              </a:rPr>
              <a:t>• Les entreprises décident des services externes qu’elles utilisent.</a:t>
            </a:r>
            <a:endParaRPr sz="1550"/>
          </a:p>
          <a:p xmlns:a="http://schemas.openxmlformats.org/drawingml/2006/main">
            <a:pPr marL="0" indent="0">
              <a:buNone/>
            </a:pPr>
            <a:r>
              <a:rPr sz="1550" b="1">
                <a:solidFill>
                  <a:srgbClr val="278A35"/>
                </a:solidFill>
                <a:latin typeface="Aptos"/>
                <a:ea typeface="Aptos"/>
                <a:cs typeface="Aptos"/>
              </a:rPr>
              <a:t>• L'application est conçue pour une utilisation pratique et évite la complexité inutile.</a:t>
            </a:r>
            <a:endParaRPr sz="1550"/>
          </a:p>
        </p:txBody>
      </p:sp>
      <p:sp>
        <p:nvSpPr>
          <p:cNvPr id="8" name="Text 6">
            <a:extLst xmlns:a="http://schemas.openxmlformats.org/drawingml/2006/main">
              <a:ext uri="{FF2B5EF4-FFF2-40B4-BE49-F238E27FC236}">
                <a16:creationId xmlns:a16="http://schemas.microsoft.com/office/drawing/2014/main" id="{73797B9A-5E1B-4F71-9CE1-C620AC3BBF3B}"/>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Le contrôle est un argument de vente, en particulier lors du traitement des données des clients.</a:t>
            </a:r>
            <a:endParaRPr sz="2000"/>
          </a:p>
        </p:txBody>
      </p:sp>
    </p:spTree>
    <p:extLst>
      <p:ext uri="{BB962C8B-B14F-4D97-AF65-F5344CB8AC3E}">
        <p14:creationId xmlns:p14="http://schemas.microsoft.com/office/powerpoint/2010/main" val="512780642"/>
      </p:ext>
    </p:extLst>
  </p:cSld>
</p:sld>
</file>

<file path=ppt/slides/slide76.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111ABEB-26F5-4111-ADC1-50CD18C5910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70BA98FF-B11C-4A3F-A4F6-16CCA74E123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3FDFD9AA-B35B-42D4-8604-107AE836A69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76</a:t>
            </a:r>
            <a:endParaRPr sz="750"/>
          </a:p>
        </p:txBody>
      </p:sp>
      <p:sp>
        <p:nvSpPr>
          <p:cNvPr id="5" name="Text 3">
            <a:extLst xmlns:a="http://schemas.openxmlformats.org/drawingml/2006/main">
              <a:ext uri="{FF2B5EF4-FFF2-40B4-BE49-F238E27FC236}">
                <a16:creationId xmlns:a16="http://schemas.microsoft.com/office/drawing/2014/main" id="{E7F2F4E5-20E4-436F-AAE7-A13525C9C81D}"/>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17</a:t>
            </a:r>
            <a:endParaRPr sz="1100"/>
          </a:p>
        </p:txBody>
      </p:sp>
      <p:sp>
        <p:nvSpPr>
          <p:cNvPr id="6" name="Text 4">
            <a:extLst xmlns:a="http://schemas.openxmlformats.org/drawingml/2006/main">
              <a:ext uri="{FF2B5EF4-FFF2-40B4-BE49-F238E27FC236}">
                <a16:creationId xmlns:a16="http://schemas.microsoft.com/office/drawing/2014/main" id="{DB96F7CD-CE2E-4A9D-B08F-6F21B1264545}"/>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L’IA et les technologies modernes</a:t>
            </a:r>
            <a:endParaRPr sz="4300"/>
          </a:p>
        </p:txBody>
      </p:sp>
      <p:sp>
        <p:nvSpPr>
          <p:cNvPr id="7" name="Text 5">
            <a:extLst xmlns:a="http://schemas.openxmlformats.org/drawingml/2006/main">
              <a:ext uri="{FF2B5EF4-FFF2-40B4-BE49-F238E27FC236}">
                <a16:creationId xmlns:a16="http://schemas.microsoft.com/office/drawing/2014/main" id="{95938A77-819C-4292-9C17-CF2CF181A603}"/>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combine un logiciel d'entreprise traditionnel avec une capture moderne, une analyse photo et un support d'IA optionnel.</a:t>
            </a:r>
            <a:endParaRPr sz="1700"/>
          </a:p>
        </p:txBody>
      </p:sp>
    </p:spTree>
    <p:extLst>
      <p:ext uri="{BB962C8B-B14F-4D97-AF65-F5344CB8AC3E}">
        <p14:creationId xmlns:p14="http://schemas.microsoft.com/office/powerpoint/2010/main" val="2071758667"/>
      </p:ext>
    </p:extLst>
  </p:cSld>
</p:sld>
</file>

<file path=ppt/slides/slide7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272DC20-824C-4F01-BA29-C2512F8933BF}"/>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748CE1E7-CE94-4C1D-95A0-11BC7DA24C6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9C1C5E9-6A4B-4619-A10D-F786634671B9}"/>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77</a:t>
            </a:r>
            <a:endParaRPr sz="750"/>
          </a:p>
        </p:txBody>
      </p:sp>
      <p:sp>
        <p:nvSpPr>
          <p:cNvPr id="5" name="Text 3">
            <a:extLst xmlns:a="http://schemas.openxmlformats.org/drawingml/2006/main">
              <a:ext uri="{FF2B5EF4-FFF2-40B4-BE49-F238E27FC236}">
                <a16:creationId xmlns:a16="http://schemas.microsoft.com/office/drawing/2014/main" id="{734340A8-B4DF-4A13-823B-FB0F126FFC34}"/>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L'IA où elle ajoute de la valeur</a:t>
            </a:r>
            <a:endParaRPr sz="3100"/>
          </a:p>
        </p:txBody>
      </p:sp>
      <p:sp>
        <p:nvSpPr>
          <p:cNvPr id="6" name="Text 4">
            <a:extLst xmlns:a="http://schemas.openxmlformats.org/drawingml/2006/main">
              <a:ext uri="{FF2B5EF4-FFF2-40B4-BE49-F238E27FC236}">
                <a16:creationId xmlns:a16="http://schemas.microsoft.com/office/drawing/2014/main" id="{FD0B29F0-2F74-4575-901A-CE97551D4A28}"/>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L’IA devrait réduire le travail, et non servir de décoration.</a:t>
            </a:r>
            <a:endParaRPr sz="1400"/>
          </a:p>
        </p:txBody>
      </p:sp>
      <p:sp>
        <p:nvSpPr>
          <p:cNvPr id="7" name="Text 5">
            <a:extLst xmlns:a="http://schemas.openxmlformats.org/drawingml/2006/main">
              <a:ext uri="{FF2B5EF4-FFF2-40B4-BE49-F238E27FC236}">
                <a16:creationId xmlns:a16="http://schemas.microsoft.com/office/drawing/2014/main" id="{6FC04EC6-533A-410B-B857-F26F00CA60BD}"/>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photos d'inventaire peuvent être analysées et intégrées dans le flux de travail.</a:t>
            </a:r>
            <a:endParaRPr sz="1550"/>
          </a:p>
          <a:p xmlns:a="http://schemas.openxmlformats.org/drawingml/2006/main">
            <a:pPr marL="0" indent="0">
              <a:buNone/>
            </a:pPr>
            <a:r>
              <a:rPr sz="1550" b="1">
                <a:solidFill>
                  <a:srgbClr val="278A35"/>
                </a:solidFill>
                <a:latin typeface="Aptos"/>
                <a:ea typeface="Aptos"/>
                <a:cs typeface="Aptos"/>
              </a:rPr>
              <a:t>• OpenAI ou Google Gemini peut éventuellement être utilisé avec votre propre clé API.</a:t>
            </a:r>
            <a:endParaRPr sz="1550"/>
          </a:p>
          <a:p xmlns:a="http://schemas.openxmlformats.org/drawingml/2006/main">
            <a:pPr marL="0" indent="0">
              <a:buNone/>
            </a:pPr>
            <a:r>
              <a:rPr sz="1550" b="1">
                <a:solidFill>
                  <a:srgbClr val="278A35"/>
                </a:solidFill>
                <a:latin typeface="Aptos"/>
                <a:ea typeface="Aptos"/>
                <a:cs typeface="Aptos"/>
              </a:rPr>
              <a:t>• Les entreprises conservent le contrôle des services qu’elles utilisent.</a:t>
            </a:r>
            <a:endParaRPr sz="1550"/>
          </a:p>
          <a:p xmlns:a="http://schemas.openxmlformats.org/drawingml/2006/main">
            <a:pPr marL="0" indent="0">
              <a:buNone/>
            </a:pPr>
            <a:r>
              <a:rPr sz="1550" b="1">
                <a:solidFill>
                  <a:srgbClr val="278A35"/>
                </a:solidFill>
                <a:latin typeface="Aptos"/>
                <a:ea typeface="Aptos"/>
                <a:cs typeface="Aptos"/>
              </a:rPr>
              <a:t>• L'IA soutient les enquêtes, l'inventaire et la documentation; elle ne remplace pas l'examen professionnel.</a:t>
            </a:r>
            <a:endParaRPr sz="1550"/>
          </a:p>
        </p:txBody>
      </p:sp>
      <p:sp>
        <p:nvSpPr>
          <p:cNvPr id="8" name="Text 6">
            <a:extLst xmlns:a="http://schemas.openxmlformats.org/drawingml/2006/main">
              <a:ext uri="{FF2B5EF4-FFF2-40B4-BE49-F238E27FC236}">
                <a16:creationId xmlns:a16="http://schemas.microsoft.com/office/drawing/2014/main" id="{2510EA68-A81C-4F02-B607-1FE4AC57A677}"/>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Pas l'IA comme un mot à la mode.</a:t>
            </a:r>
            <a:endParaRPr sz="2000"/>
          </a:p>
          <a:p xmlns:a="http://schemas.openxmlformats.org/drawingml/2006/main">
            <a:pPr marL="0" indent="0">
              <a:buNone/>
            </a:pPr>
            <a:r>
              <a:rPr sz="2000" b="1">
                <a:solidFill>
                  <a:srgbClr val="0E3B22"/>
                </a:solidFill>
                <a:latin typeface="Aptos"/>
                <a:ea typeface="Aptos"/>
                <a:cs typeface="Aptos"/>
              </a:rPr>
              <a:t>L'IA comme support pratique.</a:t>
            </a:r>
            <a:endParaRPr sz="2000"/>
          </a:p>
        </p:txBody>
      </p:sp>
    </p:spTree>
    <p:extLst>
      <p:ext uri="{BB962C8B-B14F-4D97-AF65-F5344CB8AC3E}">
        <p14:creationId xmlns:p14="http://schemas.microsoft.com/office/powerpoint/2010/main" val="1084754250"/>
      </p:ext>
    </p:extLst>
  </p:cSld>
</p:sld>
</file>

<file path=ppt/slides/slide78.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70D70C8-133A-4284-B8F4-783E00C6E4B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D426D4C-8254-4452-B7C5-760FFBDD585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6264D9D-E5DA-4ABF-B66F-0506770E0663}"/>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78</a:t>
            </a:r>
            <a:endParaRPr sz="750"/>
          </a:p>
        </p:txBody>
      </p:sp>
      <p:sp>
        <p:nvSpPr>
          <p:cNvPr id="5" name="Text 3">
            <a:extLst xmlns:a="http://schemas.openxmlformats.org/drawingml/2006/main">
              <a:ext uri="{FF2B5EF4-FFF2-40B4-BE49-F238E27FC236}">
                <a16:creationId xmlns:a16="http://schemas.microsoft.com/office/drawing/2014/main" id="{1C1BE517-3EBB-408A-9000-42A542FCD7ED}"/>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LiDAR, RoomPlan et l'IA qui travaillent ensemble</a:t>
            </a:r>
            <a:endParaRPr sz="3100"/>
          </a:p>
        </p:txBody>
      </p:sp>
      <p:sp>
        <p:nvSpPr>
          <p:cNvPr id="6" name="Text 4">
            <a:extLst xmlns:a="http://schemas.openxmlformats.org/drawingml/2006/main">
              <a:ext uri="{FF2B5EF4-FFF2-40B4-BE49-F238E27FC236}">
                <a16:creationId xmlns:a16="http://schemas.microsoft.com/office/drawing/2014/main" id="{F44D23F3-B8CF-4FF0-B968-4EAD72391C05}"/>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La plus grande valeur émerge lorsque la capture, l'inventaire et les coûts sont connectés.</a:t>
            </a:r>
            <a:endParaRPr sz="1400"/>
          </a:p>
        </p:txBody>
      </p:sp>
      <p:sp>
        <p:nvSpPr>
          <p:cNvPr id="7" name="Text 5">
            <a:extLst xmlns:a="http://schemas.openxmlformats.org/drawingml/2006/main">
              <a:ext uri="{FF2B5EF4-FFF2-40B4-BE49-F238E27FC236}">
                <a16:creationId xmlns:a16="http://schemas.microsoft.com/office/drawing/2014/main" id="{813BED6D-0334-447B-AA8E-A194AFB5527D}"/>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RoomPlan enregistre les pièces spatialement.</a:t>
            </a:r>
            <a:endParaRPr sz="1450"/>
          </a:p>
          <a:p xmlns:a="http://schemas.openxmlformats.org/drawingml/2006/main">
            <a:pPr marL="0" indent="0">
              <a:buNone/>
            </a:pPr>
            <a:r>
              <a:rPr sz="1450" b="1">
                <a:solidFill>
                  <a:srgbClr val="278A35"/>
                </a:solidFill>
                <a:latin typeface="Aptos"/>
                <a:ea typeface="Aptos"/>
                <a:cs typeface="Aptos"/>
              </a:rPr>
              <a:t>• Les photos ajoutent des détails et des articles inhabituels.</a:t>
            </a:r>
            <a:endParaRPr sz="1450"/>
          </a:p>
          <a:p xmlns:a="http://schemas.openxmlformats.org/drawingml/2006/main">
            <a:pPr marL="0" indent="0">
              <a:buNone/>
            </a:pPr>
            <a:r>
              <a:rPr sz="1450" b="1">
                <a:solidFill>
                  <a:srgbClr val="278A35"/>
                </a:solidFill>
                <a:latin typeface="Aptos"/>
                <a:ea typeface="Aptos"/>
                <a:cs typeface="Aptos"/>
              </a:rPr>
              <a:t>• Inventaire et volume alimentent la planification et les prix.</a:t>
            </a:r>
            <a:endParaRPr sz="1450"/>
          </a:p>
          <a:p xmlns:a="http://schemas.openxmlformats.org/drawingml/2006/main">
            <a:pPr marL="0" indent="0">
              <a:buNone/>
            </a:pPr>
            <a:r>
              <a:rPr sz="1450" b="1">
                <a:solidFill>
                  <a:srgbClr val="278A35"/>
                </a:solidFill>
                <a:latin typeface="Aptos"/>
                <a:ea typeface="Aptos"/>
                <a:cs typeface="Aptos"/>
              </a:rPr>
              <a:t>• Le travail reste négociable numériquement du début à la fin.</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f84f110e982749bc"/>
          <a:stretch xmlns:a="http://schemas.openxmlformats.org/drawingml/2006/main">
            <a:fillRect l="0" t="0" r="0" b="0"/>
          </a:stretch>
        </p:blipFill>
        <p:spPr>
          <a:xfrm xmlns:a="http://schemas.openxmlformats.org/drawingml/2006/main">
            <a:off x="6172200" y="1593342"/>
            <a:ext cx="5029200" cy="377190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A42E0EDE-6B84-4327-8596-3E4FEE50BF9A}"/>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B0132924-5B8C-4D38-8D88-E73CD5060367}"/>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LiDAR</a:t>
            </a:r>
            <a:endParaRPr sz="850"/>
          </a:p>
        </p:txBody>
      </p:sp>
      <p:sp>
        <p:nvSpPr>
          <p:cNvPr id="11" name="Shape 8">
            <a:extLst xmlns:a="http://schemas.openxmlformats.org/drawingml/2006/main">
              <a:ext uri="{FF2B5EF4-FFF2-40B4-BE49-F238E27FC236}">
                <a16:creationId xmlns:a16="http://schemas.microsoft.com/office/drawing/2014/main" id="{5FC6C517-425B-4027-8638-C4EF6714DFE4}"/>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69A3A689-9952-40FA-AEF2-EB1943391507}"/>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RoomPlan</a:t>
            </a:r>
            <a:endParaRPr sz="850"/>
          </a:p>
        </p:txBody>
      </p:sp>
      <p:sp>
        <p:nvSpPr>
          <p:cNvPr id="13" name="Shape 10">
            <a:extLst xmlns:a="http://schemas.openxmlformats.org/drawingml/2006/main">
              <a:ext uri="{FF2B5EF4-FFF2-40B4-BE49-F238E27FC236}">
                <a16:creationId xmlns:a16="http://schemas.microsoft.com/office/drawing/2014/main" id="{E91CF811-412D-4FDD-B9AB-074C1D158D34}"/>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0C49FAA5-6340-4DBC-B34F-01E8D79E47A2}"/>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Inventaire</a:t>
            </a:r>
            <a:endParaRPr sz="850"/>
          </a:p>
        </p:txBody>
      </p:sp>
    </p:spTree>
    <p:extLst>
      <p:ext uri="{BB962C8B-B14F-4D97-AF65-F5344CB8AC3E}">
        <p14:creationId xmlns:p14="http://schemas.microsoft.com/office/powerpoint/2010/main" val="1537065919"/>
      </p:ext>
    </p:extLst>
  </p:cSld>
</p:sld>
</file>

<file path=ppt/slides/slide7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07D2968-5113-4805-B2A6-FB1EA657520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1720C973-32C9-4781-8FBF-55DEEA43772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7FA029F-7CCC-4F6A-A78D-2AFDFC1AD27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79</a:t>
            </a:r>
            <a:endParaRPr sz="750"/>
          </a:p>
        </p:txBody>
      </p:sp>
      <p:sp>
        <p:nvSpPr>
          <p:cNvPr id="5" name="Text 3">
            <a:extLst xmlns:a="http://schemas.openxmlformats.org/drawingml/2006/main">
              <a:ext uri="{FF2B5EF4-FFF2-40B4-BE49-F238E27FC236}">
                <a16:creationId xmlns:a16="http://schemas.microsoft.com/office/drawing/2014/main" id="{0D47CA6A-93D2-472F-A074-94679E4BA835}"/>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Technologie au service de l'entreprise</a:t>
            </a:r>
            <a:endParaRPr sz="3100"/>
          </a:p>
        </p:txBody>
      </p:sp>
      <p:sp>
        <p:nvSpPr>
          <p:cNvPr id="6" name="Text 4">
            <a:extLst xmlns:a="http://schemas.openxmlformats.org/drawingml/2006/main">
              <a:ext uri="{FF2B5EF4-FFF2-40B4-BE49-F238E27FC236}">
                <a16:creationId xmlns:a16="http://schemas.microsoft.com/office/drawing/2014/main" id="{F6215011-47BC-4CB3-85B7-7549623B0AD8}"/>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utilise des fonctionnalités modernes sans accabler les utilisateurs avec la technologie.</a:t>
            </a:r>
            <a:endParaRPr sz="1400"/>
          </a:p>
        </p:txBody>
      </p:sp>
      <p:sp>
        <p:nvSpPr>
          <p:cNvPr id="7" name="Text 5">
            <a:extLst xmlns:a="http://schemas.openxmlformats.org/drawingml/2006/main">
              <a:ext uri="{FF2B5EF4-FFF2-40B4-BE49-F238E27FC236}">
                <a16:creationId xmlns:a16="http://schemas.microsoft.com/office/drawing/2014/main" id="{1E5D8AF0-B40D-41C4-801A-4B3034DB0B45}"/>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Les employés ne voient pas la «technologie» – ils connaissent un meilleur flux de travail.</a:t>
            </a:r>
            <a:endParaRPr sz="1550"/>
          </a:p>
          <a:p xmlns:a="http://schemas.openxmlformats.org/drawingml/2006/main">
            <a:pPr marL="0" indent="0">
              <a:buNone/>
            </a:pPr>
            <a:r>
              <a:rPr sz="1550" b="1">
                <a:solidFill>
                  <a:srgbClr val="278A35"/>
                </a:solidFill>
                <a:latin typeface="Aptos"/>
                <a:ea typeface="Aptos"/>
                <a:cs typeface="Aptos"/>
              </a:rPr>
              <a:t>• Les scans 3D, les photos, l'inventaire, les prix et les documents restent dans un processus.</a:t>
            </a:r>
            <a:endParaRPr sz="1550"/>
          </a:p>
          <a:p xmlns:a="http://schemas.openxmlformats.org/drawingml/2006/main">
            <a:pPr marL="0" indent="0">
              <a:buNone/>
            </a:pPr>
            <a:r>
              <a:rPr sz="1550" b="1">
                <a:solidFill>
                  <a:srgbClr val="278A35"/>
                </a:solidFill>
                <a:latin typeface="Aptos"/>
                <a:ea typeface="Aptos"/>
                <a:cs typeface="Aptos"/>
              </a:rPr>
              <a:t>• Il en résulte moins de retravail et une plus grande confiance en la planification.</a:t>
            </a:r>
            <a:endParaRPr sz="1550"/>
          </a:p>
          <a:p xmlns:a="http://schemas.openxmlformats.org/drawingml/2006/main">
            <a:pPr marL="0" indent="0">
              <a:buNone/>
            </a:pPr>
            <a:r>
              <a:rPr sz="1550" b="1">
                <a:solidFill>
                  <a:srgbClr val="278A35"/>
                </a:solidFill>
                <a:latin typeface="Aptos"/>
                <a:ea typeface="Aptos"/>
                <a:cs typeface="Aptos"/>
              </a:rPr>
              <a:t>• Il s’agit d’une numérisation qui est véritablement utilisée dans le travail quotidien.</a:t>
            </a:r>
            <a:endParaRPr sz="1550"/>
          </a:p>
        </p:txBody>
      </p:sp>
      <p:sp>
        <p:nvSpPr>
          <p:cNvPr id="8" name="Text 6">
            <a:extLst xmlns:a="http://schemas.openxmlformats.org/drawingml/2006/main">
              <a:ext uri="{FF2B5EF4-FFF2-40B4-BE49-F238E27FC236}">
                <a16:creationId xmlns:a16="http://schemas.microsoft.com/office/drawing/2014/main" id="{12292BE8-ED38-48E5-9D6F-E6D95162DF64}"/>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 bon logiciel ne semble pas compliqué.</a:t>
            </a:r>
            <a:endParaRPr sz="2000"/>
          </a:p>
          <a:p xmlns:a="http://schemas.openxmlformats.org/drawingml/2006/main">
            <a:pPr marL="0" indent="0">
              <a:buNone/>
            </a:pPr>
            <a:r>
              <a:rPr sz="2000" b="1">
                <a:solidFill>
                  <a:srgbClr val="0E3B22"/>
                </a:solidFill>
                <a:latin typeface="Aptos"/>
                <a:ea typeface="Aptos"/>
                <a:cs typeface="Aptos"/>
              </a:rPr>
              <a:t>Ça rend le travail compliqué plus facile.</a:t>
            </a:r>
            <a:endParaRPr sz="2000"/>
          </a:p>
        </p:txBody>
      </p:sp>
    </p:spTree>
    <p:extLst>
      <p:ext uri="{BB962C8B-B14F-4D97-AF65-F5344CB8AC3E}">
        <p14:creationId xmlns:p14="http://schemas.microsoft.com/office/powerpoint/2010/main" val="1065229128"/>
      </p:ext>
    </p:extLst>
  </p:cSld>
</p:sld>
</file>

<file path=ppt/slides/slide8.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D0AB3EF-4A78-41DA-8729-0218E616FA93}"/>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9197470-18AC-4815-B8E2-EAE5F84FA4F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9DC10B3-A836-48BA-96F6-1C790DCBB81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08</a:t>
            </a:r>
            <a:endParaRPr sz="750"/>
          </a:p>
        </p:txBody>
      </p:sp>
      <p:sp>
        <p:nvSpPr>
          <p:cNvPr id="5" name="Text 3">
            <a:extLst xmlns:a="http://schemas.openxmlformats.org/drawingml/2006/main">
              <a:ext uri="{FF2B5EF4-FFF2-40B4-BE49-F238E27FC236}">
                <a16:creationId xmlns:a16="http://schemas.microsoft.com/office/drawing/2014/main" id="{B7A68B83-D47D-4876-BD51-DF576E2B9600}"/>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Essayez-le gratuitement pendant 3 jours</a:t>
            </a:r>
            <a:endParaRPr sz="3100"/>
          </a:p>
        </p:txBody>
      </p:sp>
      <p:sp>
        <p:nvSpPr>
          <p:cNvPr id="6" name="Text 4">
            <a:extLst xmlns:a="http://schemas.openxmlformats.org/drawingml/2006/main">
              <a:ext uri="{FF2B5EF4-FFF2-40B4-BE49-F238E27FC236}">
                <a16:creationId xmlns:a16="http://schemas.microsoft.com/office/drawing/2014/main" id="{634323BA-E098-4970-9274-FA0011BC9E55}"/>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nouveaux utilisateurs peuvent tester l'application dans les opérations quotidiennes avant de prendre une décision.</a:t>
            </a:r>
            <a:endParaRPr sz="1400"/>
          </a:p>
        </p:txBody>
      </p:sp>
      <p:sp>
        <p:nvSpPr>
          <p:cNvPr id="7" name="Text 5">
            <a:extLst xmlns:a="http://schemas.openxmlformats.org/drawingml/2006/main">
              <a:ext uri="{FF2B5EF4-FFF2-40B4-BE49-F238E27FC236}">
                <a16:creationId xmlns:a16="http://schemas.microsoft.com/office/drawing/2014/main" id="{B975AFD4-57AD-445F-8C03-CC2BD9488645}"/>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Le procès est assez court pour une décision rapide, mais assez longtemps pour fournir une impression réaliste.</a:t>
            </a:r>
            <a:endParaRPr sz="1450"/>
          </a:p>
          <a:p xmlns:a="http://schemas.openxmlformats.org/drawingml/2006/main">
            <a:pPr marL="0" indent="0">
              <a:buNone/>
            </a:pPr>
            <a:r>
              <a:rPr sz="1450" b="1">
                <a:solidFill>
                  <a:srgbClr val="278A35"/>
                </a:solidFill>
                <a:latin typeface="Aptos"/>
                <a:ea typeface="Aptos"/>
                <a:cs typeface="Aptos"/>
              </a:rPr>
              <a:t>• En quelques jours, une entreprise peut ajouter des clients, examiner les prix, créer des emplois et tester des documents.</a:t>
            </a:r>
            <a:endParaRPr sz="1450"/>
          </a:p>
          <a:p xmlns:a="http://schemas.openxmlformats.org/drawingml/2006/main">
            <a:pPr marL="0" indent="0">
              <a:buNone/>
            </a:pPr>
            <a:r>
              <a:rPr sz="1450" b="1">
                <a:solidFill>
                  <a:srgbClr val="278A35"/>
                </a:solidFill>
                <a:latin typeface="Aptos"/>
                <a:ea typeface="Aptos"/>
                <a:cs typeface="Aptos"/>
              </a:rPr>
              <a:t>• La valeur ne vient pas de la lecture à ce sujet, mais de l'essayer dans votre propre flux de travail.</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c71d113047e64e21"/>
          <a:stretch xmlns:a="http://schemas.openxmlformats.org/drawingml/2006/main">
            <a:fillRect l="0" t="0" r="0" b="0"/>
          </a:stretch>
        </p:blipFill>
        <p:spPr>
          <a:xfrm xmlns:a="http://schemas.openxmlformats.org/drawingml/2006/main">
            <a:off x="6172200" y="1594914"/>
            <a:ext cx="5029200" cy="3768757"/>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789A9749-2ABA-4DA1-ACB1-45B4A31D6616}"/>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FAAF3248-2FF8-47A7-A9B2-B2794550E71A}"/>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Aucune théorie</a:t>
            </a:r>
            <a:endParaRPr sz="850"/>
          </a:p>
        </p:txBody>
      </p:sp>
      <p:sp>
        <p:nvSpPr>
          <p:cNvPr id="11" name="Shape 8">
            <a:extLst xmlns:a="http://schemas.openxmlformats.org/drawingml/2006/main">
              <a:ext uri="{FF2B5EF4-FFF2-40B4-BE49-F238E27FC236}">
                <a16:creationId xmlns:a16="http://schemas.microsoft.com/office/drawing/2014/main" id="{22FD4C8F-EB66-4014-96FB-A1D80CC18264}"/>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D6CC09AE-270A-457A-AB36-C953379505F3}"/>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Un vrai workflow</a:t>
            </a:r>
            <a:endParaRPr sz="850"/>
          </a:p>
        </p:txBody>
      </p:sp>
      <p:sp>
        <p:nvSpPr>
          <p:cNvPr id="13" name="Shape 10">
            <a:extLst xmlns:a="http://schemas.openxmlformats.org/drawingml/2006/main">
              <a:ext uri="{FF2B5EF4-FFF2-40B4-BE49-F238E27FC236}">
                <a16:creationId xmlns:a16="http://schemas.microsoft.com/office/drawing/2014/main" id="{00577FE8-A764-4081-98B6-01A66EEA7343}"/>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42ECEAFB-21A3-40BB-A5CE-09EC00F55CB9}"/>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Essayez-le maintenant</a:t>
            </a:r>
            <a:endParaRPr sz="850"/>
          </a:p>
        </p:txBody>
      </p:sp>
    </p:spTree>
    <p:extLst>
      <p:ext uri="{BB962C8B-B14F-4D97-AF65-F5344CB8AC3E}">
        <p14:creationId xmlns:p14="http://schemas.microsoft.com/office/powerpoint/2010/main" val="889855699"/>
      </p:ext>
    </p:extLst>
  </p:cSld>
</p:sld>
</file>

<file path=ppt/slides/slide80.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65FFD7E-011C-444B-81A0-48B1DC67ACD3}"/>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ADCFDE00-D072-4DF5-9528-DF32E80A331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D0363C6-6B53-47AE-9268-80FF0C0C1A1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80</a:t>
            </a:r>
            <a:endParaRPr sz="750"/>
          </a:p>
        </p:txBody>
      </p:sp>
      <p:sp>
        <p:nvSpPr>
          <p:cNvPr id="5" name="Text 3">
            <a:extLst xmlns:a="http://schemas.openxmlformats.org/drawingml/2006/main">
              <a:ext uri="{FF2B5EF4-FFF2-40B4-BE49-F238E27FC236}">
                <a16:creationId xmlns:a16="http://schemas.microsoft.com/office/drawing/2014/main" id="{96F4FAB6-BE17-400F-9B23-BC517FACC9D6}"/>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Exemple pratique</a:t>
            </a:r>
            <a:endParaRPr sz="1100"/>
          </a:p>
        </p:txBody>
      </p:sp>
      <p:sp>
        <p:nvSpPr>
          <p:cNvPr id="6" name="Text 4">
            <a:extLst xmlns:a="http://schemas.openxmlformats.org/drawingml/2006/main">
              <a:ext uri="{FF2B5EF4-FFF2-40B4-BE49-F238E27FC236}">
                <a16:creationId xmlns:a16="http://schemas.microsoft.com/office/drawing/2014/main" id="{21E0C8FF-DD93-4AA4-BD6E-C2738E6AE2D1}"/>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Une journée de travail avec MovePilot Pro</a:t>
            </a:r>
            <a:endParaRPr sz="4300"/>
          </a:p>
        </p:txBody>
      </p:sp>
      <p:sp>
        <p:nvSpPr>
          <p:cNvPr id="7" name="Text 5">
            <a:extLst xmlns:a="http://schemas.openxmlformats.org/drawingml/2006/main">
              <a:ext uri="{FF2B5EF4-FFF2-40B4-BE49-F238E27FC236}">
                <a16:creationId xmlns:a16="http://schemas.microsoft.com/office/drawing/2014/main" id="{6EC28119-D371-47F5-A4D5-C3CDEC4B6E62}"/>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Les diapositives suivantes présentent le processus non pas comme une liste de fonctionnalités, mais comme un flux de travail réaliste.</a:t>
            </a:r>
            <a:endParaRPr sz="1700"/>
          </a:p>
        </p:txBody>
      </p:sp>
    </p:spTree>
    <p:extLst>
      <p:ext uri="{BB962C8B-B14F-4D97-AF65-F5344CB8AC3E}">
        <p14:creationId xmlns:p14="http://schemas.microsoft.com/office/powerpoint/2010/main" val="1469675622"/>
      </p:ext>
    </p:extLst>
  </p:cSld>
</p:sld>
</file>

<file path=ppt/slides/slide8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0F0B86E-982E-41A7-9178-4B902B7F368A}"/>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7E300A3-ECFE-4370-AEFD-3FD0BB7597D5}"/>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15D385BB-8F50-489A-B6AB-E3E33A523F7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81</a:t>
            </a:r>
            <a:endParaRPr sz="750"/>
          </a:p>
        </p:txBody>
      </p:sp>
      <p:sp>
        <p:nvSpPr>
          <p:cNvPr id="5" name="Text 3">
            <a:extLst xmlns:a="http://schemas.openxmlformats.org/drawingml/2006/main">
              <a:ext uri="{FF2B5EF4-FFF2-40B4-BE49-F238E27FC236}">
                <a16:creationId xmlns:a16="http://schemas.microsoft.com/office/drawing/2014/main" id="{19AE8F20-EBF4-4D40-9E78-155B744CEFA2}"/>
              </a:ext>
            </a:extLst>
          </p:cNvPr>
          <p:cNvSpPr>
            <a:spLocks xmlns:a="http://schemas.openxmlformats.org/drawingml/2006/main" noGrp="1"/>
          </p:cNvSpPr>
          <p:nvPr/>
        </p:nvSpPr>
        <p:spPr>
          <a:xfrm xmlns:a="http://schemas.openxmlformats.org/drawingml/2006/main">
            <a:off x="594360" y="621792"/>
            <a:ext cx="1005840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Du premier contact à l'emploi confirmé</a:t>
            </a:r>
            <a:endParaRPr sz="3100"/>
          </a:p>
        </p:txBody>
      </p:sp>
      <p:sp>
        <p:nvSpPr>
          <p:cNvPr id="6" name="Text 4">
            <a:extLst xmlns:a="http://schemas.openxmlformats.org/drawingml/2006/main">
              <a:ext uri="{FF2B5EF4-FFF2-40B4-BE49-F238E27FC236}">
                <a16:creationId xmlns:a16="http://schemas.microsoft.com/office/drawing/2014/main" id="{EA0C5095-32D4-4A3C-9B15-10090E5CE1C4}"/>
              </a:ext>
            </a:extLst>
          </p:cNvPr>
          <p:cNvSpPr>
            <a:spLocks xmlns:a="http://schemas.openxmlformats.org/drawingml/2006/main" noGrp="1"/>
          </p:cNvSpPr>
          <p:nvPr/>
        </p:nvSpPr>
        <p:spPr>
          <a:xfrm xmlns:a="http://schemas.openxmlformats.org/drawingml/2006/main">
            <a:off x="612648" y="1481328"/>
            <a:ext cx="7315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Un client appelle – MovePilot Pro guide le travail pas à pas.</a:t>
            </a:r>
            <a:endParaRPr sz="1400"/>
          </a:p>
        </p:txBody>
      </p:sp>
      <p:sp>
        <p:nvSpPr>
          <p:cNvPr id="7" name="Shape 5">
            <a:extLst xmlns:a="http://schemas.openxmlformats.org/drawingml/2006/main">
              <a:ext uri="{FF2B5EF4-FFF2-40B4-BE49-F238E27FC236}">
                <a16:creationId xmlns:a16="http://schemas.microsoft.com/office/drawing/2014/main" id="{4E633B2E-F9EE-46A4-9A96-645823ECFAD1}"/>
              </a:ext>
            </a:extLst>
          </p:cNvPr>
          <p:cNvSpPr>
            <a:spLocks xmlns:a="http://schemas.openxmlformats.org/drawingml/2006/main" noGrp="1"/>
          </p:cNvSpPr>
          <p:nvPr/>
        </p:nvSpPr>
        <p:spPr>
          <a:xfrm xmlns:a="http://schemas.openxmlformats.org/drawingml/2006/main">
            <a:off x="6400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8" name="Text 6">
            <a:extLst xmlns:a="http://schemas.openxmlformats.org/drawingml/2006/main">
              <a:ext uri="{FF2B5EF4-FFF2-40B4-BE49-F238E27FC236}">
                <a16:creationId xmlns:a16="http://schemas.microsoft.com/office/drawing/2014/main" id="{8F66905F-5340-40F9-B518-22A28A70C1D2}"/>
              </a:ext>
            </a:extLst>
          </p:cNvPr>
          <p:cNvSpPr>
            <a:spLocks xmlns:a="http://schemas.openxmlformats.org/drawingml/2006/main" noGrp="1"/>
          </p:cNvSpPr>
          <p:nvPr/>
        </p:nvSpPr>
        <p:spPr>
          <a:xfrm xmlns:a="http://schemas.openxmlformats.org/drawingml/2006/main">
            <a:off x="7315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Appel</a:t>
            </a:r>
            <a:endParaRPr sz="850"/>
          </a:p>
        </p:txBody>
      </p:sp>
      <p:sp>
        <p:nvSpPr>
          <p:cNvPr id="9" name="Shape 7">
            <a:extLst xmlns:a="http://schemas.openxmlformats.org/drawingml/2006/main">
              <a:ext uri="{FF2B5EF4-FFF2-40B4-BE49-F238E27FC236}">
                <a16:creationId xmlns:a16="http://schemas.microsoft.com/office/drawing/2014/main" id="{A9557EA2-1A37-4B51-AADF-70DF47CBD7F2}"/>
              </a:ext>
            </a:extLst>
          </p:cNvPr>
          <p:cNvSpPr>
            <a:spLocks xmlns:a="http://schemas.openxmlformats.org/drawingml/2006/main" noGrp="1"/>
          </p:cNvSpPr>
          <p:nvPr/>
        </p:nvSpPr>
        <p:spPr>
          <a:xfrm xmlns:a="http://schemas.openxmlformats.org/drawingml/2006/main">
            <a:off x="25146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0" name="Shape 8">
            <a:extLst xmlns:a="http://schemas.openxmlformats.org/drawingml/2006/main">
              <a:ext uri="{FF2B5EF4-FFF2-40B4-BE49-F238E27FC236}">
                <a16:creationId xmlns:a16="http://schemas.microsoft.com/office/drawing/2014/main" id="{17A45989-9FF4-4E2E-884E-995E1C0E687F}"/>
              </a:ext>
            </a:extLst>
          </p:cNvPr>
          <p:cNvSpPr>
            <a:spLocks xmlns:a="http://schemas.openxmlformats.org/drawingml/2006/main" noGrp="1"/>
          </p:cNvSpPr>
          <p:nvPr/>
        </p:nvSpPr>
        <p:spPr>
          <a:xfrm xmlns:a="http://schemas.openxmlformats.org/drawingml/2006/main">
            <a:off x="26974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1" name="Text 9">
            <a:extLst xmlns:a="http://schemas.openxmlformats.org/drawingml/2006/main">
              <a:ext uri="{FF2B5EF4-FFF2-40B4-BE49-F238E27FC236}">
                <a16:creationId xmlns:a16="http://schemas.microsoft.com/office/drawing/2014/main" id="{3163FC38-6CA6-4DA6-96C1-1B7DC53547A0}"/>
              </a:ext>
            </a:extLst>
          </p:cNvPr>
          <p:cNvSpPr>
            <a:spLocks xmlns:a="http://schemas.openxmlformats.org/drawingml/2006/main" noGrp="1"/>
          </p:cNvSpPr>
          <p:nvPr/>
        </p:nvSpPr>
        <p:spPr>
          <a:xfrm xmlns:a="http://schemas.openxmlformats.org/drawingml/2006/main">
            <a:off x="27889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Créer un client</a:t>
            </a:r>
            <a:endParaRPr sz="850"/>
          </a:p>
        </p:txBody>
      </p:sp>
      <p:sp>
        <p:nvSpPr>
          <p:cNvPr id="12" name="Shape 10">
            <a:extLst xmlns:a="http://schemas.openxmlformats.org/drawingml/2006/main">
              <a:ext uri="{FF2B5EF4-FFF2-40B4-BE49-F238E27FC236}">
                <a16:creationId xmlns:a16="http://schemas.microsoft.com/office/drawing/2014/main" id="{F3472163-1F26-47C9-B860-DB7262B89DB3}"/>
              </a:ext>
            </a:extLst>
          </p:cNvPr>
          <p:cNvSpPr>
            <a:spLocks xmlns:a="http://schemas.openxmlformats.org/drawingml/2006/main" noGrp="1"/>
          </p:cNvSpPr>
          <p:nvPr/>
        </p:nvSpPr>
        <p:spPr>
          <a:xfrm xmlns:a="http://schemas.openxmlformats.org/drawingml/2006/main">
            <a:off x="45720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3" name="Shape 11">
            <a:extLst xmlns:a="http://schemas.openxmlformats.org/drawingml/2006/main">
              <a:ext uri="{FF2B5EF4-FFF2-40B4-BE49-F238E27FC236}">
                <a16:creationId xmlns:a16="http://schemas.microsoft.com/office/drawing/2014/main" id="{A0731F5C-F371-4EFA-9571-8EA9600DF06E}"/>
              </a:ext>
            </a:extLst>
          </p:cNvPr>
          <p:cNvSpPr>
            <a:spLocks xmlns:a="http://schemas.openxmlformats.org/drawingml/2006/main" noGrp="1"/>
          </p:cNvSpPr>
          <p:nvPr/>
        </p:nvSpPr>
        <p:spPr>
          <a:xfrm xmlns:a="http://schemas.openxmlformats.org/drawingml/2006/main">
            <a:off x="47548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14" name="Text 12">
            <a:extLst xmlns:a="http://schemas.openxmlformats.org/drawingml/2006/main">
              <a:ext uri="{FF2B5EF4-FFF2-40B4-BE49-F238E27FC236}">
                <a16:creationId xmlns:a16="http://schemas.microsoft.com/office/drawing/2014/main" id="{4B116502-46A1-41E8-8D90-4DD539B61676}"/>
              </a:ext>
            </a:extLst>
          </p:cNvPr>
          <p:cNvSpPr>
            <a:spLocks xmlns:a="http://schemas.openxmlformats.org/drawingml/2006/main" noGrp="1"/>
          </p:cNvSpPr>
          <p:nvPr/>
        </p:nvSpPr>
        <p:spPr>
          <a:xfrm xmlns:a="http://schemas.openxmlformats.org/drawingml/2006/main">
            <a:off x="48463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Entrez l'adresse</a:t>
            </a:r>
            <a:endParaRPr sz="850"/>
          </a:p>
        </p:txBody>
      </p:sp>
      <p:sp>
        <p:nvSpPr>
          <p:cNvPr id="15" name="Shape 13">
            <a:extLst xmlns:a="http://schemas.openxmlformats.org/drawingml/2006/main">
              <a:ext uri="{FF2B5EF4-FFF2-40B4-BE49-F238E27FC236}">
                <a16:creationId xmlns:a16="http://schemas.microsoft.com/office/drawing/2014/main" id="{6B12B244-F838-48D8-BF70-63332D9447A1}"/>
              </a:ext>
            </a:extLst>
          </p:cNvPr>
          <p:cNvSpPr>
            <a:spLocks xmlns:a="http://schemas.openxmlformats.org/drawingml/2006/main" noGrp="1"/>
          </p:cNvSpPr>
          <p:nvPr/>
        </p:nvSpPr>
        <p:spPr>
          <a:xfrm xmlns:a="http://schemas.openxmlformats.org/drawingml/2006/main">
            <a:off x="66294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6" name="Shape 14">
            <a:extLst xmlns:a="http://schemas.openxmlformats.org/drawingml/2006/main">
              <a:ext uri="{FF2B5EF4-FFF2-40B4-BE49-F238E27FC236}">
                <a16:creationId xmlns:a16="http://schemas.microsoft.com/office/drawing/2014/main" id="{105A41C9-EA23-4FD7-9FC2-F84050886EA0}"/>
              </a:ext>
            </a:extLst>
          </p:cNvPr>
          <p:cNvSpPr>
            <a:spLocks xmlns:a="http://schemas.openxmlformats.org/drawingml/2006/main" noGrp="1"/>
          </p:cNvSpPr>
          <p:nvPr/>
        </p:nvSpPr>
        <p:spPr>
          <a:xfrm xmlns:a="http://schemas.openxmlformats.org/drawingml/2006/main">
            <a:off x="68122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7" name="Text 15">
            <a:extLst xmlns:a="http://schemas.openxmlformats.org/drawingml/2006/main">
              <a:ext uri="{FF2B5EF4-FFF2-40B4-BE49-F238E27FC236}">
                <a16:creationId xmlns:a16="http://schemas.microsoft.com/office/drawing/2014/main" id="{A5AF0E3F-C2F8-4753-8CE0-42187E3B0879}"/>
              </a:ext>
            </a:extLst>
          </p:cNvPr>
          <p:cNvSpPr>
            <a:spLocks xmlns:a="http://schemas.openxmlformats.org/drawingml/2006/main" noGrp="1"/>
          </p:cNvSpPr>
          <p:nvPr/>
        </p:nvSpPr>
        <p:spPr>
          <a:xfrm xmlns:a="http://schemas.openxmlformats.org/drawingml/2006/main">
            <a:off x="69037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Définir le rendez-vous</a:t>
            </a:r>
            <a:endParaRPr sz="850"/>
          </a:p>
        </p:txBody>
      </p:sp>
      <p:sp>
        <p:nvSpPr>
          <p:cNvPr id="18" name="Shape 16">
            <a:extLst xmlns:a="http://schemas.openxmlformats.org/drawingml/2006/main">
              <a:ext uri="{FF2B5EF4-FFF2-40B4-BE49-F238E27FC236}">
                <a16:creationId xmlns:a16="http://schemas.microsoft.com/office/drawing/2014/main" id="{0ACFD4F8-07EA-4229-97B9-BD6E80D3E344}"/>
              </a:ext>
            </a:extLst>
          </p:cNvPr>
          <p:cNvSpPr>
            <a:spLocks xmlns:a="http://schemas.openxmlformats.org/drawingml/2006/main" noGrp="1"/>
          </p:cNvSpPr>
          <p:nvPr/>
        </p:nvSpPr>
        <p:spPr>
          <a:xfrm xmlns:a="http://schemas.openxmlformats.org/drawingml/2006/main">
            <a:off x="86868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9" name="Shape 17">
            <a:extLst xmlns:a="http://schemas.openxmlformats.org/drawingml/2006/main">
              <a:ext uri="{FF2B5EF4-FFF2-40B4-BE49-F238E27FC236}">
                <a16:creationId xmlns:a16="http://schemas.microsoft.com/office/drawing/2014/main" id="{C1F84B7D-6EF7-4947-A236-543CDB2BFB86}"/>
              </a:ext>
            </a:extLst>
          </p:cNvPr>
          <p:cNvSpPr>
            <a:spLocks xmlns:a="http://schemas.openxmlformats.org/drawingml/2006/main" noGrp="1"/>
          </p:cNvSpPr>
          <p:nvPr/>
        </p:nvSpPr>
        <p:spPr>
          <a:xfrm xmlns:a="http://schemas.openxmlformats.org/drawingml/2006/main">
            <a:off x="88696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0" name="Text 18">
            <a:extLst xmlns:a="http://schemas.openxmlformats.org/drawingml/2006/main">
              <a:ext uri="{FF2B5EF4-FFF2-40B4-BE49-F238E27FC236}">
                <a16:creationId xmlns:a16="http://schemas.microsoft.com/office/drawing/2014/main" id="{1ECAB200-8C38-4A20-896A-E42B1A71D235}"/>
              </a:ext>
            </a:extLst>
          </p:cNvPr>
          <p:cNvSpPr>
            <a:spLocks xmlns:a="http://schemas.openxmlformats.org/drawingml/2006/main" noGrp="1"/>
          </p:cNvSpPr>
          <p:nvPr/>
        </p:nvSpPr>
        <p:spPr>
          <a:xfrm xmlns:a="http://schemas.openxmlformats.org/drawingml/2006/main">
            <a:off x="89611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Enquête</a:t>
            </a:r>
            <a:endParaRPr sz="850"/>
          </a:p>
        </p:txBody>
      </p:sp>
      <p:sp>
        <p:nvSpPr>
          <p:cNvPr id="21" name="Shape 19">
            <a:extLst xmlns:a="http://schemas.openxmlformats.org/drawingml/2006/main">
              <a:ext uri="{FF2B5EF4-FFF2-40B4-BE49-F238E27FC236}">
                <a16:creationId xmlns:a16="http://schemas.microsoft.com/office/drawing/2014/main" id="{A95FCEEA-5CC7-4706-AFAA-2FEBCCC770C8}"/>
              </a:ext>
            </a:extLst>
          </p:cNvPr>
          <p:cNvSpPr>
            <a:spLocks xmlns:a="http://schemas.openxmlformats.org/drawingml/2006/main" noGrp="1"/>
          </p:cNvSpPr>
          <p:nvPr/>
        </p:nvSpPr>
        <p:spPr>
          <a:xfrm xmlns:a="http://schemas.openxmlformats.org/drawingml/2006/main">
            <a:off x="6400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2" name="Text 20">
            <a:extLst xmlns:a="http://schemas.openxmlformats.org/drawingml/2006/main">
              <a:ext uri="{FF2B5EF4-FFF2-40B4-BE49-F238E27FC236}">
                <a16:creationId xmlns:a16="http://schemas.microsoft.com/office/drawing/2014/main" id="{B083B27B-A307-4062-8CCE-7B59957C1A4D}"/>
              </a:ext>
            </a:extLst>
          </p:cNvPr>
          <p:cNvSpPr>
            <a:spLocks xmlns:a="http://schemas.openxmlformats.org/drawingml/2006/main" noGrp="1"/>
          </p:cNvSpPr>
          <p:nvPr/>
        </p:nvSpPr>
        <p:spPr>
          <a:xfrm xmlns:a="http://schemas.openxmlformats.org/drawingml/2006/main">
            <a:off x="7315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Photos</a:t>
            </a:r>
            <a:endParaRPr sz="850"/>
          </a:p>
        </p:txBody>
      </p:sp>
      <p:sp>
        <p:nvSpPr>
          <p:cNvPr id="23" name="Shape 21">
            <a:extLst xmlns:a="http://schemas.openxmlformats.org/drawingml/2006/main">
              <a:ext uri="{FF2B5EF4-FFF2-40B4-BE49-F238E27FC236}">
                <a16:creationId xmlns:a16="http://schemas.microsoft.com/office/drawing/2014/main" id="{06A4800E-E913-4099-A2FD-2DFEADA71128}"/>
              </a:ext>
            </a:extLst>
          </p:cNvPr>
          <p:cNvSpPr>
            <a:spLocks xmlns:a="http://schemas.openxmlformats.org/drawingml/2006/main" noGrp="1"/>
          </p:cNvSpPr>
          <p:nvPr/>
        </p:nvSpPr>
        <p:spPr>
          <a:xfrm xmlns:a="http://schemas.openxmlformats.org/drawingml/2006/main">
            <a:off x="25146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4" name="Shape 22">
            <a:extLst xmlns:a="http://schemas.openxmlformats.org/drawingml/2006/main">
              <a:ext uri="{FF2B5EF4-FFF2-40B4-BE49-F238E27FC236}">
                <a16:creationId xmlns:a16="http://schemas.microsoft.com/office/drawing/2014/main" id="{812D7194-B21A-47AC-BA70-B633C2E0487D}"/>
              </a:ext>
            </a:extLst>
          </p:cNvPr>
          <p:cNvSpPr>
            <a:spLocks xmlns:a="http://schemas.openxmlformats.org/drawingml/2006/main" noGrp="1"/>
          </p:cNvSpPr>
          <p:nvPr/>
        </p:nvSpPr>
        <p:spPr>
          <a:xfrm xmlns:a="http://schemas.openxmlformats.org/drawingml/2006/main">
            <a:off x="26974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5" name="Text 23">
            <a:extLst xmlns:a="http://schemas.openxmlformats.org/drawingml/2006/main">
              <a:ext uri="{FF2B5EF4-FFF2-40B4-BE49-F238E27FC236}">
                <a16:creationId xmlns:a16="http://schemas.microsoft.com/office/drawing/2014/main" id="{607DA408-2AD5-4A34-B09D-85E76F0A7217}"/>
              </a:ext>
            </a:extLst>
          </p:cNvPr>
          <p:cNvSpPr>
            <a:spLocks xmlns:a="http://schemas.openxmlformats.org/drawingml/2006/main" noGrp="1"/>
          </p:cNvSpPr>
          <p:nvPr/>
        </p:nvSpPr>
        <p:spPr>
          <a:xfrm xmlns:a="http://schemas.openxmlformats.org/drawingml/2006/main">
            <a:off x="27889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RoomPlan</a:t>
            </a:r>
            <a:endParaRPr sz="850"/>
          </a:p>
        </p:txBody>
      </p:sp>
      <p:sp>
        <p:nvSpPr>
          <p:cNvPr id="26" name="Shape 24">
            <a:extLst xmlns:a="http://schemas.openxmlformats.org/drawingml/2006/main">
              <a:ext uri="{FF2B5EF4-FFF2-40B4-BE49-F238E27FC236}">
                <a16:creationId xmlns:a16="http://schemas.microsoft.com/office/drawing/2014/main" id="{7D0D4873-D533-4DD9-8B32-ED8245BA7534}"/>
              </a:ext>
            </a:extLst>
          </p:cNvPr>
          <p:cNvSpPr>
            <a:spLocks xmlns:a="http://schemas.openxmlformats.org/drawingml/2006/main" noGrp="1"/>
          </p:cNvSpPr>
          <p:nvPr/>
        </p:nvSpPr>
        <p:spPr>
          <a:xfrm xmlns:a="http://schemas.openxmlformats.org/drawingml/2006/main">
            <a:off x="45720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7" name="Shape 25">
            <a:extLst xmlns:a="http://schemas.openxmlformats.org/drawingml/2006/main">
              <a:ext uri="{FF2B5EF4-FFF2-40B4-BE49-F238E27FC236}">
                <a16:creationId xmlns:a16="http://schemas.microsoft.com/office/drawing/2014/main" id="{949B80E0-7DEA-4172-81F2-541141202D20}"/>
              </a:ext>
            </a:extLst>
          </p:cNvPr>
          <p:cNvSpPr>
            <a:spLocks xmlns:a="http://schemas.openxmlformats.org/drawingml/2006/main" noGrp="1"/>
          </p:cNvSpPr>
          <p:nvPr/>
        </p:nvSpPr>
        <p:spPr>
          <a:xfrm xmlns:a="http://schemas.openxmlformats.org/drawingml/2006/main">
            <a:off x="47548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8" name="Text 26">
            <a:extLst xmlns:a="http://schemas.openxmlformats.org/drawingml/2006/main">
              <a:ext uri="{FF2B5EF4-FFF2-40B4-BE49-F238E27FC236}">
                <a16:creationId xmlns:a16="http://schemas.microsoft.com/office/drawing/2014/main" id="{DD673844-D810-497E-8389-7AEF6FD3006F}"/>
              </a:ext>
            </a:extLst>
          </p:cNvPr>
          <p:cNvSpPr>
            <a:spLocks xmlns:a="http://schemas.openxmlformats.org/drawingml/2006/main" noGrp="1"/>
          </p:cNvSpPr>
          <p:nvPr/>
        </p:nvSpPr>
        <p:spPr>
          <a:xfrm xmlns:a="http://schemas.openxmlformats.org/drawingml/2006/main">
            <a:off x="48463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Inventaire</a:t>
            </a:r>
            <a:endParaRPr sz="850"/>
          </a:p>
        </p:txBody>
      </p:sp>
      <p:sp>
        <p:nvSpPr>
          <p:cNvPr id="29" name="Shape 27">
            <a:extLst xmlns:a="http://schemas.openxmlformats.org/drawingml/2006/main">
              <a:ext uri="{FF2B5EF4-FFF2-40B4-BE49-F238E27FC236}">
                <a16:creationId xmlns:a16="http://schemas.microsoft.com/office/drawing/2014/main" id="{D59E6A9B-D4EE-46CE-9813-217C275D1A3B}"/>
              </a:ext>
            </a:extLst>
          </p:cNvPr>
          <p:cNvSpPr>
            <a:spLocks xmlns:a="http://schemas.openxmlformats.org/drawingml/2006/main" noGrp="1"/>
          </p:cNvSpPr>
          <p:nvPr/>
        </p:nvSpPr>
        <p:spPr>
          <a:xfrm xmlns:a="http://schemas.openxmlformats.org/drawingml/2006/main">
            <a:off x="66294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0" name="Shape 28">
            <a:extLst xmlns:a="http://schemas.openxmlformats.org/drawingml/2006/main">
              <a:ext uri="{FF2B5EF4-FFF2-40B4-BE49-F238E27FC236}">
                <a16:creationId xmlns:a16="http://schemas.microsoft.com/office/drawing/2014/main" id="{68447F74-36FB-4E16-933D-0BDFC9A9BBD0}"/>
              </a:ext>
            </a:extLst>
          </p:cNvPr>
          <p:cNvSpPr>
            <a:spLocks xmlns:a="http://schemas.openxmlformats.org/drawingml/2006/main" noGrp="1"/>
          </p:cNvSpPr>
          <p:nvPr/>
        </p:nvSpPr>
        <p:spPr>
          <a:xfrm xmlns:a="http://schemas.openxmlformats.org/drawingml/2006/main">
            <a:off x="68122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1" name="Text 29">
            <a:extLst xmlns:a="http://schemas.openxmlformats.org/drawingml/2006/main">
              <a:ext uri="{FF2B5EF4-FFF2-40B4-BE49-F238E27FC236}">
                <a16:creationId xmlns:a16="http://schemas.microsoft.com/office/drawing/2014/main" id="{12EFCC1F-B18C-4D96-A6E7-B81F8B10380A}"/>
              </a:ext>
            </a:extLst>
          </p:cNvPr>
          <p:cNvSpPr>
            <a:spLocks xmlns:a="http://schemas.openxmlformats.org/drawingml/2006/main" noGrp="1"/>
          </p:cNvSpPr>
          <p:nvPr/>
        </p:nvSpPr>
        <p:spPr>
          <a:xfrm xmlns:a="http://schemas.openxmlformats.org/drawingml/2006/main">
            <a:off x="69037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Volume</a:t>
            </a:r>
            <a:endParaRPr sz="850"/>
          </a:p>
        </p:txBody>
      </p:sp>
      <p:sp>
        <p:nvSpPr>
          <p:cNvPr id="32" name="Shape 30">
            <a:extLst xmlns:a="http://schemas.openxmlformats.org/drawingml/2006/main">
              <a:ext uri="{FF2B5EF4-FFF2-40B4-BE49-F238E27FC236}">
                <a16:creationId xmlns:a16="http://schemas.microsoft.com/office/drawing/2014/main" id="{119CE3AC-DC86-4B08-B61F-40B0DFEDC35D}"/>
              </a:ext>
            </a:extLst>
          </p:cNvPr>
          <p:cNvSpPr>
            <a:spLocks xmlns:a="http://schemas.openxmlformats.org/drawingml/2006/main" noGrp="1"/>
          </p:cNvSpPr>
          <p:nvPr/>
        </p:nvSpPr>
        <p:spPr>
          <a:xfrm xmlns:a="http://schemas.openxmlformats.org/drawingml/2006/main">
            <a:off x="86868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3" name="Shape 31">
            <a:extLst xmlns:a="http://schemas.openxmlformats.org/drawingml/2006/main">
              <a:ext uri="{FF2B5EF4-FFF2-40B4-BE49-F238E27FC236}">
                <a16:creationId xmlns:a16="http://schemas.microsoft.com/office/drawing/2014/main" id="{82CD2DBB-CA1A-4256-BC89-21EC211293FB}"/>
              </a:ext>
            </a:extLst>
          </p:cNvPr>
          <p:cNvSpPr>
            <a:spLocks xmlns:a="http://schemas.openxmlformats.org/drawingml/2006/main" noGrp="1"/>
          </p:cNvSpPr>
          <p:nvPr/>
        </p:nvSpPr>
        <p:spPr>
          <a:xfrm xmlns:a="http://schemas.openxmlformats.org/drawingml/2006/main">
            <a:off x="88696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4" name="Text 32">
            <a:extLst xmlns:a="http://schemas.openxmlformats.org/drawingml/2006/main">
              <a:ext uri="{FF2B5EF4-FFF2-40B4-BE49-F238E27FC236}">
                <a16:creationId xmlns:a16="http://schemas.microsoft.com/office/drawing/2014/main" id="{68FD0C53-9EB7-48ED-B96D-40FFCBCCD7FD}"/>
              </a:ext>
            </a:extLst>
          </p:cNvPr>
          <p:cNvSpPr>
            <a:spLocks xmlns:a="http://schemas.openxmlformats.org/drawingml/2006/main" noGrp="1"/>
          </p:cNvSpPr>
          <p:nvPr/>
        </p:nvSpPr>
        <p:spPr>
          <a:xfrm xmlns:a="http://schemas.openxmlformats.org/drawingml/2006/main">
            <a:off x="89611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Prix</a:t>
            </a:r>
            <a:endParaRPr sz="850"/>
          </a:p>
        </p:txBody>
      </p:sp>
      <p:sp>
        <p:nvSpPr>
          <p:cNvPr id="35" name="Shape 33">
            <a:extLst xmlns:a="http://schemas.openxmlformats.org/drawingml/2006/main">
              <a:ext uri="{FF2B5EF4-FFF2-40B4-BE49-F238E27FC236}">
                <a16:creationId xmlns:a16="http://schemas.microsoft.com/office/drawing/2014/main" id="{F5F02F1B-3A2E-4D81-8C77-EC0D96B9B697}"/>
              </a:ext>
            </a:extLst>
          </p:cNvPr>
          <p:cNvSpPr>
            <a:spLocks xmlns:a="http://schemas.openxmlformats.org/drawingml/2006/main" noGrp="1"/>
          </p:cNvSpPr>
          <p:nvPr/>
        </p:nvSpPr>
        <p:spPr>
          <a:xfrm xmlns:a="http://schemas.openxmlformats.org/drawingml/2006/main">
            <a:off x="6400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6" name="Text 34">
            <a:extLst xmlns:a="http://schemas.openxmlformats.org/drawingml/2006/main">
              <a:ext uri="{FF2B5EF4-FFF2-40B4-BE49-F238E27FC236}">
                <a16:creationId xmlns:a16="http://schemas.microsoft.com/office/drawing/2014/main" id="{6DB7A56A-6FBD-44BC-A5A0-8D4CFFCAA668}"/>
              </a:ext>
            </a:extLst>
          </p:cNvPr>
          <p:cNvSpPr>
            <a:spLocks xmlns:a="http://schemas.openxmlformats.org/drawingml/2006/main" noGrp="1"/>
          </p:cNvSpPr>
          <p:nvPr/>
        </p:nvSpPr>
        <p:spPr>
          <a:xfrm xmlns:a="http://schemas.openxmlformats.org/drawingml/2006/main">
            <a:off x="7315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Citation</a:t>
            </a:r>
            <a:endParaRPr sz="850"/>
          </a:p>
        </p:txBody>
      </p:sp>
      <p:sp>
        <p:nvSpPr>
          <p:cNvPr id="37" name="Shape 35">
            <a:extLst xmlns:a="http://schemas.openxmlformats.org/drawingml/2006/main">
              <a:ext uri="{FF2B5EF4-FFF2-40B4-BE49-F238E27FC236}">
                <a16:creationId xmlns:a16="http://schemas.microsoft.com/office/drawing/2014/main" id="{5FC01C2D-07CC-4CE0-BF08-67E593AD13B7}"/>
              </a:ext>
            </a:extLst>
          </p:cNvPr>
          <p:cNvSpPr>
            <a:spLocks xmlns:a="http://schemas.openxmlformats.org/drawingml/2006/main" noGrp="1"/>
          </p:cNvSpPr>
          <p:nvPr/>
        </p:nvSpPr>
        <p:spPr>
          <a:xfrm xmlns:a="http://schemas.openxmlformats.org/drawingml/2006/main">
            <a:off x="25146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8" name="Shape 36">
            <a:extLst xmlns:a="http://schemas.openxmlformats.org/drawingml/2006/main">
              <a:ext uri="{FF2B5EF4-FFF2-40B4-BE49-F238E27FC236}">
                <a16:creationId xmlns:a16="http://schemas.microsoft.com/office/drawing/2014/main" id="{57A19092-C1E6-47BA-A13C-F6CA273E78D1}"/>
              </a:ext>
            </a:extLst>
          </p:cNvPr>
          <p:cNvSpPr>
            <a:spLocks xmlns:a="http://schemas.openxmlformats.org/drawingml/2006/main" noGrp="1"/>
          </p:cNvSpPr>
          <p:nvPr/>
        </p:nvSpPr>
        <p:spPr>
          <a:xfrm xmlns:a="http://schemas.openxmlformats.org/drawingml/2006/main">
            <a:off x="26974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9" name="Text 37">
            <a:extLst xmlns:a="http://schemas.openxmlformats.org/drawingml/2006/main">
              <a:ext uri="{FF2B5EF4-FFF2-40B4-BE49-F238E27FC236}">
                <a16:creationId xmlns:a16="http://schemas.microsoft.com/office/drawing/2014/main" id="{4BF19C99-525B-4B96-95CF-324A33F1E717}"/>
              </a:ext>
            </a:extLst>
          </p:cNvPr>
          <p:cNvSpPr>
            <a:spLocks xmlns:a="http://schemas.openxmlformats.org/drawingml/2006/main" noGrp="1"/>
          </p:cNvSpPr>
          <p:nvPr/>
        </p:nvSpPr>
        <p:spPr>
          <a:xfrm xmlns:a="http://schemas.openxmlformats.org/drawingml/2006/main">
            <a:off x="27889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Contrat</a:t>
            </a:r>
            <a:endParaRPr sz="850"/>
          </a:p>
        </p:txBody>
      </p:sp>
      <p:sp>
        <p:nvSpPr>
          <p:cNvPr id="40" name="Shape 38">
            <a:extLst xmlns:a="http://schemas.openxmlformats.org/drawingml/2006/main">
              <a:ext uri="{FF2B5EF4-FFF2-40B4-BE49-F238E27FC236}">
                <a16:creationId xmlns:a16="http://schemas.microsoft.com/office/drawing/2014/main" id="{5C8E46D4-4B2F-4AA3-929D-0211DE0E5175}"/>
              </a:ext>
            </a:extLst>
          </p:cNvPr>
          <p:cNvSpPr>
            <a:spLocks xmlns:a="http://schemas.openxmlformats.org/drawingml/2006/main" noGrp="1"/>
          </p:cNvSpPr>
          <p:nvPr/>
        </p:nvSpPr>
        <p:spPr>
          <a:xfrm xmlns:a="http://schemas.openxmlformats.org/drawingml/2006/main">
            <a:off x="45720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1" name="Shape 39">
            <a:extLst xmlns:a="http://schemas.openxmlformats.org/drawingml/2006/main">
              <a:ext uri="{FF2B5EF4-FFF2-40B4-BE49-F238E27FC236}">
                <a16:creationId xmlns:a16="http://schemas.microsoft.com/office/drawing/2014/main" id="{33C0C545-6C6B-45A4-93AD-74C59988D20A}"/>
              </a:ext>
            </a:extLst>
          </p:cNvPr>
          <p:cNvSpPr>
            <a:spLocks xmlns:a="http://schemas.openxmlformats.org/drawingml/2006/main" noGrp="1"/>
          </p:cNvSpPr>
          <p:nvPr/>
        </p:nvSpPr>
        <p:spPr>
          <a:xfrm xmlns:a="http://schemas.openxmlformats.org/drawingml/2006/main">
            <a:off x="47548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2" name="Text 40">
            <a:extLst xmlns:a="http://schemas.openxmlformats.org/drawingml/2006/main">
              <a:ext uri="{FF2B5EF4-FFF2-40B4-BE49-F238E27FC236}">
                <a16:creationId xmlns:a16="http://schemas.microsoft.com/office/drawing/2014/main" id="{03954DDB-E461-47EE-9FFB-D90D2AD59AF5}"/>
              </a:ext>
            </a:extLst>
          </p:cNvPr>
          <p:cNvSpPr>
            <a:spLocks xmlns:a="http://schemas.openxmlformats.org/drawingml/2006/main" noGrp="1"/>
          </p:cNvSpPr>
          <p:nvPr/>
        </p:nvSpPr>
        <p:spPr>
          <a:xfrm xmlns:a="http://schemas.openxmlformats.org/drawingml/2006/main">
            <a:off x="48463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Signature</a:t>
            </a:r>
            <a:endParaRPr sz="850"/>
          </a:p>
        </p:txBody>
      </p:sp>
      <p:sp>
        <p:nvSpPr>
          <p:cNvPr id="43" name="Shape 41">
            <a:extLst xmlns:a="http://schemas.openxmlformats.org/drawingml/2006/main">
              <a:ext uri="{FF2B5EF4-FFF2-40B4-BE49-F238E27FC236}">
                <a16:creationId xmlns:a16="http://schemas.microsoft.com/office/drawing/2014/main" id="{452E19E0-C11D-4E57-8270-F2E11484BDEC}"/>
              </a:ext>
            </a:extLst>
          </p:cNvPr>
          <p:cNvSpPr>
            <a:spLocks xmlns:a="http://schemas.openxmlformats.org/drawingml/2006/main" noGrp="1"/>
          </p:cNvSpPr>
          <p:nvPr/>
        </p:nvSpPr>
        <p:spPr>
          <a:xfrm xmlns:a="http://schemas.openxmlformats.org/drawingml/2006/main">
            <a:off x="66294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4" name="Shape 42">
            <a:extLst xmlns:a="http://schemas.openxmlformats.org/drawingml/2006/main">
              <a:ext uri="{FF2B5EF4-FFF2-40B4-BE49-F238E27FC236}">
                <a16:creationId xmlns:a16="http://schemas.microsoft.com/office/drawing/2014/main" id="{7366ECE3-45F0-4EF5-AFEA-12FB71EB78B0}"/>
              </a:ext>
            </a:extLst>
          </p:cNvPr>
          <p:cNvSpPr>
            <a:spLocks xmlns:a="http://schemas.openxmlformats.org/drawingml/2006/main" noGrp="1"/>
          </p:cNvSpPr>
          <p:nvPr/>
        </p:nvSpPr>
        <p:spPr>
          <a:xfrm xmlns:a="http://schemas.openxmlformats.org/drawingml/2006/main">
            <a:off x="68122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45" name="Text 43">
            <a:extLst xmlns:a="http://schemas.openxmlformats.org/drawingml/2006/main">
              <a:ext uri="{FF2B5EF4-FFF2-40B4-BE49-F238E27FC236}">
                <a16:creationId xmlns:a16="http://schemas.microsoft.com/office/drawing/2014/main" id="{9614A732-3F1C-41D3-A58F-437402F46B02}"/>
              </a:ext>
            </a:extLst>
          </p:cNvPr>
          <p:cNvSpPr>
            <a:spLocks xmlns:a="http://schemas.openxmlformats.org/drawingml/2006/main" noGrp="1"/>
          </p:cNvSpPr>
          <p:nvPr/>
        </p:nvSpPr>
        <p:spPr>
          <a:xfrm xmlns:a="http://schemas.openxmlformats.org/drawingml/2006/main">
            <a:off x="69037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Planification</a:t>
            </a:r>
            <a:endParaRPr sz="850"/>
          </a:p>
        </p:txBody>
      </p:sp>
      <p:sp>
        <p:nvSpPr>
          <p:cNvPr id="46" name="Shape 44">
            <a:extLst xmlns:a="http://schemas.openxmlformats.org/drawingml/2006/main">
              <a:ext uri="{FF2B5EF4-FFF2-40B4-BE49-F238E27FC236}">
                <a16:creationId xmlns:a16="http://schemas.microsoft.com/office/drawing/2014/main" id="{ED7FF242-8035-47DC-A28A-A5294CB2C3AC}"/>
              </a:ext>
            </a:extLst>
          </p:cNvPr>
          <p:cNvSpPr>
            <a:spLocks xmlns:a="http://schemas.openxmlformats.org/drawingml/2006/main" noGrp="1"/>
          </p:cNvSpPr>
          <p:nvPr/>
        </p:nvSpPr>
        <p:spPr>
          <a:xfrm xmlns:a="http://schemas.openxmlformats.org/drawingml/2006/main">
            <a:off x="86868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7" name="Shape 45">
            <a:extLst xmlns:a="http://schemas.openxmlformats.org/drawingml/2006/main">
              <a:ext uri="{FF2B5EF4-FFF2-40B4-BE49-F238E27FC236}">
                <a16:creationId xmlns:a16="http://schemas.microsoft.com/office/drawing/2014/main" id="{7EB32729-9C0B-4FB5-853C-7CD68CA9344A}"/>
              </a:ext>
            </a:extLst>
          </p:cNvPr>
          <p:cNvSpPr>
            <a:spLocks xmlns:a="http://schemas.openxmlformats.org/drawingml/2006/main" noGrp="1"/>
          </p:cNvSpPr>
          <p:nvPr/>
        </p:nvSpPr>
        <p:spPr>
          <a:xfrm xmlns:a="http://schemas.openxmlformats.org/drawingml/2006/main">
            <a:off x="88696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8" name="Text 46">
            <a:extLst xmlns:a="http://schemas.openxmlformats.org/drawingml/2006/main">
              <a:ext uri="{FF2B5EF4-FFF2-40B4-BE49-F238E27FC236}">
                <a16:creationId xmlns:a16="http://schemas.microsoft.com/office/drawing/2014/main" id="{AFA28FCE-0D89-4072-9085-2CEF29CBF35C}"/>
              </a:ext>
            </a:extLst>
          </p:cNvPr>
          <p:cNvSpPr>
            <a:spLocks xmlns:a="http://schemas.openxmlformats.org/drawingml/2006/main" noGrp="1"/>
          </p:cNvSpPr>
          <p:nvPr/>
        </p:nvSpPr>
        <p:spPr>
          <a:xfrm xmlns:a="http://schemas.openxmlformats.org/drawingml/2006/main">
            <a:off x="89611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Feuille de travail</a:t>
            </a:r>
            <a:endParaRPr sz="850"/>
          </a:p>
        </p:txBody>
      </p:sp>
    </p:spTree>
    <p:extLst>
      <p:ext uri="{BB962C8B-B14F-4D97-AF65-F5344CB8AC3E}">
        <p14:creationId xmlns:p14="http://schemas.microsoft.com/office/powerpoint/2010/main" val="542770321"/>
      </p:ext>
    </p:extLst>
  </p:cSld>
</p:sld>
</file>

<file path=ppt/slides/slide82.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025885F-3C09-4A54-BCD4-0E6B3A8CB15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1BDE4D8-4E06-4AAD-ACDC-945A49D922A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8F09AB1-D374-4C2E-B3DE-80F89A7661F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82</a:t>
            </a:r>
            <a:endParaRPr sz="750"/>
          </a:p>
        </p:txBody>
      </p:sp>
      <p:sp>
        <p:nvSpPr>
          <p:cNvPr id="5" name="Text 3">
            <a:extLst xmlns:a="http://schemas.openxmlformats.org/drawingml/2006/main">
              <a:ext uri="{FF2B5EF4-FFF2-40B4-BE49-F238E27FC236}">
                <a16:creationId xmlns:a16="http://schemas.microsoft.com/office/drawing/2014/main" id="{F0222998-DF31-4706-80CD-FFF05EAB4B31}"/>
              </a:ext>
            </a:extLst>
          </p:cNvPr>
          <p:cNvSpPr>
            <a:spLocks xmlns:a="http://schemas.openxmlformats.org/drawingml/2006/main" noGrp="1"/>
          </p:cNvSpPr>
          <p:nvPr/>
        </p:nvSpPr>
        <p:spPr>
          <a:xfrm xmlns:a="http://schemas.openxmlformats.org/drawingml/2006/main">
            <a:off x="594360" y="621792"/>
            <a:ext cx="1005840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Du jour de déménagement à l'avis client</a:t>
            </a:r>
            <a:endParaRPr sz="3100"/>
          </a:p>
        </p:txBody>
      </p:sp>
      <p:sp>
        <p:nvSpPr>
          <p:cNvPr id="6" name="Text 4">
            <a:extLst xmlns:a="http://schemas.openxmlformats.org/drawingml/2006/main">
              <a:ext uri="{FF2B5EF4-FFF2-40B4-BE49-F238E27FC236}">
                <a16:creationId xmlns:a16="http://schemas.microsoft.com/office/drawing/2014/main" id="{2D1DDC04-318A-4FB6-85C9-CF41C8CEA95F}"/>
              </a:ext>
            </a:extLst>
          </p:cNvPr>
          <p:cNvSpPr>
            <a:spLocks xmlns:a="http://schemas.openxmlformats.org/drawingml/2006/main" noGrp="1"/>
          </p:cNvSpPr>
          <p:nvPr/>
        </p:nvSpPr>
        <p:spPr>
          <a:xfrm xmlns:a="http://schemas.openxmlformats.org/drawingml/2006/main">
            <a:off x="612648" y="1481328"/>
            <a:ext cx="7315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 processus ne se termine pas après l’achèvement – il se poursuit dans le paiement, l’analyse et la fidélité de la clientèle.</a:t>
            </a:r>
            <a:endParaRPr sz="1400"/>
          </a:p>
        </p:txBody>
      </p:sp>
      <p:sp>
        <p:nvSpPr>
          <p:cNvPr id="7" name="Shape 5">
            <a:extLst xmlns:a="http://schemas.openxmlformats.org/drawingml/2006/main">
              <a:ext uri="{FF2B5EF4-FFF2-40B4-BE49-F238E27FC236}">
                <a16:creationId xmlns:a16="http://schemas.microsoft.com/office/drawing/2014/main" id="{05B2D2CA-4219-4ABA-9044-EF71C58B1452}"/>
              </a:ext>
            </a:extLst>
          </p:cNvPr>
          <p:cNvSpPr>
            <a:spLocks xmlns:a="http://schemas.openxmlformats.org/drawingml/2006/main" noGrp="1"/>
          </p:cNvSpPr>
          <p:nvPr/>
        </p:nvSpPr>
        <p:spPr>
          <a:xfrm xmlns:a="http://schemas.openxmlformats.org/drawingml/2006/main">
            <a:off x="6400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8" name="Text 6">
            <a:extLst xmlns:a="http://schemas.openxmlformats.org/drawingml/2006/main">
              <a:ext uri="{FF2B5EF4-FFF2-40B4-BE49-F238E27FC236}">
                <a16:creationId xmlns:a16="http://schemas.microsoft.com/office/drawing/2014/main" id="{03265C43-2330-4A63-A00A-78CCFF8E48BF}"/>
              </a:ext>
            </a:extLst>
          </p:cNvPr>
          <p:cNvSpPr>
            <a:spLocks xmlns:a="http://schemas.openxmlformats.org/drawingml/2006/main" noGrp="1"/>
          </p:cNvSpPr>
          <p:nvPr/>
        </p:nvSpPr>
        <p:spPr>
          <a:xfrm xmlns:a="http://schemas.openxmlformats.org/drawingml/2006/main">
            <a:off x="7315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Vérifier l'équipe</a:t>
            </a:r>
            <a:endParaRPr sz="850"/>
          </a:p>
        </p:txBody>
      </p:sp>
      <p:sp>
        <p:nvSpPr>
          <p:cNvPr id="9" name="Shape 7">
            <a:extLst xmlns:a="http://schemas.openxmlformats.org/drawingml/2006/main">
              <a:ext uri="{FF2B5EF4-FFF2-40B4-BE49-F238E27FC236}">
                <a16:creationId xmlns:a16="http://schemas.microsoft.com/office/drawing/2014/main" id="{FF9934A0-5AAB-4E97-AC1B-CDA5B6E26DA1}"/>
              </a:ext>
            </a:extLst>
          </p:cNvPr>
          <p:cNvSpPr>
            <a:spLocks xmlns:a="http://schemas.openxmlformats.org/drawingml/2006/main" noGrp="1"/>
          </p:cNvSpPr>
          <p:nvPr/>
        </p:nvSpPr>
        <p:spPr>
          <a:xfrm xmlns:a="http://schemas.openxmlformats.org/drawingml/2006/main">
            <a:off x="25146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0" name="Shape 8">
            <a:extLst xmlns:a="http://schemas.openxmlformats.org/drawingml/2006/main">
              <a:ext uri="{FF2B5EF4-FFF2-40B4-BE49-F238E27FC236}">
                <a16:creationId xmlns:a16="http://schemas.microsoft.com/office/drawing/2014/main" id="{0E701901-120E-4D54-9A82-78750B1A099D}"/>
              </a:ext>
            </a:extLst>
          </p:cNvPr>
          <p:cNvSpPr>
            <a:spLocks xmlns:a="http://schemas.openxmlformats.org/drawingml/2006/main" noGrp="1"/>
          </p:cNvSpPr>
          <p:nvPr/>
        </p:nvSpPr>
        <p:spPr>
          <a:xfrm xmlns:a="http://schemas.openxmlformats.org/drawingml/2006/main">
            <a:off x="26974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1" name="Text 9">
            <a:extLst xmlns:a="http://schemas.openxmlformats.org/drawingml/2006/main">
              <a:ext uri="{FF2B5EF4-FFF2-40B4-BE49-F238E27FC236}">
                <a16:creationId xmlns:a16="http://schemas.microsoft.com/office/drawing/2014/main" id="{2D643047-9DFD-4B08-A8DF-95B18DD88EE3}"/>
              </a:ext>
            </a:extLst>
          </p:cNvPr>
          <p:cNvSpPr>
            <a:spLocks xmlns:a="http://schemas.openxmlformats.org/drawingml/2006/main" noGrp="1"/>
          </p:cNvSpPr>
          <p:nvPr/>
        </p:nvSpPr>
        <p:spPr>
          <a:xfrm xmlns:a="http://schemas.openxmlformats.org/drawingml/2006/main">
            <a:off x="27889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Vérifier le véhicule</a:t>
            </a:r>
            <a:endParaRPr sz="850"/>
          </a:p>
        </p:txBody>
      </p:sp>
      <p:sp>
        <p:nvSpPr>
          <p:cNvPr id="12" name="Shape 10">
            <a:extLst xmlns:a="http://schemas.openxmlformats.org/drawingml/2006/main">
              <a:ext uri="{FF2B5EF4-FFF2-40B4-BE49-F238E27FC236}">
                <a16:creationId xmlns:a16="http://schemas.microsoft.com/office/drawing/2014/main" id="{7B2AF398-386B-4A2A-BDA0-BD360EEC8CEE}"/>
              </a:ext>
            </a:extLst>
          </p:cNvPr>
          <p:cNvSpPr>
            <a:spLocks xmlns:a="http://schemas.openxmlformats.org/drawingml/2006/main" noGrp="1"/>
          </p:cNvSpPr>
          <p:nvPr/>
        </p:nvSpPr>
        <p:spPr>
          <a:xfrm xmlns:a="http://schemas.openxmlformats.org/drawingml/2006/main">
            <a:off x="45720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3" name="Shape 11">
            <a:extLst xmlns:a="http://schemas.openxmlformats.org/drawingml/2006/main">
              <a:ext uri="{FF2B5EF4-FFF2-40B4-BE49-F238E27FC236}">
                <a16:creationId xmlns:a16="http://schemas.microsoft.com/office/drawing/2014/main" id="{0B0C0D35-E00D-4761-9D16-56F35F3439D9}"/>
              </a:ext>
            </a:extLst>
          </p:cNvPr>
          <p:cNvSpPr>
            <a:spLocks xmlns:a="http://schemas.openxmlformats.org/drawingml/2006/main" noGrp="1"/>
          </p:cNvSpPr>
          <p:nvPr/>
        </p:nvSpPr>
        <p:spPr>
          <a:xfrm xmlns:a="http://schemas.openxmlformats.org/drawingml/2006/main">
            <a:off x="47548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14" name="Text 12">
            <a:extLst xmlns:a="http://schemas.openxmlformats.org/drawingml/2006/main">
              <a:ext uri="{FF2B5EF4-FFF2-40B4-BE49-F238E27FC236}">
                <a16:creationId xmlns:a16="http://schemas.microsoft.com/office/drawing/2014/main" id="{393B0C15-0EFB-4668-A392-3E92EEF0EA3C}"/>
              </a:ext>
            </a:extLst>
          </p:cNvPr>
          <p:cNvSpPr>
            <a:spLocks xmlns:a="http://schemas.openxmlformats.org/drawingml/2006/main" noGrp="1"/>
          </p:cNvSpPr>
          <p:nvPr/>
        </p:nvSpPr>
        <p:spPr>
          <a:xfrm xmlns:a="http://schemas.openxmlformats.org/drawingml/2006/main">
            <a:off x="48463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Suivre les inspections</a:t>
            </a:r>
            <a:endParaRPr sz="850"/>
          </a:p>
        </p:txBody>
      </p:sp>
      <p:sp>
        <p:nvSpPr>
          <p:cNvPr id="15" name="Shape 13">
            <a:extLst xmlns:a="http://schemas.openxmlformats.org/drawingml/2006/main">
              <a:ext uri="{FF2B5EF4-FFF2-40B4-BE49-F238E27FC236}">
                <a16:creationId xmlns:a16="http://schemas.microsoft.com/office/drawing/2014/main" id="{338C4DAC-1E60-428E-9829-E370B9E0A9D7}"/>
              </a:ext>
            </a:extLst>
          </p:cNvPr>
          <p:cNvSpPr>
            <a:spLocks xmlns:a="http://schemas.openxmlformats.org/drawingml/2006/main" noGrp="1"/>
          </p:cNvSpPr>
          <p:nvPr/>
        </p:nvSpPr>
        <p:spPr>
          <a:xfrm xmlns:a="http://schemas.openxmlformats.org/drawingml/2006/main">
            <a:off x="66294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6" name="Shape 14">
            <a:extLst xmlns:a="http://schemas.openxmlformats.org/drawingml/2006/main">
              <a:ext uri="{FF2B5EF4-FFF2-40B4-BE49-F238E27FC236}">
                <a16:creationId xmlns:a16="http://schemas.microsoft.com/office/drawing/2014/main" id="{4E94A484-5814-4230-8968-1D6DD1D53CB9}"/>
              </a:ext>
            </a:extLst>
          </p:cNvPr>
          <p:cNvSpPr>
            <a:spLocks xmlns:a="http://schemas.openxmlformats.org/drawingml/2006/main" noGrp="1"/>
          </p:cNvSpPr>
          <p:nvPr/>
        </p:nvSpPr>
        <p:spPr>
          <a:xfrm xmlns:a="http://schemas.openxmlformats.org/drawingml/2006/main">
            <a:off x="68122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7" name="Text 15">
            <a:extLst xmlns:a="http://schemas.openxmlformats.org/drawingml/2006/main">
              <a:ext uri="{FF2B5EF4-FFF2-40B4-BE49-F238E27FC236}">
                <a16:creationId xmlns:a16="http://schemas.microsoft.com/office/drawing/2014/main" id="{72134F76-5599-44BF-A2C6-7847AD048AC8}"/>
              </a:ext>
            </a:extLst>
          </p:cNvPr>
          <p:cNvSpPr>
            <a:spLocks xmlns:a="http://schemas.openxmlformats.org/drawingml/2006/main" noGrp="1"/>
          </p:cNvSpPr>
          <p:nvPr/>
        </p:nvSpPr>
        <p:spPr>
          <a:xfrm xmlns:a="http://schemas.openxmlformats.org/drawingml/2006/main">
            <a:off x="69037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Ouvrir le job</a:t>
            </a:r>
            <a:endParaRPr sz="850"/>
          </a:p>
        </p:txBody>
      </p:sp>
      <p:sp>
        <p:nvSpPr>
          <p:cNvPr id="18" name="Shape 16">
            <a:extLst xmlns:a="http://schemas.openxmlformats.org/drawingml/2006/main">
              <a:ext uri="{FF2B5EF4-FFF2-40B4-BE49-F238E27FC236}">
                <a16:creationId xmlns:a16="http://schemas.microsoft.com/office/drawing/2014/main" id="{3F5214FD-B270-4C92-A114-20E3B8B87B6B}"/>
              </a:ext>
            </a:extLst>
          </p:cNvPr>
          <p:cNvSpPr>
            <a:spLocks xmlns:a="http://schemas.openxmlformats.org/drawingml/2006/main" noGrp="1"/>
          </p:cNvSpPr>
          <p:nvPr/>
        </p:nvSpPr>
        <p:spPr>
          <a:xfrm xmlns:a="http://schemas.openxmlformats.org/drawingml/2006/main">
            <a:off x="86868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9" name="Shape 17">
            <a:extLst xmlns:a="http://schemas.openxmlformats.org/drawingml/2006/main">
              <a:ext uri="{FF2B5EF4-FFF2-40B4-BE49-F238E27FC236}">
                <a16:creationId xmlns:a16="http://schemas.microsoft.com/office/drawing/2014/main" id="{DAC86E06-632D-4B25-9F9D-9EA6BCE29ED2}"/>
              </a:ext>
            </a:extLst>
          </p:cNvPr>
          <p:cNvSpPr>
            <a:spLocks xmlns:a="http://schemas.openxmlformats.org/drawingml/2006/main" noGrp="1"/>
          </p:cNvSpPr>
          <p:nvPr/>
        </p:nvSpPr>
        <p:spPr>
          <a:xfrm xmlns:a="http://schemas.openxmlformats.org/drawingml/2006/main">
            <a:off x="88696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0" name="Text 18">
            <a:extLst xmlns:a="http://schemas.openxmlformats.org/drawingml/2006/main">
              <a:ext uri="{FF2B5EF4-FFF2-40B4-BE49-F238E27FC236}">
                <a16:creationId xmlns:a16="http://schemas.microsoft.com/office/drawing/2014/main" id="{73186E22-7D06-482D-AF73-9688E81B1147}"/>
              </a:ext>
            </a:extLst>
          </p:cNvPr>
          <p:cNvSpPr>
            <a:spLocks xmlns:a="http://schemas.openxmlformats.org/drawingml/2006/main" noGrp="1"/>
          </p:cNvSpPr>
          <p:nvPr/>
        </p:nvSpPr>
        <p:spPr>
          <a:xfrm xmlns:a="http://schemas.openxmlformats.org/drawingml/2006/main">
            <a:off x="89611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Navigation</a:t>
            </a:r>
            <a:endParaRPr sz="850"/>
          </a:p>
        </p:txBody>
      </p:sp>
      <p:sp>
        <p:nvSpPr>
          <p:cNvPr id="21" name="Shape 19">
            <a:extLst xmlns:a="http://schemas.openxmlformats.org/drawingml/2006/main">
              <a:ext uri="{FF2B5EF4-FFF2-40B4-BE49-F238E27FC236}">
                <a16:creationId xmlns:a16="http://schemas.microsoft.com/office/drawing/2014/main" id="{759757FD-1E9B-47D9-B786-AB7C0F7D7D91}"/>
              </a:ext>
            </a:extLst>
          </p:cNvPr>
          <p:cNvSpPr>
            <a:spLocks xmlns:a="http://schemas.openxmlformats.org/drawingml/2006/main" noGrp="1"/>
          </p:cNvSpPr>
          <p:nvPr/>
        </p:nvSpPr>
        <p:spPr>
          <a:xfrm xmlns:a="http://schemas.openxmlformats.org/drawingml/2006/main">
            <a:off x="6400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2" name="Text 20">
            <a:extLst xmlns:a="http://schemas.openxmlformats.org/drawingml/2006/main">
              <a:ext uri="{FF2B5EF4-FFF2-40B4-BE49-F238E27FC236}">
                <a16:creationId xmlns:a16="http://schemas.microsoft.com/office/drawing/2014/main" id="{D021D5F5-249B-4EFE-9238-8A9150365F74}"/>
              </a:ext>
            </a:extLst>
          </p:cNvPr>
          <p:cNvSpPr>
            <a:spLocks xmlns:a="http://schemas.openxmlformats.org/drawingml/2006/main" noGrp="1"/>
          </p:cNvSpPr>
          <p:nvPr/>
        </p:nvSpPr>
        <p:spPr>
          <a:xfrm xmlns:a="http://schemas.openxmlformats.org/drawingml/2006/main">
            <a:off x="7315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Liste de contrôle</a:t>
            </a:r>
            <a:endParaRPr sz="850"/>
          </a:p>
        </p:txBody>
      </p:sp>
      <p:sp>
        <p:nvSpPr>
          <p:cNvPr id="23" name="Shape 21">
            <a:extLst xmlns:a="http://schemas.openxmlformats.org/drawingml/2006/main">
              <a:ext uri="{FF2B5EF4-FFF2-40B4-BE49-F238E27FC236}">
                <a16:creationId xmlns:a16="http://schemas.microsoft.com/office/drawing/2014/main" id="{670FF760-5037-4765-8638-0BB9A090450C}"/>
              </a:ext>
            </a:extLst>
          </p:cNvPr>
          <p:cNvSpPr>
            <a:spLocks xmlns:a="http://schemas.openxmlformats.org/drawingml/2006/main" noGrp="1"/>
          </p:cNvSpPr>
          <p:nvPr/>
        </p:nvSpPr>
        <p:spPr>
          <a:xfrm xmlns:a="http://schemas.openxmlformats.org/drawingml/2006/main">
            <a:off x="25146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4" name="Shape 22">
            <a:extLst xmlns:a="http://schemas.openxmlformats.org/drawingml/2006/main">
              <a:ext uri="{FF2B5EF4-FFF2-40B4-BE49-F238E27FC236}">
                <a16:creationId xmlns:a16="http://schemas.microsoft.com/office/drawing/2014/main" id="{88258344-4B22-481B-A2A1-3E73D400647C}"/>
              </a:ext>
            </a:extLst>
          </p:cNvPr>
          <p:cNvSpPr>
            <a:spLocks xmlns:a="http://schemas.openxmlformats.org/drawingml/2006/main" noGrp="1"/>
          </p:cNvSpPr>
          <p:nvPr/>
        </p:nvSpPr>
        <p:spPr>
          <a:xfrm xmlns:a="http://schemas.openxmlformats.org/drawingml/2006/main">
            <a:off x="26974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5" name="Text 23">
            <a:extLst xmlns:a="http://schemas.openxmlformats.org/drawingml/2006/main">
              <a:ext uri="{FF2B5EF4-FFF2-40B4-BE49-F238E27FC236}">
                <a16:creationId xmlns:a16="http://schemas.microsoft.com/office/drawing/2014/main" id="{F6194E9B-8243-4A54-8ACD-48290F403122}"/>
              </a:ext>
            </a:extLst>
          </p:cNvPr>
          <p:cNvSpPr>
            <a:spLocks xmlns:a="http://schemas.openxmlformats.org/drawingml/2006/main" noGrp="1"/>
          </p:cNvSpPr>
          <p:nvPr/>
        </p:nvSpPr>
        <p:spPr>
          <a:xfrm xmlns:a="http://schemas.openxmlformats.org/drawingml/2006/main">
            <a:off x="27889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Déplacer</a:t>
            </a:r>
            <a:endParaRPr sz="850"/>
          </a:p>
        </p:txBody>
      </p:sp>
      <p:sp>
        <p:nvSpPr>
          <p:cNvPr id="26" name="Shape 24">
            <a:extLst xmlns:a="http://schemas.openxmlformats.org/drawingml/2006/main">
              <a:ext uri="{FF2B5EF4-FFF2-40B4-BE49-F238E27FC236}">
                <a16:creationId xmlns:a16="http://schemas.microsoft.com/office/drawing/2014/main" id="{2EFF287D-734A-4F31-ADED-580DFE142653}"/>
              </a:ext>
            </a:extLst>
          </p:cNvPr>
          <p:cNvSpPr>
            <a:spLocks xmlns:a="http://schemas.openxmlformats.org/drawingml/2006/main" noGrp="1"/>
          </p:cNvSpPr>
          <p:nvPr/>
        </p:nvSpPr>
        <p:spPr>
          <a:xfrm xmlns:a="http://schemas.openxmlformats.org/drawingml/2006/main">
            <a:off x="45720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7" name="Shape 25">
            <a:extLst xmlns:a="http://schemas.openxmlformats.org/drawingml/2006/main">
              <a:ext uri="{FF2B5EF4-FFF2-40B4-BE49-F238E27FC236}">
                <a16:creationId xmlns:a16="http://schemas.microsoft.com/office/drawing/2014/main" id="{D817DC83-BA68-47C2-A719-4C04B31BA151}"/>
              </a:ext>
            </a:extLst>
          </p:cNvPr>
          <p:cNvSpPr>
            <a:spLocks xmlns:a="http://schemas.openxmlformats.org/drawingml/2006/main" noGrp="1"/>
          </p:cNvSpPr>
          <p:nvPr/>
        </p:nvSpPr>
        <p:spPr>
          <a:xfrm xmlns:a="http://schemas.openxmlformats.org/drawingml/2006/main">
            <a:off x="47548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8" name="Text 26">
            <a:extLst xmlns:a="http://schemas.openxmlformats.org/drawingml/2006/main">
              <a:ext uri="{FF2B5EF4-FFF2-40B4-BE49-F238E27FC236}">
                <a16:creationId xmlns:a16="http://schemas.microsoft.com/office/drawing/2014/main" id="{118B9305-ECDA-465B-9DE3-A8A7FB65705F}"/>
              </a:ext>
            </a:extLst>
          </p:cNvPr>
          <p:cNvSpPr>
            <a:spLocks xmlns:a="http://schemas.openxmlformats.org/drawingml/2006/main" noGrp="1"/>
          </p:cNvSpPr>
          <p:nvPr/>
        </p:nvSpPr>
        <p:spPr>
          <a:xfrm xmlns:a="http://schemas.openxmlformats.org/drawingml/2006/main">
            <a:off x="48463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Stockage</a:t>
            </a:r>
            <a:endParaRPr sz="850"/>
          </a:p>
        </p:txBody>
      </p:sp>
      <p:sp>
        <p:nvSpPr>
          <p:cNvPr id="29" name="Shape 27">
            <a:extLst xmlns:a="http://schemas.openxmlformats.org/drawingml/2006/main">
              <a:ext uri="{FF2B5EF4-FFF2-40B4-BE49-F238E27FC236}">
                <a16:creationId xmlns:a16="http://schemas.microsoft.com/office/drawing/2014/main" id="{E86D0DF0-6BD4-48B4-BC1B-470EF088DB35}"/>
              </a:ext>
            </a:extLst>
          </p:cNvPr>
          <p:cNvSpPr>
            <a:spLocks xmlns:a="http://schemas.openxmlformats.org/drawingml/2006/main" noGrp="1"/>
          </p:cNvSpPr>
          <p:nvPr/>
        </p:nvSpPr>
        <p:spPr>
          <a:xfrm xmlns:a="http://schemas.openxmlformats.org/drawingml/2006/main">
            <a:off x="66294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0" name="Shape 28">
            <a:extLst xmlns:a="http://schemas.openxmlformats.org/drawingml/2006/main">
              <a:ext uri="{FF2B5EF4-FFF2-40B4-BE49-F238E27FC236}">
                <a16:creationId xmlns:a16="http://schemas.microsoft.com/office/drawing/2014/main" id="{0B2484FD-8EBB-4ECB-83D0-797F2E1A6F97}"/>
              </a:ext>
            </a:extLst>
          </p:cNvPr>
          <p:cNvSpPr>
            <a:spLocks xmlns:a="http://schemas.openxmlformats.org/drawingml/2006/main" noGrp="1"/>
          </p:cNvSpPr>
          <p:nvPr/>
        </p:nvSpPr>
        <p:spPr>
          <a:xfrm xmlns:a="http://schemas.openxmlformats.org/drawingml/2006/main">
            <a:off x="68122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1" name="Text 29">
            <a:extLst xmlns:a="http://schemas.openxmlformats.org/drawingml/2006/main">
              <a:ext uri="{FF2B5EF4-FFF2-40B4-BE49-F238E27FC236}">
                <a16:creationId xmlns:a16="http://schemas.microsoft.com/office/drawing/2014/main" id="{533A6996-86D5-47F1-A5B5-AE7D1F86A66D}"/>
              </a:ext>
            </a:extLst>
          </p:cNvPr>
          <p:cNvSpPr>
            <a:spLocks xmlns:a="http://schemas.openxmlformats.org/drawingml/2006/main" noGrp="1"/>
          </p:cNvSpPr>
          <p:nvPr/>
        </p:nvSpPr>
        <p:spPr>
          <a:xfrm xmlns:a="http://schemas.openxmlformats.org/drawingml/2006/main">
            <a:off x="69037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Facture</a:t>
            </a:r>
            <a:endParaRPr sz="850"/>
          </a:p>
        </p:txBody>
      </p:sp>
      <p:sp>
        <p:nvSpPr>
          <p:cNvPr id="32" name="Shape 30">
            <a:extLst xmlns:a="http://schemas.openxmlformats.org/drawingml/2006/main">
              <a:ext uri="{FF2B5EF4-FFF2-40B4-BE49-F238E27FC236}">
                <a16:creationId xmlns:a16="http://schemas.microsoft.com/office/drawing/2014/main" id="{D447CDAD-425C-42B7-94F6-691B05ED82AA}"/>
              </a:ext>
            </a:extLst>
          </p:cNvPr>
          <p:cNvSpPr>
            <a:spLocks xmlns:a="http://schemas.openxmlformats.org/drawingml/2006/main" noGrp="1"/>
          </p:cNvSpPr>
          <p:nvPr/>
        </p:nvSpPr>
        <p:spPr>
          <a:xfrm xmlns:a="http://schemas.openxmlformats.org/drawingml/2006/main">
            <a:off x="86868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3" name="Shape 31">
            <a:extLst xmlns:a="http://schemas.openxmlformats.org/drawingml/2006/main">
              <a:ext uri="{FF2B5EF4-FFF2-40B4-BE49-F238E27FC236}">
                <a16:creationId xmlns:a16="http://schemas.microsoft.com/office/drawing/2014/main" id="{7F58CB73-0A6A-49F2-9DB2-8609EAAAB524}"/>
              </a:ext>
            </a:extLst>
          </p:cNvPr>
          <p:cNvSpPr>
            <a:spLocks xmlns:a="http://schemas.openxmlformats.org/drawingml/2006/main" noGrp="1"/>
          </p:cNvSpPr>
          <p:nvPr/>
        </p:nvSpPr>
        <p:spPr>
          <a:xfrm xmlns:a="http://schemas.openxmlformats.org/drawingml/2006/main">
            <a:off x="88696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4" name="Text 32">
            <a:extLst xmlns:a="http://schemas.openxmlformats.org/drawingml/2006/main">
              <a:ext uri="{FF2B5EF4-FFF2-40B4-BE49-F238E27FC236}">
                <a16:creationId xmlns:a16="http://schemas.microsoft.com/office/drawing/2014/main" id="{3412542F-BD19-4E96-AB62-9917C550BFD6}"/>
              </a:ext>
            </a:extLst>
          </p:cNvPr>
          <p:cNvSpPr>
            <a:spLocks xmlns:a="http://schemas.openxmlformats.org/drawingml/2006/main" noGrp="1"/>
          </p:cNvSpPr>
          <p:nvPr/>
        </p:nvSpPr>
        <p:spPr>
          <a:xfrm xmlns:a="http://schemas.openxmlformats.org/drawingml/2006/main">
            <a:off x="89611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Paiement</a:t>
            </a:r>
            <a:endParaRPr sz="850"/>
          </a:p>
        </p:txBody>
      </p:sp>
      <p:sp>
        <p:nvSpPr>
          <p:cNvPr id="35" name="Shape 33">
            <a:extLst xmlns:a="http://schemas.openxmlformats.org/drawingml/2006/main">
              <a:ext uri="{FF2B5EF4-FFF2-40B4-BE49-F238E27FC236}">
                <a16:creationId xmlns:a16="http://schemas.microsoft.com/office/drawing/2014/main" id="{E98D59BE-4DF6-49C5-B110-FDA2936DDC6D}"/>
              </a:ext>
            </a:extLst>
          </p:cNvPr>
          <p:cNvSpPr>
            <a:spLocks xmlns:a="http://schemas.openxmlformats.org/drawingml/2006/main" noGrp="1"/>
          </p:cNvSpPr>
          <p:nvPr/>
        </p:nvSpPr>
        <p:spPr>
          <a:xfrm xmlns:a="http://schemas.openxmlformats.org/drawingml/2006/main">
            <a:off x="6400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6" name="Text 34">
            <a:extLst xmlns:a="http://schemas.openxmlformats.org/drawingml/2006/main">
              <a:ext uri="{FF2B5EF4-FFF2-40B4-BE49-F238E27FC236}">
                <a16:creationId xmlns:a16="http://schemas.microsoft.com/office/drawing/2014/main" id="{A4BB3377-E6FE-40B1-9247-7DD74D6CF312}"/>
              </a:ext>
            </a:extLst>
          </p:cNvPr>
          <p:cNvSpPr>
            <a:spLocks xmlns:a="http://schemas.openxmlformats.org/drawingml/2006/main" noGrp="1"/>
          </p:cNvSpPr>
          <p:nvPr/>
        </p:nvSpPr>
        <p:spPr>
          <a:xfrm xmlns:a="http://schemas.openxmlformats.org/drawingml/2006/main">
            <a:off x="7315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Les Finances</a:t>
            </a:r>
            <a:endParaRPr sz="850"/>
          </a:p>
        </p:txBody>
      </p:sp>
      <p:sp>
        <p:nvSpPr>
          <p:cNvPr id="37" name="Shape 35">
            <a:extLst xmlns:a="http://schemas.openxmlformats.org/drawingml/2006/main">
              <a:ext uri="{FF2B5EF4-FFF2-40B4-BE49-F238E27FC236}">
                <a16:creationId xmlns:a16="http://schemas.microsoft.com/office/drawing/2014/main" id="{1229CE11-0FE0-4E6B-8B70-ECB2B7BAA234}"/>
              </a:ext>
            </a:extLst>
          </p:cNvPr>
          <p:cNvSpPr>
            <a:spLocks xmlns:a="http://schemas.openxmlformats.org/drawingml/2006/main" noGrp="1"/>
          </p:cNvSpPr>
          <p:nvPr/>
        </p:nvSpPr>
        <p:spPr>
          <a:xfrm xmlns:a="http://schemas.openxmlformats.org/drawingml/2006/main">
            <a:off x="25146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8" name="Shape 36">
            <a:extLst xmlns:a="http://schemas.openxmlformats.org/drawingml/2006/main">
              <a:ext uri="{FF2B5EF4-FFF2-40B4-BE49-F238E27FC236}">
                <a16:creationId xmlns:a16="http://schemas.microsoft.com/office/drawing/2014/main" id="{548A930D-B509-4CD3-AEC8-059596CA4AE1}"/>
              </a:ext>
            </a:extLst>
          </p:cNvPr>
          <p:cNvSpPr>
            <a:spLocks xmlns:a="http://schemas.openxmlformats.org/drawingml/2006/main" noGrp="1"/>
          </p:cNvSpPr>
          <p:nvPr/>
        </p:nvSpPr>
        <p:spPr>
          <a:xfrm xmlns:a="http://schemas.openxmlformats.org/drawingml/2006/main">
            <a:off x="26974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9" name="Text 37">
            <a:extLst xmlns:a="http://schemas.openxmlformats.org/drawingml/2006/main">
              <a:ext uri="{FF2B5EF4-FFF2-40B4-BE49-F238E27FC236}">
                <a16:creationId xmlns:a16="http://schemas.microsoft.com/office/drawing/2014/main" id="{4CBD49E6-E88B-41C6-9BC9-B63649EAC2FD}"/>
              </a:ext>
            </a:extLst>
          </p:cNvPr>
          <p:cNvSpPr>
            <a:spLocks xmlns:a="http://schemas.openxmlformats.org/drawingml/2006/main" noGrp="1"/>
          </p:cNvSpPr>
          <p:nvPr/>
        </p:nvSpPr>
        <p:spPr>
          <a:xfrm xmlns:a="http://schemas.openxmlformats.org/drawingml/2006/main">
            <a:off x="27889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Taxes</a:t>
            </a:r>
            <a:endParaRPr sz="850"/>
          </a:p>
        </p:txBody>
      </p:sp>
      <p:sp>
        <p:nvSpPr>
          <p:cNvPr id="40" name="Shape 38">
            <a:extLst xmlns:a="http://schemas.openxmlformats.org/drawingml/2006/main">
              <a:ext uri="{FF2B5EF4-FFF2-40B4-BE49-F238E27FC236}">
                <a16:creationId xmlns:a16="http://schemas.microsoft.com/office/drawing/2014/main" id="{DD9E4895-121A-4B10-8A74-C42949D97B9E}"/>
              </a:ext>
            </a:extLst>
          </p:cNvPr>
          <p:cNvSpPr>
            <a:spLocks xmlns:a="http://schemas.openxmlformats.org/drawingml/2006/main" noGrp="1"/>
          </p:cNvSpPr>
          <p:nvPr/>
        </p:nvSpPr>
        <p:spPr>
          <a:xfrm xmlns:a="http://schemas.openxmlformats.org/drawingml/2006/main">
            <a:off x="45720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1" name="Shape 39">
            <a:extLst xmlns:a="http://schemas.openxmlformats.org/drawingml/2006/main">
              <a:ext uri="{FF2B5EF4-FFF2-40B4-BE49-F238E27FC236}">
                <a16:creationId xmlns:a16="http://schemas.microsoft.com/office/drawing/2014/main" id="{FBD82AF7-9899-4803-B859-116CC6588904}"/>
              </a:ext>
            </a:extLst>
          </p:cNvPr>
          <p:cNvSpPr>
            <a:spLocks xmlns:a="http://schemas.openxmlformats.org/drawingml/2006/main" noGrp="1"/>
          </p:cNvSpPr>
          <p:nvPr/>
        </p:nvSpPr>
        <p:spPr>
          <a:xfrm xmlns:a="http://schemas.openxmlformats.org/drawingml/2006/main">
            <a:off x="47548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2" name="Text 40">
            <a:extLst xmlns:a="http://schemas.openxmlformats.org/drawingml/2006/main">
              <a:ext uri="{FF2B5EF4-FFF2-40B4-BE49-F238E27FC236}">
                <a16:creationId xmlns:a16="http://schemas.microsoft.com/office/drawing/2014/main" id="{8DE44A9A-F8BC-42F3-B4E0-A8CC80E74D62}"/>
              </a:ext>
            </a:extLst>
          </p:cNvPr>
          <p:cNvSpPr>
            <a:spLocks xmlns:a="http://schemas.openxmlformats.org/drawingml/2006/main" noGrp="1"/>
          </p:cNvSpPr>
          <p:nvPr/>
        </p:nvSpPr>
        <p:spPr>
          <a:xfrm xmlns:a="http://schemas.openxmlformats.org/drawingml/2006/main">
            <a:off x="48463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CSV</a:t>
            </a:r>
            <a:endParaRPr sz="850"/>
          </a:p>
        </p:txBody>
      </p:sp>
      <p:sp>
        <p:nvSpPr>
          <p:cNvPr id="43" name="Shape 41">
            <a:extLst xmlns:a="http://schemas.openxmlformats.org/drawingml/2006/main">
              <a:ext uri="{FF2B5EF4-FFF2-40B4-BE49-F238E27FC236}">
                <a16:creationId xmlns:a16="http://schemas.microsoft.com/office/drawing/2014/main" id="{631D73CD-DEE2-4BFD-8755-3F8D5A240F32}"/>
              </a:ext>
            </a:extLst>
          </p:cNvPr>
          <p:cNvSpPr>
            <a:spLocks xmlns:a="http://schemas.openxmlformats.org/drawingml/2006/main" noGrp="1"/>
          </p:cNvSpPr>
          <p:nvPr/>
        </p:nvSpPr>
        <p:spPr>
          <a:xfrm xmlns:a="http://schemas.openxmlformats.org/drawingml/2006/main">
            <a:off x="66294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4" name="Shape 42">
            <a:extLst xmlns:a="http://schemas.openxmlformats.org/drawingml/2006/main">
              <a:ext uri="{FF2B5EF4-FFF2-40B4-BE49-F238E27FC236}">
                <a16:creationId xmlns:a16="http://schemas.microsoft.com/office/drawing/2014/main" id="{5E35DDBC-B780-4AFE-9FFA-C202816B5A16}"/>
              </a:ext>
            </a:extLst>
          </p:cNvPr>
          <p:cNvSpPr>
            <a:spLocks xmlns:a="http://schemas.openxmlformats.org/drawingml/2006/main" noGrp="1"/>
          </p:cNvSpPr>
          <p:nvPr/>
        </p:nvSpPr>
        <p:spPr>
          <a:xfrm xmlns:a="http://schemas.openxmlformats.org/drawingml/2006/main">
            <a:off x="68122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45" name="Text 43">
            <a:extLst xmlns:a="http://schemas.openxmlformats.org/drawingml/2006/main">
              <a:ext uri="{FF2B5EF4-FFF2-40B4-BE49-F238E27FC236}">
                <a16:creationId xmlns:a16="http://schemas.microsoft.com/office/drawing/2014/main" id="{408C4CC2-6B26-4E71-B898-414A096C300D}"/>
              </a:ext>
            </a:extLst>
          </p:cNvPr>
          <p:cNvSpPr>
            <a:spLocks xmlns:a="http://schemas.openxmlformats.org/drawingml/2006/main" noGrp="1"/>
          </p:cNvSpPr>
          <p:nvPr/>
        </p:nvSpPr>
        <p:spPr>
          <a:xfrm xmlns:a="http://schemas.openxmlformats.org/drawingml/2006/main">
            <a:off x="69037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Révision</a:t>
            </a:r>
            <a:endParaRPr sz="850"/>
          </a:p>
        </p:txBody>
      </p:sp>
      <p:sp>
        <p:nvSpPr>
          <p:cNvPr id="46" name="Shape 44">
            <a:extLst xmlns:a="http://schemas.openxmlformats.org/drawingml/2006/main">
              <a:ext uri="{FF2B5EF4-FFF2-40B4-BE49-F238E27FC236}">
                <a16:creationId xmlns:a16="http://schemas.microsoft.com/office/drawing/2014/main" id="{77C23DB0-E38E-4828-AA6A-9DAD70B5EE75}"/>
              </a:ext>
            </a:extLst>
          </p:cNvPr>
          <p:cNvSpPr>
            <a:spLocks xmlns:a="http://schemas.openxmlformats.org/drawingml/2006/main" noGrp="1"/>
          </p:cNvSpPr>
          <p:nvPr/>
        </p:nvSpPr>
        <p:spPr>
          <a:xfrm xmlns:a="http://schemas.openxmlformats.org/drawingml/2006/main">
            <a:off x="86868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7" name="Shape 45">
            <a:extLst xmlns:a="http://schemas.openxmlformats.org/drawingml/2006/main">
              <a:ext uri="{FF2B5EF4-FFF2-40B4-BE49-F238E27FC236}">
                <a16:creationId xmlns:a16="http://schemas.microsoft.com/office/drawing/2014/main" id="{0F53483A-04E3-4A64-AF1F-0BFCBDE1BA9B}"/>
              </a:ext>
            </a:extLst>
          </p:cNvPr>
          <p:cNvSpPr>
            <a:spLocks xmlns:a="http://schemas.openxmlformats.org/drawingml/2006/main" noGrp="1"/>
          </p:cNvSpPr>
          <p:nvPr/>
        </p:nvSpPr>
        <p:spPr>
          <a:xfrm xmlns:a="http://schemas.openxmlformats.org/drawingml/2006/main">
            <a:off x="88696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8" name="Text 46">
            <a:extLst xmlns:a="http://schemas.openxmlformats.org/drawingml/2006/main">
              <a:ext uri="{FF2B5EF4-FFF2-40B4-BE49-F238E27FC236}">
                <a16:creationId xmlns:a16="http://schemas.microsoft.com/office/drawing/2014/main" id="{63AF2A89-6E03-440B-91A3-C0F05AB70208}"/>
              </a:ext>
            </a:extLst>
          </p:cNvPr>
          <p:cNvSpPr>
            <a:spLocks xmlns:a="http://schemas.openxmlformats.org/drawingml/2006/main" noGrp="1"/>
          </p:cNvSpPr>
          <p:nvPr/>
        </p:nvSpPr>
        <p:spPr>
          <a:xfrm xmlns:a="http://schemas.openxmlformats.org/drawingml/2006/main">
            <a:off x="89611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Histoire</a:t>
            </a:r>
            <a:endParaRPr sz="850"/>
          </a:p>
        </p:txBody>
      </p:sp>
    </p:spTree>
    <p:extLst>
      <p:ext uri="{BB962C8B-B14F-4D97-AF65-F5344CB8AC3E}">
        <p14:creationId xmlns:p14="http://schemas.microsoft.com/office/powerpoint/2010/main" val="1381998922"/>
      </p:ext>
    </p:extLst>
  </p:cSld>
</p:sld>
</file>

<file path=ppt/slides/slide8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390A203-BFD7-44BA-8CAF-FE3E2747494F}"/>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F67EE64-8F77-4EE9-8274-E922804710A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827EF61-7BCB-4A62-8CA6-A8E5F89099E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83</a:t>
            </a:r>
            <a:endParaRPr sz="750"/>
          </a:p>
        </p:txBody>
      </p:sp>
      <p:sp>
        <p:nvSpPr>
          <p:cNvPr id="5" name="Text 3">
            <a:extLst xmlns:a="http://schemas.openxmlformats.org/drawingml/2006/main">
              <a:ext uri="{FF2B5EF4-FFF2-40B4-BE49-F238E27FC236}">
                <a16:creationId xmlns:a16="http://schemas.microsoft.com/office/drawing/2014/main" id="{6C9CDD33-3004-48B7-BCF8-E5FAB2ED2E8E}"/>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pourquoi ce workflow se vend</a:t>
            </a:r>
            <a:endParaRPr sz="3100"/>
          </a:p>
        </p:txBody>
      </p:sp>
      <p:sp>
        <p:nvSpPr>
          <p:cNvPr id="6" name="Text 4">
            <a:extLst xmlns:a="http://schemas.openxmlformats.org/drawingml/2006/main">
              <a:ext uri="{FF2B5EF4-FFF2-40B4-BE49-F238E27FC236}">
                <a16:creationId xmlns:a16="http://schemas.microsoft.com/office/drawing/2014/main" id="{4127FD29-D08D-4A84-901C-308C94D93214}"/>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directeurs généraux n'achètent pas de liste de fonctionnalités. Ils achètent moins de chaos.</a:t>
            </a:r>
            <a:endParaRPr sz="1400"/>
          </a:p>
        </p:txBody>
      </p:sp>
      <p:sp>
        <p:nvSpPr>
          <p:cNvPr id="7" name="Text 5">
            <a:extLst xmlns:a="http://schemas.openxmlformats.org/drawingml/2006/main">
              <a:ext uri="{FF2B5EF4-FFF2-40B4-BE49-F238E27FC236}">
                <a16:creationId xmlns:a16="http://schemas.microsoft.com/office/drawing/2014/main" id="{5E533EE1-872B-49CC-838A-5976398886B9}"/>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Le travail complet reste documenté comme un seul enregistrement connecté.</a:t>
            </a:r>
            <a:endParaRPr sz="1550"/>
          </a:p>
          <a:p xmlns:a="http://schemas.openxmlformats.org/drawingml/2006/main">
            <a:pPr marL="0" indent="0">
              <a:buNone/>
            </a:pPr>
            <a:r>
              <a:rPr sz="1550" b="1">
                <a:solidFill>
                  <a:srgbClr val="278A35"/>
                </a:solidFill>
                <a:latin typeface="Aptos"/>
                <a:ea typeface="Aptos"/>
                <a:cs typeface="Aptos"/>
              </a:rPr>
              <a:t>• Les employés reçoivent des informations claires.</a:t>
            </a:r>
            <a:endParaRPr sz="1550"/>
          </a:p>
          <a:p xmlns:a="http://schemas.openxmlformats.org/drawingml/2006/main">
            <a:pPr marL="0" indent="0">
              <a:buNone/>
            </a:pPr>
            <a:r>
              <a:rPr sz="1550" b="1">
                <a:solidFill>
                  <a:srgbClr val="278A35"/>
                </a:solidFill>
                <a:latin typeface="Aptos"/>
                <a:ea typeface="Aptos"/>
                <a:cs typeface="Aptos"/>
              </a:rPr>
              <a:t>• Les véhicules, le personnel et le stockage deviennent plus faciles à planifier.</a:t>
            </a:r>
            <a:endParaRPr sz="1550"/>
          </a:p>
          <a:p xmlns:a="http://schemas.openxmlformats.org/drawingml/2006/main">
            <a:pPr marL="0" indent="0">
              <a:buNone/>
            </a:pPr>
            <a:r>
              <a:rPr sz="1550" b="1">
                <a:solidFill>
                  <a:srgbClr val="278A35"/>
                </a:solidFill>
                <a:latin typeface="Aptos"/>
                <a:ea typeface="Aptos"/>
                <a:cs typeface="Aptos"/>
              </a:rPr>
              <a:t>• Les documents sont créés de manière plus professionnelle et rapide.</a:t>
            </a:r>
            <a:endParaRPr sz="1550"/>
          </a:p>
          <a:p xmlns:a="http://schemas.openxmlformats.org/drawingml/2006/main">
            <a:pPr marL="0" indent="0">
              <a:buNone/>
            </a:pPr>
            <a:r>
              <a:rPr sz="1550" b="1">
                <a:solidFill>
                  <a:srgbClr val="278A35"/>
                </a:solidFill>
                <a:latin typeface="Aptos"/>
                <a:ea typeface="Aptos"/>
                <a:cs typeface="Aptos"/>
              </a:rPr>
              <a:t>• Les résumés financiers et fiscaux sont préparés plus efficacement automatiquement.</a:t>
            </a:r>
            <a:endParaRPr sz="1550"/>
          </a:p>
        </p:txBody>
      </p:sp>
      <p:sp>
        <p:nvSpPr>
          <p:cNvPr id="8" name="Text 6">
            <a:extLst xmlns:a="http://schemas.openxmlformats.org/drawingml/2006/main">
              <a:ext uri="{FF2B5EF4-FFF2-40B4-BE49-F238E27FC236}">
                <a16:creationId xmlns:a16="http://schemas.microsoft.com/office/drawing/2014/main" id="{4D3A4A03-F05E-434A-B8CE-935F59568878}"/>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MovePilot Pro vend plus que des fonctionnalités.</a:t>
            </a:r>
            <a:endParaRPr sz="2000"/>
          </a:p>
          <a:p xmlns:a="http://schemas.openxmlformats.org/drawingml/2006/main">
            <a:pPr marL="0" indent="0">
              <a:buNone/>
            </a:pPr>
            <a:r>
              <a:rPr sz="2000" b="1">
                <a:solidFill>
                  <a:srgbClr val="0E3B22"/>
                </a:solidFill>
                <a:latin typeface="Aptos"/>
                <a:ea typeface="Aptos"/>
                <a:cs typeface="Aptos"/>
              </a:rPr>
              <a:t>Il vend le contrôle sur les opérations quotidiennes.</a:t>
            </a:r>
            <a:endParaRPr sz="2000"/>
          </a:p>
        </p:txBody>
      </p:sp>
    </p:spTree>
    <p:extLst>
      <p:ext uri="{BB962C8B-B14F-4D97-AF65-F5344CB8AC3E}">
        <p14:creationId xmlns:p14="http://schemas.microsoft.com/office/powerpoint/2010/main" val="1171033711"/>
      </p:ext>
    </p:extLst>
  </p:cSld>
</p:sld>
</file>

<file path=ppt/slides/slide8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4512EFF5-7E3B-49F1-9480-96798709DE8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4D4AB0B-93F8-4BA1-BF64-F563266E231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3FF345D-2BE6-4093-9505-6028C2186DE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84</a:t>
            </a:r>
            <a:endParaRPr sz="750"/>
          </a:p>
        </p:txBody>
      </p:sp>
      <p:sp>
        <p:nvSpPr>
          <p:cNvPr id="5" name="Text 3">
            <a:extLst xmlns:a="http://schemas.openxmlformats.org/drawingml/2006/main">
              <a:ext uri="{FF2B5EF4-FFF2-40B4-BE49-F238E27FC236}">
                <a16:creationId xmlns:a16="http://schemas.microsoft.com/office/drawing/2014/main" id="{225B1ECF-FBFE-4124-9E07-BEB8B5BFA8BC}"/>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18</a:t>
            </a:r>
            <a:endParaRPr sz="1100"/>
          </a:p>
        </p:txBody>
      </p:sp>
      <p:sp>
        <p:nvSpPr>
          <p:cNvPr id="6" name="Text 4">
            <a:extLst xmlns:a="http://schemas.openxmlformats.org/drawingml/2006/main">
              <a:ext uri="{FF2B5EF4-FFF2-40B4-BE49-F238E27FC236}">
                <a16:creationId xmlns:a16="http://schemas.microsoft.com/office/drawing/2014/main" id="{0B01F817-D0EA-4113-BE19-D6606D9FF593}"/>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ce qui distingue MovePilot Pro</a:t>
            </a:r>
            <a:endParaRPr sz="4300"/>
          </a:p>
        </p:txBody>
      </p:sp>
      <p:sp>
        <p:nvSpPr>
          <p:cNvPr id="7" name="Text 5">
            <a:extLst xmlns:a="http://schemas.openxmlformats.org/drawingml/2006/main">
              <a:ext uri="{FF2B5EF4-FFF2-40B4-BE49-F238E27FC236}">
                <a16:creationId xmlns:a16="http://schemas.microsoft.com/office/drawing/2014/main" id="{78543BCF-3C1A-42EA-8D86-4BC141D8C7F1}"/>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La comparaison n'a pas besoin d'être agressive. Ce qui compte, c’est que MovePilot Pro relie des fonctions souvent séparées ailleurs.</a:t>
            </a:r>
            <a:endParaRPr sz="1700"/>
          </a:p>
        </p:txBody>
      </p:sp>
    </p:spTree>
    <p:extLst>
      <p:ext uri="{BB962C8B-B14F-4D97-AF65-F5344CB8AC3E}">
        <p14:creationId xmlns:p14="http://schemas.microsoft.com/office/powerpoint/2010/main" val="2103189204"/>
      </p:ext>
    </p:extLst>
  </p:cSld>
</p:sld>
</file>

<file path=ppt/slides/slide8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C204FA6-2642-4B5A-AB40-434CFF8CB67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F8CAC3E-B326-4FA1-816B-E403C48B36D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6AA9F4C-5F40-4AA8-8605-F5BDF59338F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85</a:t>
            </a:r>
            <a:endParaRPr sz="750"/>
          </a:p>
        </p:txBody>
      </p:sp>
      <p:sp>
        <p:nvSpPr>
          <p:cNvPr id="5" name="Text 3">
            <a:extLst xmlns:a="http://schemas.openxmlformats.org/drawingml/2006/main">
              <a:ext uri="{FF2B5EF4-FFF2-40B4-BE49-F238E27FC236}">
                <a16:creationId xmlns:a16="http://schemas.microsoft.com/office/drawing/2014/main" id="{34587B13-B55A-4395-B89A-939DEEE13E19}"/>
              </a:ext>
            </a:extLst>
          </p:cNvPr>
          <p:cNvSpPr>
            <a:spLocks xmlns:a="http://schemas.openxmlformats.org/drawingml/2006/main" noGrp="1"/>
          </p:cNvSpPr>
          <p:nvPr/>
        </p:nvSpPr>
        <p:spPr>
          <a:xfrm xmlns:a="http://schemas.openxmlformats.org/drawingml/2006/main">
            <a:off x="594360" y="621792"/>
            <a:ext cx="822960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Comparaison de fonctionnalités</a:t>
            </a:r>
            <a:endParaRPr sz="3100"/>
          </a:p>
        </p:txBody>
      </p:sp>
      <p:sp>
        <p:nvSpPr>
          <p:cNvPr id="6" name="Text 4">
            <a:extLst xmlns:a="http://schemas.openxmlformats.org/drawingml/2006/main">
              <a:ext uri="{FF2B5EF4-FFF2-40B4-BE49-F238E27FC236}">
                <a16:creationId xmlns:a16="http://schemas.microsoft.com/office/drawing/2014/main" id="{CD91D46F-8EFC-4C54-A330-B6AA22254109}"/>
              </a:ext>
            </a:extLst>
          </p:cNvPr>
          <p:cNvSpPr>
            <a:spLocks xmlns:a="http://schemas.openxmlformats.org/drawingml/2006/main" noGrp="1"/>
          </p:cNvSpPr>
          <p:nvPr/>
        </p:nvSpPr>
        <p:spPr>
          <a:xfrm xmlns:a="http://schemas.openxmlformats.org/drawingml/2006/main">
            <a:off x="612648" y="1481328"/>
            <a:ext cx="7315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Une comparaison factuelle sans exagération.</a:t>
            </a:r>
            <a:endParaRPr sz="1400"/>
          </a:p>
        </p:txBody>
      </p:sp>
      <p:sp>
        <p:nvSpPr>
          <p:cNvPr id="7" name="Text 5">
            <a:extLst xmlns:a="http://schemas.openxmlformats.org/drawingml/2006/main">
              <a:ext uri="{FF2B5EF4-FFF2-40B4-BE49-F238E27FC236}">
                <a16:creationId xmlns:a16="http://schemas.microsoft.com/office/drawing/2014/main" id="{0E0CFB4D-0635-4F1E-AD4A-6EC5C77C60B5}"/>
              </a:ext>
            </a:extLst>
          </p:cNvPr>
          <p:cNvSpPr>
            <a:spLocks xmlns:a="http://schemas.openxmlformats.org/drawingml/2006/main" noGrp="1"/>
          </p:cNvSpPr>
          <p:nvPr/>
        </p:nvSpPr>
        <p:spPr>
          <a:xfrm xmlns:a="http://schemas.openxmlformats.org/drawingml/2006/main">
            <a:off x="960120" y="2148840"/>
            <a:ext cx="420624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66716A"/>
                </a:solidFill>
                <a:latin typeface="Aptos"/>
                <a:ea typeface="Aptos"/>
                <a:cs typeface="Aptos"/>
              </a:rPr>
              <a:t>Fonctionnalité</a:t>
            </a:r>
            <a:endParaRPr sz="1000"/>
          </a:p>
        </p:txBody>
      </p:sp>
      <p:sp>
        <p:nvSpPr>
          <p:cNvPr id="8" name="Text 6">
            <a:extLst xmlns:a="http://schemas.openxmlformats.org/drawingml/2006/main">
              <a:ext uri="{FF2B5EF4-FFF2-40B4-BE49-F238E27FC236}">
                <a16:creationId xmlns:a16="http://schemas.microsoft.com/office/drawing/2014/main" id="{6BE51836-BAD0-44E0-8B0D-0253BA55BDF4}"/>
              </a:ext>
            </a:extLst>
          </p:cNvPr>
          <p:cNvSpPr>
            <a:spLocks xmlns:a="http://schemas.openxmlformats.org/drawingml/2006/main" noGrp="1"/>
          </p:cNvSpPr>
          <p:nvPr/>
        </p:nvSpPr>
        <p:spPr>
          <a:xfrm xmlns:a="http://schemas.openxmlformats.org/drawingml/2006/main">
            <a:off x="5394960" y="2148840"/>
            <a:ext cx="237744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0E3B22"/>
                </a:solidFill>
                <a:latin typeface="Aptos"/>
                <a:ea typeface="Aptos"/>
                <a:cs typeface="Aptos"/>
              </a:rPr>
              <a:t>MovePilot Pro</a:t>
            </a:r>
            <a:endParaRPr sz="1000"/>
          </a:p>
        </p:txBody>
      </p:sp>
      <p:sp>
        <p:nvSpPr>
          <p:cNvPr id="9" name="Text 7">
            <a:extLst xmlns:a="http://schemas.openxmlformats.org/drawingml/2006/main">
              <a:ext uri="{FF2B5EF4-FFF2-40B4-BE49-F238E27FC236}">
                <a16:creationId xmlns:a16="http://schemas.microsoft.com/office/drawing/2014/main" id="{0DA05554-0E86-4EB7-89F0-540A3C886F37}"/>
              </a:ext>
            </a:extLst>
          </p:cNvPr>
          <p:cNvSpPr>
            <a:spLocks xmlns:a="http://schemas.openxmlformats.org/drawingml/2006/main" noGrp="1"/>
          </p:cNvSpPr>
          <p:nvPr/>
        </p:nvSpPr>
        <p:spPr>
          <a:xfrm xmlns:a="http://schemas.openxmlformats.org/drawingml/2006/main">
            <a:off x="7863840" y="2148840"/>
            <a:ext cx="320040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66716A"/>
                </a:solidFill>
                <a:latin typeface="Aptos"/>
                <a:ea typeface="Aptos"/>
                <a:cs typeface="Aptos"/>
              </a:rPr>
              <a:t>Nombreuses solutions générales</a:t>
            </a:r>
            <a:endParaRPr sz="1000"/>
          </a:p>
        </p:txBody>
      </p:sp>
      <p:sp>
        <p:nvSpPr>
          <p:cNvPr id="10" name="Shape 8">
            <a:extLst xmlns:a="http://schemas.openxmlformats.org/drawingml/2006/main">
              <a:ext uri="{FF2B5EF4-FFF2-40B4-BE49-F238E27FC236}">
                <a16:creationId xmlns:a16="http://schemas.microsoft.com/office/drawing/2014/main" id="{78A28113-F061-476F-AAC5-3D2FAD2F8070}"/>
              </a:ext>
            </a:extLst>
          </p:cNvPr>
          <p:cNvSpPr>
            <a:spLocks xmlns:a="http://schemas.openxmlformats.org/drawingml/2006/main" noGrp="1"/>
          </p:cNvSpPr>
          <p:nvPr/>
        </p:nvSpPr>
        <p:spPr>
          <a:xfrm xmlns:a="http://schemas.openxmlformats.org/drawingml/2006/main">
            <a:off x="868680" y="2432304"/>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11" name="Text 9">
            <a:extLst xmlns:a="http://schemas.openxmlformats.org/drawingml/2006/main">
              <a:ext uri="{FF2B5EF4-FFF2-40B4-BE49-F238E27FC236}">
                <a16:creationId xmlns:a16="http://schemas.microsoft.com/office/drawing/2014/main" id="{5FB7EABC-3E3D-486E-8D37-343EAE31B8E0}"/>
              </a:ext>
            </a:extLst>
          </p:cNvPr>
          <p:cNvSpPr>
            <a:spLocks xmlns:a="http://schemas.openxmlformats.org/drawingml/2006/main" noGrp="1"/>
          </p:cNvSpPr>
          <p:nvPr/>
        </p:nvSpPr>
        <p:spPr>
          <a:xfrm xmlns:a="http://schemas.openxmlformats.org/drawingml/2006/main">
            <a:off x="960120" y="2487168"/>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spécialement conçu pour les entreprises de déménagement</a:t>
            </a:r>
            <a:endParaRPr sz="850"/>
          </a:p>
        </p:txBody>
      </p:sp>
      <p:sp>
        <p:nvSpPr>
          <p:cNvPr id="12" name="Text 10">
            <a:extLst xmlns:a="http://schemas.openxmlformats.org/drawingml/2006/main">
              <a:ext uri="{FF2B5EF4-FFF2-40B4-BE49-F238E27FC236}">
                <a16:creationId xmlns:a16="http://schemas.microsoft.com/office/drawing/2014/main" id="{11007A94-1A18-4E82-9BC9-053D81C17479}"/>
              </a:ext>
            </a:extLst>
          </p:cNvPr>
          <p:cNvSpPr>
            <a:spLocks xmlns:a="http://schemas.openxmlformats.org/drawingml/2006/main" noGrp="1"/>
          </p:cNvSpPr>
          <p:nvPr/>
        </p:nvSpPr>
        <p:spPr>
          <a:xfrm xmlns:a="http://schemas.openxmlformats.org/drawingml/2006/main">
            <a:off x="5394960" y="2487168"/>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Intégré</a:t>
            </a:r>
            <a:endParaRPr sz="850"/>
          </a:p>
        </p:txBody>
      </p:sp>
      <p:sp>
        <p:nvSpPr>
          <p:cNvPr id="13" name="Text 11">
            <a:extLst xmlns:a="http://schemas.openxmlformats.org/drawingml/2006/main">
              <a:ext uri="{FF2B5EF4-FFF2-40B4-BE49-F238E27FC236}">
                <a16:creationId xmlns:a16="http://schemas.microsoft.com/office/drawing/2014/main" id="{3726EB8B-ECB0-41D5-99A9-8AAC46596AC4}"/>
              </a:ext>
            </a:extLst>
          </p:cNvPr>
          <p:cNvSpPr>
            <a:spLocks xmlns:a="http://schemas.openxmlformats.org/drawingml/2006/main" noGrp="1"/>
          </p:cNvSpPr>
          <p:nvPr/>
        </p:nvSpPr>
        <p:spPr>
          <a:xfrm xmlns:a="http://schemas.openxmlformats.org/drawingml/2006/main">
            <a:off x="7863840" y="2487168"/>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souvent générique</a:t>
            </a:r>
            <a:endParaRPr sz="850"/>
          </a:p>
        </p:txBody>
      </p:sp>
      <p:sp>
        <p:nvSpPr>
          <p:cNvPr id="14" name="Shape 12">
            <a:extLst xmlns:a="http://schemas.openxmlformats.org/drawingml/2006/main">
              <a:ext uri="{FF2B5EF4-FFF2-40B4-BE49-F238E27FC236}">
                <a16:creationId xmlns:a16="http://schemas.microsoft.com/office/drawing/2014/main" id="{DBDC053C-2439-4FA1-A9F0-79A5556535E8}"/>
              </a:ext>
            </a:extLst>
          </p:cNvPr>
          <p:cNvSpPr>
            <a:spLocks xmlns:a="http://schemas.openxmlformats.org/drawingml/2006/main" noGrp="1"/>
          </p:cNvSpPr>
          <p:nvPr/>
        </p:nvSpPr>
        <p:spPr>
          <a:xfrm xmlns:a="http://schemas.openxmlformats.org/drawingml/2006/main">
            <a:off x="868680" y="2715768"/>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15" name="Text 13">
            <a:extLst xmlns:a="http://schemas.openxmlformats.org/drawingml/2006/main">
              <a:ext uri="{FF2B5EF4-FFF2-40B4-BE49-F238E27FC236}">
                <a16:creationId xmlns:a16="http://schemas.microsoft.com/office/drawing/2014/main" id="{C686261A-8E00-423B-B558-0107E7CE2A86}"/>
              </a:ext>
            </a:extLst>
          </p:cNvPr>
          <p:cNvSpPr>
            <a:spLocks xmlns:a="http://schemas.openxmlformats.org/drawingml/2006/main" noGrp="1"/>
          </p:cNvSpPr>
          <p:nvPr/>
        </p:nvSpPr>
        <p:spPr>
          <a:xfrm xmlns:a="http://schemas.openxmlformats.org/drawingml/2006/main">
            <a:off x="960120" y="2770632"/>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Clients + jobs + documents</a:t>
            </a:r>
            <a:endParaRPr sz="850"/>
          </a:p>
        </p:txBody>
      </p:sp>
      <p:sp>
        <p:nvSpPr>
          <p:cNvPr id="16" name="Text 14">
            <a:extLst xmlns:a="http://schemas.openxmlformats.org/drawingml/2006/main">
              <a:ext uri="{FF2B5EF4-FFF2-40B4-BE49-F238E27FC236}">
                <a16:creationId xmlns:a16="http://schemas.microsoft.com/office/drawing/2014/main" id="{7BD5F4F2-8F19-4A37-AA9D-B55AEF79F1CB}"/>
              </a:ext>
            </a:extLst>
          </p:cNvPr>
          <p:cNvSpPr>
            <a:spLocks xmlns:a="http://schemas.openxmlformats.org/drawingml/2006/main" noGrp="1"/>
          </p:cNvSpPr>
          <p:nvPr/>
        </p:nvSpPr>
        <p:spPr>
          <a:xfrm xmlns:a="http://schemas.openxmlformats.org/drawingml/2006/main">
            <a:off x="5394960" y="2770632"/>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Intégré</a:t>
            </a:r>
            <a:endParaRPr sz="850"/>
          </a:p>
        </p:txBody>
      </p:sp>
      <p:sp>
        <p:nvSpPr>
          <p:cNvPr id="17" name="Text 15">
            <a:extLst xmlns:a="http://schemas.openxmlformats.org/drawingml/2006/main">
              <a:ext uri="{FF2B5EF4-FFF2-40B4-BE49-F238E27FC236}">
                <a16:creationId xmlns:a16="http://schemas.microsoft.com/office/drawing/2014/main" id="{6656B071-B952-4B4C-8722-2204473D210B}"/>
              </a:ext>
            </a:extLst>
          </p:cNvPr>
          <p:cNvSpPr>
            <a:spLocks xmlns:a="http://schemas.openxmlformats.org/drawingml/2006/main" noGrp="1"/>
          </p:cNvSpPr>
          <p:nvPr/>
        </p:nvSpPr>
        <p:spPr>
          <a:xfrm xmlns:a="http://schemas.openxmlformats.org/drawingml/2006/main">
            <a:off x="7863840" y="2770632"/>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Souvent séparés</a:t>
            </a:r>
            <a:endParaRPr sz="850"/>
          </a:p>
        </p:txBody>
      </p:sp>
      <p:sp>
        <p:nvSpPr>
          <p:cNvPr id="18" name="Shape 16">
            <a:extLst xmlns:a="http://schemas.openxmlformats.org/drawingml/2006/main">
              <a:ext uri="{FF2B5EF4-FFF2-40B4-BE49-F238E27FC236}">
                <a16:creationId xmlns:a16="http://schemas.microsoft.com/office/drawing/2014/main" id="{3B13FAE6-84C5-4BFF-BCB1-3338EB969F5A}"/>
              </a:ext>
            </a:extLst>
          </p:cNvPr>
          <p:cNvSpPr>
            <a:spLocks xmlns:a="http://schemas.openxmlformats.org/drawingml/2006/main" noGrp="1"/>
          </p:cNvSpPr>
          <p:nvPr/>
        </p:nvSpPr>
        <p:spPr>
          <a:xfrm xmlns:a="http://schemas.openxmlformats.org/drawingml/2006/main">
            <a:off x="868680" y="2999232"/>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19" name="Text 17">
            <a:extLst xmlns:a="http://schemas.openxmlformats.org/drawingml/2006/main">
              <a:ext uri="{FF2B5EF4-FFF2-40B4-BE49-F238E27FC236}">
                <a16:creationId xmlns:a16="http://schemas.microsoft.com/office/drawing/2014/main" id="{8581CA5A-EBEB-4D37-BA21-74E148C05A93}"/>
              </a:ext>
            </a:extLst>
          </p:cNvPr>
          <p:cNvSpPr>
            <a:spLocks xmlns:a="http://schemas.openxmlformats.org/drawingml/2006/main" noGrp="1"/>
          </p:cNvSpPr>
          <p:nvPr/>
        </p:nvSpPr>
        <p:spPr>
          <a:xfrm xmlns:a="http://schemas.openxmlformats.org/drawingml/2006/main">
            <a:off x="960120" y="3054096"/>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RoomPlan / Scan de salle 3D</a:t>
            </a:r>
            <a:endParaRPr sz="850"/>
          </a:p>
        </p:txBody>
      </p:sp>
      <p:sp>
        <p:nvSpPr>
          <p:cNvPr id="20" name="Text 18">
            <a:extLst xmlns:a="http://schemas.openxmlformats.org/drawingml/2006/main">
              <a:ext uri="{FF2B5EF4-FFF2-40B4-BE49-F238E27FC236}">
                <a16:creationId xmlns:a16="http://schemas.microsoft.com/office/drawing/2014/main" id="{CE7E2C18-6C19-45D9-9FAA-2F6C9BB308C3}"/>
              </a:ext>
            </a:extLst>
          </p:cNvPr>
          <p:cNvSpPr>
            <a:spLocks xmlns:a="http://schemas.openxmlformats.org/drawingml/2006/main" noGrp="1"/>
          </p:cNvSpPr>
          <p:nvPr/>
        </p:nvSpPr>
        <p:spPr>
          <a:xfrm xmlns:a="http://schemas.openxmlformats.org/drawingml/2006/main">
            <a:off x="5394960" y="3054096"/>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21" name="Text 19">
            <a:extLst xmlns:a="http://schemas.openxmlformats.org/drawingml/2006/main">
              <a:ext uri="{FF2B5EF4-FFF2-40B4-BE49-F238E27FC236}">
                <a16:creationId xmlns:a16="http://schemas.microsoft.com/office/drawing/2014/main" id="{9AD81C66-3962-414B-A4B1-3DAC4EC11EA1}"/>
              </a:ext>
            </a:extLst>
          </p:cNvPr>
          <p:cNvSpPr>
            <a:spLocks xmlns:a="http://schemas.openxmlformats.org/drawingml/2006/main" noGrp="1"/>
          </p:cNvSpPr>
          <p:nvPr/>
        </p:nvSpPr>
        <p:spPr>
          <a:xfrm xmlns:a="http://schemas.openxmlformats.org/drawingml/2006/main">
            <a:off x="7863840" y="3054096"/>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rarement</a:t>
            </a:r>
            <a:endParaRPr sz="850"/>
          </a:p>
        </p:txBody>
      </p:sp>
      <p:sp>
        <p:nvSpPr>
          <p:cNvPr id="22" name="Shape 20">
            <a:extLst xmlns:a="http://schemas.openxmlformats.org/drawingml/2006/main">
              <a:ext uri="{FF2B5EF4-FFF2-40B4-BE49-F238E27FC236}">
                <a16:creationId xmlns:a16="http://schemas.microsoft.com/office/drawing/2014/main" id="{87893047-32D0-4993-929E-2EA61905E4DD}"/>
              </a:ext>
            </a:extLst>
          </p:cNvPr>
          <p:cNvSpPr>
            <a:spLocks xmlns:a="http://schemas.openxmlformats.org/drawingml/2006/main" noGrp="1"/>
          </p:cNvSpPr>
          <p:nvPr/>
        </p:nvSpPr>
        <p:spPr>
          <a:xfrm xmlns:a="http://schemas.openxmlformats.org/drawingml/2006/main">
            <a:off x="868680" y="3282696"/>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23" name="Text 21">
            <a:extLst xmlns:a="http://schemas.openxmlformats.org/drawingml/2006/main">
              <a:ext uri="{FF2B5EF4-FFF2-40B4-BE49-F238E27FC236}">
                <a16:creationId xmlns:a16="http://schemas.microsoft.com/office/drawing/2014/main" id="{3E4F9FF8-CEBC-4797-9B82-C8C70DFB88FC}"/>
              </a:ext>
            </a:extLst>
          </p:cNvPr>
          <p:cNvSpPr>
            <a:spLocks xmlns:a="http://schemas.openxmlformats.org/drawingml/2006/main" noGrp="1"/>
          </p:cNvSpPr>
          <p:nvPr/>
        </p:nvSpPr>
        <p:spPr>
          <a:xfrm xmlns:a="http://schemas.openxmlformats.org/drawingml/2006/main">
            <a:off x="960120" y="3337560"/>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capture assistée par LiDAR</a:t>
            </a:r>
            <a:endParaRPr sz="850"/>
          </a:p>
        </p:txBody>
      </p:sp>
      <p:sp>
        <p:nvSpPr>
          <p:cNvPr id="24" name="Text 22">
            <a:extLst xmlns:a="http://schemas.openxmlformats.org/drawingml/2006/main">
              <a:ext uri="{FF2B5EF4-FFF2-40B4-BE49-F238E27FC236}">
                <a16:creationId xmlns:a16="http://schemas.microsoft.com/office/drawing/2014/main" id="{D25E146E-7BF4-48FE-ABC8-BD0D28B7EA1E}"/>
              </a:ext>
            </a:extLst>
          </p:cNvPr>
          <p:cNvSpPr>
            <a:spLocks xmlns:a="http://schemas.openxmlformats.org/drawingml/2006/main" noGrp="1"/>
          </p:cNvSpPr>
          <p:nvPr/>
        </p:nvSpPr>
        <p:spPr>
          <a:xfrm xmlns:a="http://schemas.openxmlformats.org/drawingml/2006/main">
            <a:off x="5394960" y="3337560"/>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25" name="Text 23">
            <a:extLst xmlns:a="http://schemas.openxmlformats.org/drawingml/2006/main">
              <a:ext uri="{FF2B5EF4-FFF2-40B4-BE49-F238E27FC236}">
                <a16:creationId xmlns:a16="http://schemas.microsoft.com/office/drawing/2014/main" id="{E522F1E6-BEE3-4DBB-931D-794A3D80159D}"/>
              </a:ext>
            </a:extLst>
          </p:cNvPr>
          <p:cNvSpPr>
            <a:spLocks xmlns:a="http://schemas.openxmlformats.org/drawingml/2006/main" noGrp="1"/>
          </p:cNvSpPr>
          <p:nvPr/>
        </p:nvSpPr>
        <p:spPr>
          <a:xfrm xmlns:a="http://schemas.openxmlformats.org/drawingml/2006/main">
            <a:off x="7863840" y="3337560"/>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rarement</a:t>
            </a:r>
            <a:endParaRPr sz="850"/>
          </a:p>
        </p:txBody>
      </p:sp>
      <p:sp>
        <p:nvSpPr>
          <p:cNvPr id="26" name="Shape 24">
            <a:extLst xmlns:a="http://schemas.openxmlformats.org/drawingml/2006/main">
              <a:ext uri="{FF2B5EF4-FFF2-40B4-BE49-F238E27FC236}">
                <a16:creationId xmlns:a16="http://schemas.microsoft.com/office/drawing/2014/main" id="{C2BEF4C8-B195-4586-86AA-F1A764F97C4A}"/>
              </a:ext>
            </a:extLst>
          </p:cNvPr>
          <p:cNvSpPr>
            <a:spLocks xmlns:a="http://schemas.openxmlformats.org/drawingml/2006/main" noGrp="1"/>
          </p:cNvSpPr>
          <p:nvPr/>
        </p:nvSpPr>
        <p:spPr>
          <a:xfrm xmlns:a="http://schemas.openxmlformats.org/drawingml/2006/main">
            <a:off x="868680" y="3566160"/>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27" name="Text 25">
            <a:extLst xmlns:a="http://schemas.openxmlformats.org/drawingml/2006/main">
              <a:ext uri="{FF2B5EF4-FFF2-40B4-BE49-F238E27FC236}">
                <a16:creationId xmlns:a16="http://schemas.microsoft.com/office/drawing/2014/main" id="{1B00374D-4001-44EE-8383-190CE0392369}"/>
              </a:ext>
            </a:extLst>
          </p:cNvPr>
          <p:cNvSpPr>
            <a:spLocks xmlns:a="http://schemas.openxmlformats.org/drawingml/2006/main" noGrp="1"/>
          </p:cNvSpPr>
          <p:nvPr/>
        </p:nvSpPr>
        <p:spPr>
          <a:xfrm xmlns:a="http://schemas.openxmlformats.org/drawingml/2006/main">
            <a:off x="960120" y="3621024"/>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Liste de meubles / inventaire</a:t>
            </a:r>
            <a:endParaRPr sz="850"/>
          </a:p>
        </p:txBody>
      </p:sp>
      <p:sp>
        <p:nvSpPr>
          <p:cNvPr id="28" name="Text 26">
            <a:extLst xmlns:a="http://schemas.openxmlformats.org/drawingml/2006/main">
              <a:ext uri="{FF2B5EF4-FFF2-40B4-BE49-F238E27FC236}">
                <a16:creationId xmlns:a16="http://schemas.microsoft.com/office/drawing/2014/main" id="{2D56D1DD-D31C-4F6D-BE05-51B0E114D727}"/>
              </a:ext>
            </a:extLst>
          </p:cNvPr>
          <p:cNvSpPr>
            <a:spLocks xmlns:a="http://schemas.openxmlformats.org/drawingml/2006/main" noGrp="1"/>
          </p:cNvSpPr>
          <p:nvPr/>
        </p:nvSpPr>
        <p:spPr>
          <a:xfrm xmlns:a="http://schemas.openxmlformats.org/drawingml/2006/main">
            <a:off x="5394960" y="3621024"/>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29" name="Text 27">
            <a:extLst xmlns:a="http://schemas.openxmlformats.org/drawingml/2006/main">
              <a:ext uri="{FF2B5EF4-FFF2-40B4-BE49-F238E27FC236}">
                <a16:creationId xmlns:a16="http://schemas.microsoft.com/office/drawing/2014/main" id="{6FE140EE-DA35-4033-8D68-E267898A6AC5}"/>
              </a:ext>
            </a:extLst>
          </p:cNvPr>
          <p:cNvSpPr>
            <a:spLocks xmlns:a="http://schemas.openxmlformats.org/drawingml/2006/main" noGrp="1"/>
          </p:cNvSpPr>
          <p:nvPr/>
        </p:nvSpPr>
        <p:spPr>
          <a:xfrm xmlns:a="http://schemas.openxmlformats.org/drawingml/2006/main">
            <a:off x="7863840" y="3621024"/>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partiellement</a:t>
            </a:r>
            <a:endParaRPr sz="850"/>
          </a:p>
        </p:txBody>
      </p:sp>
      <p:sp>
        <p:nvSpPr>
          <p:cNvPr id="30" name="Shape 28">
            <a:extLst xmlns:a="http://schemas.openxmlformats.org/drawingml/2006/main">
              <a:ext uri="{FF2B5EF4-FFF2-40B4-BE49-F238E27FC236}">
                <a16:creationId xmlns:a16="http://schemas.microsoft.com/office/drawing/2014/main" id="{D39C4E71-B21B-4865-8BA8-5540FCEC7FC5}"/>
              </a:ext>
            </a:extLst>
          </p:cNvPr>
          <p:cNvSpPr>
            <a:spLocks xmlns:a="http://schemas.openxmlformats.org/drawingml/2006/main" noGrp="1"/>
          </p:cNvSpPr>
          <p:nvPr/>
        </p:nvSpPr>
        <p:spPr>
          <a:xfrm xmlns:a="http://schemas.openxmlformats.org/drawingml/2006/main">
            <a:off x="868680" y="3849624"/>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31" name="Text 29">
            <a:extLst xmlns:a="http://schemas.openxmlformats.org/drawingml/2006/main">
              <a:ext uri="{FF2B5EF4-FFF2-40B4-BE49-F238E27FC236}">
                <a16:creationId xmlns:a16="http://schemas.microsoft.com/office/drawing/2014/main" id="{0A31A628-F74D-47DD-999F-0E1E307512A8}"/>
              </a:ext>
            </a:extLst>
          </p:cNvPr>
          <p:cNvSpPr>
            <a:spLocks xmlns:a="http://schemas.openxmlformats.org/drawingml/2006/main" noGrp="1"/>
          </p:cNvSpPr>
          <p:nvPr/>
        </p:nvSpPr>
        <p:spPr>
          <a:xfrm xmlns:a="http://schemas.openxmlformats.org/drawingml/2006/main">
            <a:off x="960120" y="3904488"/>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Calculs automatiques de volume</a:t>
            </a:r>
            <a:endParaRPr sz="850"/>
          </a:p>
        </p:txBody>
      </p:sp>
      <p:sp>
        <p:nvSpPr>
          <p:cNvPr id="32" name="Text 30">
            <a:extLst xmlns:a="http://schemas.openxmlformats.org/drawingml/2006/main">
              <a:ext uri="{FF2B5EF4-FFF2-40B4-BE49-F238E27FC236}">
                <a16:creationId xmlns:a16="http://schemas.microsoft.com/office/drawing/2014/main" id="{3F7A8E5D-46F0-42D4-BF15-6250F524471A}"/>
              </a:ext>
            </a:extLst>
          </p:cNvPr>
          <p:cNvSpPr>
            <a:spLocks xmlns:a="http://schemas.openxmlformats.org/drawingml/2006/main" noGrp="1"/>
          </p:cNvSpPr>
          <p:nvPr/>
        </p:nvSpPr>
        <p:spPr>
          <a:xfrm xmlns:a="http://schemas.openxmlformats.org/drawingml/2006/main">
            <a:off x="5394960" y="3904488"/>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33" name="Text 31">
            <a:extLst xmlns:a="http://schemas.openxmlformats.org/drawingml/2006/main">
              <a:ext uri="{FF2B5EF4-FFF2-40B4-BE49-F238E27FC236}">
                <a16:creationId xmlns:a16="http://schemas.microsoft.com/office/drawing/2014/main" id="{22A211B9-8E64-48F1-8F20-C27ED9087E95}"/>
              </a:ext>
            </a:extLst>
          </p:cNvPr>
          <p:cNvSpPr>
            <a:spLocks xmlns:a="http://schemas.openxmlformats.org/drawingml/2006/main" noGrp="1"/>
          </p:cNvSpPr>
          <p:nvPr/>
        </p:nvSpPr>
        <p:spPr>
          <a:xfrm xmlns:a="http://schemas.openxmlformats.org/drawingml/2006/main">
            <a:off x="7863840" y="3904488"/>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partiellement manuelle</a:t>
            </a:r>
            <a:endParaRPr sz="850"/>
          </a:p>
        </p:txBody>
      </p:sp>
      <p:sp>
        <p:nvSpPr>
          <p:cNvPr id="34" name="Shape 32">
            <a:extLst xmlns:a="http://schemas.openxmlformats.org/drawingml/2006/main">
              <a:ext uri="{FF2B5EF4-FFF2-40B4-BE49-F238E27FC236}">
                <a16:creationId xmlns:a16="http://schemas.microsoft.com/office/drawing/2014/main" id="{AB346B14-3D06-455F-BF32-1BAA41B375D4}"/>
              </a:ext>
            </a:extLst>
          </p:cNvPr>
          <p:cNvSpPr>
            <a:spLocks xmlns:a="http://schemas.openxmlformats.org/drawingml/2006/main" noGrp="1"/>
          </p:cNvSpPr>
          <p:nvPr/>
        </p:nvSpPr>
        <p:spPr>
          <a:xfrm xmlns:a="http://schemas.openxmlformats.org/drawingml/2006/main">
            <a:off x="868680" y="4133088"/>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35" name="Text 33">
            <a:extLst xmlns:a="http://schemas.openxmlformats.org/drawingml/2006/main">
              <a:ext uri="{FF2B5EF4-FFF2-40B4-BE49-F238E27FC236}">
                <a16:creationId xmlns:a16="http://schemas.microsoft.com/office/drawing/2014/main" id="{0D190320-C9FC-49FA-B8A9-D186235B8595}"/>
              </a:ext>
            </a:extLst>
          </p:cNvPr>
          <p:cNvSpPr>
            <a:spLocks xmlns:a="http://schemas.openxmlformats.org/drawingml/2006/main" noGrp="1"/>
          </p:cNvSpPr>
          <p:nvPr/>
        </p:nvSpPr>
        <p:spPr>
          <a:xfrm xmlns:a="http://schemas.openxmlformats.org/drawingml/2006/main">
            <a:off x="960120" y="4187952"/>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Profils de prix personnalisés</a:t>
            </a:r>
            <a:endParaRPr sz="850"/>
          </a:p>
        </p:txBody>
      </p:sp>
      <p:sp>
        <p:nvSpPr>
          <p:cNvPr id="36" name="Text 34">
            <a:extLst xmlns:a="http://schemas.openxmlformats.org/drawingml/2006/main">
              <a:ext uri="{FF2B5EF4-FFF2-40B4-BE49-F238E27FC236}">
                <a16:creationId xmlns:a16="http://schemas.microsoft.com/office/drawing/2014/main" id="{7A0CB84B-7B73-4E38-9F37-7316007CB097}"/>
              </a:ext>
            </a:extLst>
          </p:cNvPr>
          <p:cNvSpPr>
            <a:spLocks xmlns:a="http://schemas.openxmlformats.org/drawingml/2006/main" noGrp="1"/>
          </p:cNvSpPr>
          <p:nvPr/>
        </p:nvSpPr>
        <p:spPr>
          <a:xfrm xmlns:a="http://schemas.openxmlformats.org/drawingml/2006/main">
            <a:off x="5394960" y="4187952"/>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37" name="Text 35">
            <a:extLst xmlns:a="http://schemas.openxmlformats.org/drawingml/2006/main">
              <a:ext uri="{FF2B5EF4-FFF2-40B4-BE49-F238E27FC236}">
                <a16:creationId xmlns:a16="http://schemas.microsoft.com/office/drawing/2014/main" id="{90F71683-7D80-4C32-811E-81EFA5685BC6}"/>
              </a:ext>
            </a:extLst>
          </p:cNvPr>
          <p:cNvSpPr>
            <a:spLocks xmlns:a="http://schemas.openxmlformats.org/drawingml/2006/main" noGrp="1"/>
          </p:cNvSpPr>
          <p:nvPr/>
        </p:nvSpPr>
        <p:spPr>
          <a:xfrm xmlns:a="http://schemas.openxmlformats.org/drawingml/2006/main">
            <a:off x="7863840" y="4187952"/>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Varie</a:t>
            </a:r>
            <a:endParaRPr sz="850"/>
          </a:p>
        </p:txBody>
      </p:sp>
      <p:sp>
        <p:nvSpPr>
          <p:cNvPr id="38" name="Shape 36">
            <a:extLst xmlns:a="http://schemas.openxmlformats.org/drawingml/2006/main">
              <a:ext uri="{FF2B5EF4-FFF2-40B4-BE49-F238E27FC236}">
                <a16:creationId xmlns:a16="http://schemas.microsoft.com/office/drawing/2014/main" id="{6169D223-6419-4A87-8BFD-498BA87DCCED}"/>
              </a:ext>
            </a:extLst>
          </p:cNvPr>
          <p:cNvSpPr>
            <a:spLocks xmlns:a="http://schemas.openxmlformats.org/drawingml/2006/main" noGrp="1"/>
          </p:cNvSpPr>
          <p:nvPr/>
        </p:nvSpPr>
        <p:spPr>
          <a:xfrm xmlns:a="http://schemas.openxmlformats.org/drawingml/2006/main">
            <a:off x="868680" y="4416552"/>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39" name="Text 37">
            <a:extLst xmlns:a="http://schemas.openxmlformats.org/drawingml/2006/main">
              <a:ext uri="{FF2B5EF4-FFF2-40B4-BE49-F238E27FC236}">
                <a16:creationId xmlns:a16="http://schemas.microsoft.com/office/drawing/2014/main" id="{F78F4EAF-9A4C-4C87-9983-28AD0DB079CB}"/>
              </a:ext>
            </a:extLst>
          </p:cNvPr>
          <p:cNvSpPr>
            <a:spLocks xmlns:a="http://schemas.openxmlformats.org/drawingml/2006/main" noGrp="1"/>
          </p:cNvSpPr>
          <p:nvPr/>
        </p:nvSpPr>
        <p:spPr>
          <a:xfrm xmlns:a="http://schemas.openxmlformats.org/drawingml/2006/main">
            <a:off x="960120" y="4471416"/>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des clauses de contrat flexibles</a:t>
            </a:r>
            <a:endParaRPr sz="850"/>
          </a:p>
        </p:txBody>
      </p:sp>
      <p:sp>
        <p:nvSpPr>
          <p:cNvPr id="40" name="Text 38">
            <a:extLst xmlns:a="http://schemas.openxmlformats.org/drawingml/2006/main">
              <a:ext uri="{FF2B5EF4-FFF2-40B4-BE49-F238E27FC236}">
                <a16:creationId xmlns:a16="http://schemas.microsoft.com/office/drawing/2014/main" id="{A3923D9A-193D-4A5F-8817-698D4A7F7620}"/>
              </a:ext>
            </a:extLst>
          </p:cNvPr>
          <p:cNvSpPr>
            <a:spLocks xmlns:a="http://schemas.openxmlformats.org/drawingml/2006/main" noGrp="1"/>
          </p:cNvSpPr>
          <p:nvPr/>
        </p:nvSpPr>
        <p:spPr>
          <a:xfrm xmlns:a="http://schemas.openxmlformats.org/drawingml/2006/main">
            <a:off x="5394960" y="4471416"/>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41" name="Text 39">
            <a:extLst xmlns:a="http://schemas.openxmlformats.org/drawingml/2006/main">
              <a:ext uri="{FF2B5EF4-FFF2-40B4-BE49-F238E27FC236}">
                <a16:creationId xmlns:a16="http://schemas.microsoft.com/office/drawing/2014/main" id="{F4E9377E-871A-4003-8910-3AD6EEE20163}"/>
              </a:ext>
            </a:extLst>
          </p:cNvPr>
          <p:cNvSpPr>
            <a:spLocks xmlns:a="http://schemas.openxmlformats.org/drawingml/2006/main" noGrp="1"/>
          </p:cNvSpPr>
          <p:nvPr/>
        </p:nvSpPr>
        <p:spPr>
          <a:xfrm xmlns:a="http://schemas.openxmlformats.org/drawingml/2006/main">
            <a:off x="7863840" y="4471416"/>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Varie</a:t>
            </a:r>
            <a:endParaRPr sz="850"/>
          </a:p>
        </p:txBody>
      </p:sp>
      <p:sp>
        <p:nvSpPr>
          <p:cNvPr id="42" name="Shape 40">
            <a:extLst xmlns:a="http://schemas.openxmlformats.org/drawingml/2006/main">
              <a:ext uri="{FF2B5EF4-FFF2-40B4-BE49-F238E27FC236}">
                <a16:creationId xmlns:a16="http://schemas.microsoft.com/office/drawing/2014/main" id="{29F10843-60A5-4B25-A3E8-4C8D6F23D0F2}"/>
              </a:ext>
            </a:extLst>
          </p:cNvPr>
          <p:cNvSpPr>
            <a:spLocks xmlns:a="http://schemas.openxmlformats.org/drawingml/2006/main" noGrp="1"/>
          </p:cNvSpPr>
          <p:nvPr/>
        </p:nvSpPr>
        <p:spPr>
          <a:xfrm xmlns:a="http://schemas.openxmlformats.org/drawingml/2006/main">
            <a:off x="868680" y="4700016"/>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43" name="Text 41">
            <a:extLst xmlns:a="http://schemas.openxmlformats.org/drawingml/2006/main">
              <a:ext uri="{FF2B5EF4-FFF2-40B4-BE49-F238E27FC236}">
                <a16:creationId xmlns:a16="http://schemas.microsoft.com/office/drawing/2014/main" id="{429EDC99-13FB-4881-9803-85B9BED7B62B}"/>
              </a:ext>
            </a:extLst>
          </p:cNvPr>
          <p:cNvSpPr>
            <a:spLocks xmlns:a="http://schemas.openxmlformats.org/drawingml/2006/main" noGrp="1"/>
          </p:cNvSpPr>
          <p:nvPr/>
        </p:nvSpPr>
        <p:spPr>
          <a:xfrm xmlns:a="http://schemas.openxmlformats.org/drawingml/2006/main">
            <a:off x="960120" y="4754880"/>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Astérisque / note de bas de page</a:t>
            </a:r>
            <a:endParaRPr sz="850"/>
          </a:p>
        </p:txBody>
      </p:sp>
      <p:sp>
        <p:nvSpPr>
          <p:cNvPr id="44" name="Text 42">
            <a:extLst xmlns:a="http://schemas.openxmlformats.org/drawingml/2006/main">
              <a:ext uri="{FF2B5EF4-FFF2-40B4-BE49-F238E27FC236}">
                <a16:creationId xmlns:a16="http://schemas.microsoft.com/office/drawing/2014/main" id="{53F0BCEE-6DE1-4B97-A8DA-B74E72621FC0}"/>
              </a:ext>
            </a:extLst>
          </p:cNvPr>
          <p:cNvSpPr>
            <a:spLocks xmlns:a="http://schemas.openxmlformats.org/drawingml/2006/main" noGrp="1"/>
          </p:cNvSpPr>
          <p:nvPr/>
        </p:nvSpPr>
        <p:spPr>
          <a:xfrm xmlns:a="http://schemas.openxmlformats.org/drawingml/2006/main">
            <a:off x="5394960" y="4754880"/>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45" name="Text 43">
            <a:extLst xmlns:a="http://schemas.openxmlformats.org/drawingml/2006/main">
              <a:ext uri="{FF2B5EF4-FFF2-40B4-BE49-F238E27FC236}">
                <a16:creationId xmlns:a16="http://schemas.microsoft.com/office/drawing/2014/main" id="{F4F28DBE-D914-4F1F-939C-B32F9A7D9C21}"/>
              </a:ext>
            </a:extLst>
          </p:cNvPr>
          <p:cNvSpPr>
            <a:spLocks xmlns:a="http://schemas.openxmlformats.org/drawingml/2006/main" noGrp="1"/>
          </p:cNvSpPr>
          <p:nvPr/>
        </p:nvSpPr>
        <p:spPr>
          <a:xfrm xmlns:a="http://schemas.openxmlformats.org/drawingml/2006/main">
            <a:off x="7863840" y="4754880"/>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rarement</a:t>
            </a:r>
            <a:endParaRPr sz="850"/>
          </a:p>
        </p:txBody>
      </p:sp>
      <p:sp>
        <p:nvSpPr>
          <p:cNvPr id="46" name="Shape 44">
            <a:extLst xmlns:a="http://schemas.openxmlformats.org/drawingml/2006/main">
              <a:ext uri="{FF2B5EF4-FFF2-40B4-BE49-F238E27FC236}">
                <a16:creationId xmlns:a16="http://schemas.microsoft.com/office/drawing/2014/main" id="{650A86C6-27C9-480F-9F9B-1466DA79A291}"/>
              </a:ext>
            </a:extLst>
          </p:cNvPr>
          <p:cNvSpPr>
            <a:spLocks xmlns:a="http://schemas.openxmlformats.org/drawingml/2006/main" noGrp="1"/>
          </p:cNvSpPr>
          <p:nvPr/>
        </p:nvSpPr>
        <p:spPr>
          <a:xfrm xmlns:a="http://schemas.openxmlformats.org/drawingml/2006/main">
            <a:off x="868680" y="4983480"/>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47" name="Text 45">
            <a:extLst xmlns:a="http://schemas.openxmlformats.org/drawingml/2006/main">
              <a:ext uri="{FF2B5EF4-FFF2-40B4-BE49-F238E27FC236}">
                <a16:creationId xmlns:a16="http://schemas.microsoft.com/office/drawing/2014/main" id="{8AF0A947-ECEC-4B80-9E94-7F682D173B0E}"/>
              </a:ext>
            </a:extLst>
          </p:cNvPr>
          <p:cNvSpPr>
            <a:spLocks xmlns:a="http://schemas.openxmlformats.org/drawingml/2006/main" noGrp="1"/>
          </p:cNvSpPr>
          <p:nvPr/>
        </p:nvSpPr>
        <p:spPr>
          <a:xfrm xmlns:a="http://schemas.openxmlformats.org/drawingml/2006/main">
            <a:off x="960120" y="5038344"/>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Planification du personnel</a:t>
            </a:r>
            <a:endParaRPr sz="850"/>
          </a:p>
        </p:txBody>
      </p:sp>
      <p:sp>
        <p:nvSpPr>
          <p:cNvPr id="48" name="Text 46">
            <a:extLst xmlns:a="http://schemas.openxmlformats.org/drawingml/2006/main">
              <a:ext uri="{FF2B5EF4-FFF2-40B4-BE49-F238E27FC236}">
                <a16:creationId xmlns:a16="http://schemas.microsoft.com/office/drawing/2014/main" id="{56BDA4A8-0275-4186-AD73-A2658C1CFBC7}"/>
              </a:ext>
            </a:extLst>
          </p:cNvPr>
          <p:cNvSpPr>
            <a:spLocks xmlns:a="http://schemas.openxmlformats.org/drawingml/2006/main" noGrp="1"/>
          </p:cNvSpPr>
          <p:nvPr/>
        </p:nvSpPr>
        <p:spPr>
          <a:xfrm xmlns:a="http://schemas.openxmlformats.org/drawingml/2006/main">
            <a:off x="5394960" y="5038344"/>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49" name="Text 47">
            <a:extLst xmlns:a="http://schemas.openxmlformats.org/drawingml/2006/main">
              <a:ext uri="{FF2B5EF4-FFF2-40B4-BE49-F238E27FC236}">
                <a16:creationId xmlns:a16="http://schemas.microsoft.com/office/drawing/2014/main" id="{BFCFA991-7FE6-4D57-AC4B-25EDBE30873D}"/>
              </a:ext>
            </a:extLst>
          </p:cNvPr>
          <p:cNvSpPr>
            <a:spLocks xmlns:a="http://schemas.openxmlformats.org/drawingml/2006/main" noGrp="1"/>
          </p:cNvSpPr>
          <p:nvPr/>
        </p:nvSpPr>
        <p:spPr>
          <a:xfrm xmlns:a="http://schemas.openxmlformats.org/drawingml/2006/main">
            <a:off x="7863840" y="5038344"/>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partiellement</a:t>
            </a:r>
            <a:endParaRPr sz="850"/>
          </a:p>
        </p:txBody>
      </p:sp>
      <p:sp>
        <p:nvSpPr>
          <p:cNvPr id="50" name="Shape 48">
            <a:extLst xmlns:a="http://schemas.openxmlformats.org/drawingml/2006/main">
              <a:ext uri="{FF2B5EF4-FFF2-40B4-BE49-F238E27FC236}">
                <a16:creationId xmlns:a16="http://schemas.microsoft.com/office/drawing/2014/main" id="{8B7BB630-C33A-43F5-BE1E-B0BDC5992D4F}"/>
              </a:ext>
            </a:extLst>
          </p:cNvPr>
          <p:cNvSpPr>
            <a:spLocks xmlns:a="http://schemas.openxmlformats.org/drawingml/2006/main" noGrp="1"/>
          </p:cNvSpPr>
          <p:nvPr/>
        </p:nvSpPr>
        <p:spPr>
          <a:xfrm xmlns:a="http://schemas.openxmlformats.org/drawingml/2006/main">
            <a:off x="868680" y="5266944"/>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51" name="Text 49">
            <a:extLst xmlns:a="http://schemas.openxmlformats.org/drawingml/2006/main">
              <a:ext uri="{FF2B5EF4-FFF2-40B4-BE49-F238E27FC236}">
                <a16:creationId xmlns:a16="http://schemas.microsoft.com/office/drawing/2014/main" id="{69133F8F-E948-46A3-8606-DDD0DA6AD76C}"/>
              </a:ext>
            </a:extLst>
          </p:cNvPr>
          <p:cNvSpPr>
            <a:spLocks xmlns:a="http://schemas.openxmlformats.org/drawingml/2006/main" noGrp="1"/>
          </p:cNvSpPr>
          <p:nvPr/>
        </p:nvSpPr>
        <p:spPr>
          <a:xfrm xmlns:a="http://schemas.openxmlformats.org/drawingml/2006/main">
            <a:off x="960120" y="5321808"/>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La flotte comprend la disponibilité</a:t>
            </a:r>
            <a:endParaRPr sz="850"/>
          </a:p>
        </p:txBody>
      </p:sp>
      <p:sp>
        <p:nvSpPr>
          <p:cNvPr id="52" name="Text 50">
            <a:extLst xmlns:a="http://schemas.openxmlformats.org/drawingml/2006/main">
              <a:ext uri="{FF2B5EF4-FFF2-40B4-BE49-F238E27FC236}">
                <a16:creationId xmlns:a16="http://schemas.microsoft.com/office/drawing/2014/main" id="{71A79D01-9215-4E58-AA15-26B3CDF72178}"/>
              </a:ext>
            </a:extLst>
          </p:cNvPr>
          <p:cNvSpPr>
            <a:spLocks xmlns:a="http://schemas.openxmlformats.org/drawingml/2006/main" noGrp="1"/>
          </p:cNvSpPr>
          <p:nvPr/>
        </p:nvSpPr>
        <p:spPr>
          <a:xfrm xmlns:a="http://schemas.openxmlformats.org/drawingml/2006/main">
            <a:off x="5394960" y="5321808"/>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53" name="Text 51">
            <a:extLst xmlns:a="http://schemas.openxmlformats.org/drawingml/2006/main">
              <a:ext uri="{FF2B5EF4-FFF2-40B4-BE49-F238E27FC236}">
                <a16:creationId xmlns:a16="http://schemas.microsoft.com/office/drawing/2014/main" id="{27C02E9D-42C4-48A8-84A3-310A3E0D3E17}"/>
              </a:ext>
            </a:extLst>
          </p:cNvPr>
          <p:cNvSpPr>
            <a:spLocks xmlns:a="http://schemas.openxmlformats.org/drawingml/2006/main" noGrp="1"/>
          </p:cNvSpPr>
          <p:nvPr/>
        </p:nvSpPr>
        <p:spPr>
          <a:xfrm xmlns:a="http://schemas.openxmlformats.org/drawingml/2006/main">
            <a:off x="7863840" y="5321808"/>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partiellement</a:t>
            </a:r>
            <a:endParaRPr sz="850"/>
          </a:p>
        </p:txBody>
      </p:sp>
      <p:sp>
        <p:nvSpPr>
          <p:cNvPr id="54" name="Shape 52">
            <a:extLst xmlns:a="http://schemas.openxmlformats.org/drawingml/2006/main">
              <a:ext uri="{FF2B5EF4-FFF2-40B4-BE49-F238E27FC236}">
                <a16:creationId xmlns:a16="http://schemas.microsoft.com/office/drawing/2014/main" id="{9DDC2C0C-1176-4FC0-B171-AF36FC874C53}"/>
              </a:ext>
            </a:extLst>
          </p:cNvPr>
          <p:cNvSpPr>
            <a:spLocks xmlns:a="http://schemas.openxmlformats.org/drawingml/2006/main" noGrp="1"/>
          </p:cNvSpPr>
          <p:nvPr/>
        </p:nvSpPr>
        <p:spPr>
          <a:xfrm xmlns:a="http://schemas.openxmlformats.org/drawingml/2006/main">
            <a:off x="868680" y="5550408"/>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55" name="Text 53">
            <a:extLst xmlns:a="http://schemas.openxmlformats.org/drawingml/2006/main">
              <a:ext uri="{FF2B5EF4-FFF2-40B4-BE49-F238E27FC236}">
                <a16:creationId xmlns:a16="http://schemas.microsoft.com/office/drawing/2014/main" id="{130EA4ED-6EC5-4EE0-9601-9728310BD6D1}"/>
              </a:ext>
            </a:extLst>
          </p:cNvPr>
          <p:cNvSpPr>
            <a:spLocks xmlns:a="http://schemas.openxmlformats.org/drawingml/2006/main" noGrp="1"/>
          </p:cNvSpPr>
          <p:nvPr/>
        </p:nvSpPr>
        <p:spPr>
          <a:xfrm xmlns:a="http://schemas.openxmlformats.org/drawingml/2006/main">
            <a:off x="960120" y="5605272"/>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Exemption de l'inspection de la voie</a:t>
            </a:r>
            <a:endParaRPr sz="850"/>
          </a:p>
        </p:txBody>
      </p:sp>
      <p:sp>
        <p:nvSpPr>
          <p:cNvPr id="56" name="Text 54">
            <a:extLst xmlns:a="http://schemas.openxmlformats.org/drawingml/2006/main">
              <a:ext uri="{FF2B5EF4-FFF2-40B4-BE49-F238E27FC236}">
                <a16:creationId xmlns:a16="http://schemas.microsoft.com/office/drawing/2014/main" id="{2CF4B13B-2D77-41F7-849F-BE7AC2080279}"/>
              </a:ext>
            </a:extLst>
          </p:cNvPr>
          <p:cNvSpPr>
            <a:spLocks xmlns:a="http://schemas.openxmlformats.org/drawingml/2006/main" noGrp="1"/>
          </p:cNvSpPr>
          <p:nvPr/>
        </p:nvSpPr>
        <p:spPr>
          <a:xfrm xmlns:a="http://schemas.openxmlformats.org/drawingml/2006/main">
            <a:off x="5394960" y="5605272"/>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57" name="Text 55">
            <a:extLst xmlns:a="http://schemas.openxmlformats.org/drawingml/2006/main">
              <a:ext uri="{FF2B5EF4-FFF2-40B4-BE49-F238E27FC236}">
                <a16:creationId xmlns:a16="http://schemas.microsoft.com/office/drawing/2014/main" id="{B03B5488-2500-4FE4-AA80-F693B94F2B7F}"/>
              </a:ext>
            </a:extLst>
          </p:cNvPr>
          <p:cNvSpPr>
            <a:spLocks xmlns:a="http://schemas.openxmlformats.org/drawingml/2006/main" noGrp="1"/>
          </p:cNvSpPr>
          <p:nvPr/>
        </p:nvSpPr>
        <p:spPr>
          <a:xfrm xmlns:a="http://schemas.openxmlformats.org/drawingml/2006/main">
            <a:off x="7863840" y="5605272"/>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rarement</a:t>
            </a:r>
            <a:endParaRPr sz="850"/>
          </a:p>
        </p:txBody>
      </p:sp>
      <p:sp>
        <p:nvSpPr>
          <p:cNvPr id="58" name="Shape 56">
            <a:extLst xmlns:a="http://schemas.openxmlformats.org/drawingml/2006/main">
              <a:ext uri="{FF2B5EF4-FFF2-40B4-BE49-F238E27FC236}">
                <a16:creationId xmlns:a16="http://schemas.microsoft.com/office/drawing/2014/main" id="{B7BBF5A5-F1BD-4DE1-9283-9C9AEE08FBD6}"/>
              </a:ext>
            </a:extLst>
          </p:cNvPr>
          <p:cNvSpPr>
            <a:spLocks xmlns:a="http://schemas.openxmlformats.org/drawingml/2006/main" noGrp="1"/>
          </p:cNvSpPr>
          <p:nvPr/>
        </p:nvSpPr>
        <p:spPr>
          <a:xfrm xmlns:a="http://schemas.openxmlformats.org/drawingml/2006/main">
            <a:off x="868680" y="5833872"/>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59" name="Text 57">
            <a:extLst xmlns:a="http://schemas.openxmlformats.org/drawingml/2006/main">
              <a:ext uri="{FF2B5EF4-FFF2-40B4-BE49-F238E27FC236}">
                <a16:creationId xmlns:a16="http://schemas.microsoft.com/office/drawing/2014/main" id="{6A3AD9EE-A586-4313-9E4C-FA5DBB5E7CDC}"/>
              </a:ext>
            </a:extLst>
          </p:cNvPr>
          <p:cNvSpPr>
            <a:spLocks xmlns:a="http://schemas.openxmlformats.org/drawingml/2006/main" noGrp="1"/>
          </p:cNvSpPr>
          <p:nvPr/>
        </p:nvSpPr>
        <p:spPr>
          <a:xfrm xmlns:a="http://schemas.openxmlformats.org/drawingml/2006/main">
            <a:off x="960120" y="5888736"/>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Feuille de travail des employés</a:t>
            </a:r>
            <a:endParaRPr sz="850"/>
          </a:p>
        </p:txBody>
      </p:sp>
      <p:sp>
        <p:nvSpPr>
          <p:cNvPr id="60" name="Text 58">
            <a:extLst xmlns:a="http://schemas.openxmlformats.org/drawingml/2006/main">
              <a:ext uri="{FF2B5EF4-FFF2-40B4-BE49-F238E27FC236}">
                <a16:creationId xmlns:a16="http://schemas.microsoft.com/office/drawing/2014/main" id="{A904C524-A095-4DBE-A9D2-D118ADFA49C4}"/>
              </a:ext>
            </a:extLst>
          </p:cNvPr>
          <p:cNvSpPr>
            <a:spLocks xmlns:a="http://schemas.openxmlformats.org/drawingml/2006/main" noGrp="1"/>
          </p:cNvSpPr>
          <p:nvPr/>
        </p:nvSpPr>
        <p:spPr>
          <a:xfrm xmlns:a="http://schemas.openxmlformats.org/drawingml/2006/main">
            <a:off x="5394960" y="5888736"/>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Oui</a:t>
            </a:r>
            <a:endParaRPr sz="850"/>
          </a:p>
        </p:txBody>
      </p:sp>
      <p:sp>
        <p:nvSpPr>
          <p:cNvPr id="61" name="Text 59">
            <a:extLst xmlns:a="http://schemas.openxmlformats.org/drawingml/2006/main">
              <a:ext uri="{FF2B5EF4-FFF2-40B4-BE49-F238E27FC236}">
                <a16:creationId xmlns:a16="http://schemas.microsoft.com/office/drawing/2014/main" id="{B7D98DDB-C914-4FF7-875A-CE7C5708E10F}"/>
              </a:ext>
            </a:extLst>
          </p:cNvPr>
          <p:cNvSpPr>
            <a:spLocks xmlns:a="http://schemas.openxmlformats.org/drawingml/2006/main" noGrp="1"/>
          </p:cNvSpPr>
          <p:nvPr/>
        </p:nvSpPr>
        <p:spPr>
          <a:xfrm xmlns:a="http://schemas.openxmlformats.org/drawingml/2006/main">
            <a:off x="7863840" y="5888736"/>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partiellement</a:t>
            </a:r>
            <a:endParaRPr sz="850"/>
          </a:p>
        </p:txBody>
      </p:sp>
    </p:spTree>
    <p:extLst>
      <p:ext uri="{BB962C8B-B14F-4D97-AF65-F5344CB8AC3E}">
        <p14:creationId xmlns:p14="http://schemas.microsoft.com/office/powerpoint/2010/main" val="1171127546"/>
      </p:ext>
    </p:extLst>
  </p:cSld>
</p:sld>
</file>

<file path=ppt/slides/slide8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A0C384F-CD73-45D4-9EC6-B6CBDDD309C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BD61871-3212-455D-9F0B-B05F2718022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9F72979-E903-46AD-9F7A-6456EBC132A9}"/>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86</a:t>
            </a:r>
            <a:endParaRPr sz="750"/>
          </a:p>
        </p:txBody>
      </p:sp>
      <p:sp>
        <p:nvSpPr>
          <p:cNvPr id="5" name="Text 3">
            <a:extLst xmlns:a="http://schemas.openxmlformats.org/drawingml/2006/main">
              <a:ext uri="{FF2B5EF4-FFF2-40B4-BE49-F238E27FC236}">
                <a16:creationId xmlns:a16="http://schemas.microsoft.com/office/drawing/2014/main" id="{3ACAEF19-38C9-4D9A-A8BF-3465CEB72384}"/>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L'argument le plus fort</a:t>
            </a:r>
            <a:endParaRPr sz="3100"/>
          </a:p>
        </p:txBody>
      </p:sp>
      <p:sp>
        <p:nvSpPr>
          <p:cNvPr id="6" name="Text 4">
            <a:extLst xmlns:a="http://schemas.openxmlformats.org/drawingml/2006/main">
              <a:ext uri="{FF2B5EF4-FFF2-40B4-BE49-F238E27FC236}">
                <a16:creationId xmlns:a16="http://schemas.microsoft.com/office/drawing/2014/main" id="{49DCE566-1765-4574-B909-891BA197CEA0}"/>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se distingue non pas à cause de modules individuels, mais parce qu'ils sont connectés.</a:t>
            </a:r>
            <a:endParaRPr sz="1400"/>
          </a:p>
        </p:txBody>
      </p:sp>
      <p:sp>
        <p:nvSpPr>
          <p:cNvPr id="7" name="Text 5">
            <a:extLst xmlns:a="http://schemas.openxmlformats.org/drawingml/2006/main">
              <a:ext uri="{FF2B5EF4-FFF2-40B4-BE49-F238E27FC236}">
                <a16:creationId xmlns:a16="http://schemas.microsoft.com/office/drawing/2014/main" id="{45206A5D-2C17-40FF-9F3E-965CE24736C5}"/>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De nombreux programmes peuvent gérer les clients.</a:t>
            </a:r>
            <a:endParaRPr sz="1550"/>
          </a:p>
          <a:p xmlns:a="http://schemas.openxmlformats.org/drawingml/2006/main">
            <a:pPr marL="0" indent="0">
              <a:buNone/>
            </a:pPr>
            <a:r>
              <a:rPr sz="1550" b="1">
                <a:solidFill>
                  <a:srgbClr val="278A35"/>
                </a:solidFill>
                <a:latin typeface="Aptos"/>
                <a:ea typeface="Aptos"/>
                <a:cs typeface="Aptos"/>
              </a:rPr>
              <a:t>• De nombreux programmes peuvent créer des factures.</a:t>
            </a:r>
            <a:endParaRPr sz="1550"/>
          </a:p>
          <a:p xmlns:a="http://schemas.openxmlformats.org/drawingml/2006/main">
            <a:pPr marL="0" indent="0">
              <a:buNone/>
            </a:pPr>
            <a:r>
              <a:rPr sz="1550" b="1">
                <a:solidFill>
                  <a:srgbClr val="278A35"/>
                </a:solidFill>
                <a:latin typeface="Aptos"/>
                <a:ea typeface="Aptos"/>
                <a:cs typeface="Aptos"/>
              </a:rPr>
              <a:t>• Certaines solutions soutiennent la planification de la main-d’œuvre.</a:t>
            </a:r>
            <a:endParaRPr sz="1550"/>
          </a:p>
          <a:p xmlns:a="http://schemas.openxmlformats.org/drawingml/2006/main">
            <a:pPr marL="0" indent="0">
              <a:buNone/>
            </a:pPr>
            <a:r>
              <a:rPr sz="1550" b="1">
                <a:solidFill>
                  <a:srgbClr val="278A35"/>
                </a:solidFill>
                <a:latin typeface="Aptos"/>
                <a:ea typeface="Aptos"/>
                <a:cs typeface="Aptos"/>
              </a:rPr>
              <a:t>• Peu de gens connectent des scans de salle 3D, des stocks, des prix, des contrats, de la flotte, du personnel, du stockage, des finances, des taxes et du marketing dans un seul flux de travail mobile.</a:t>
            </a:r>
            <a:endParaRPr sz="1550"/>
          </a:p>
        </p:txBody>
      </p:sp>
      <p:sp>
        <p:nvSpPr>
          <p:cNvPr id="8" name="Text 6">
            <a:extLst xmlns:a="http://schemas.openxmlformats.org/drawingml/2006/main">
              <a:ext uri="{FF2B5EF4-FFF2-40B4-BE49-F238E27FC236}">
                <a16:creationId xmlns:a16="http://schemas.microsoft.com/office/drawing/2014/main" id="{C6F20EBB-BB6F-4CA9-9E04-454DD18E1193}"/>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La force réside dans le système.</a:t>
            </a:r>
            <a:endParaRPr sz="2000"/>
          </a:p>
          <a:p xmlns:a="http://schemas.openxmlformats.org/drawingml/2006/main">
            <a:pPr marL="0" indent="0">
              <a:buNone/>
            </a:pPr>
            <a:r>
              <a:rPr sz="2000" b="1">
                <a:solidFill>
                  <a:srgbClr val="0E3B22"/>
                </a:solidFill>
                <a:latin typeface="Aptos"/>
                <a:ea typeface="Aptos"/>
                <a:cs typeface="Aptos"/>
              </a:rPr>
              <a:t>Pas dans une seule fonctionnalité.</a:t>
            </a:r>
            <a:endParaRPr sz="2000"/>
          </a:p>
        </p:txBody>
      </p:sp>
    </p:spTree>
    <p:extLst>
      <p:ext uri="{BB962C8B-B14F-4D97-AF65-F5344CB8AC3E}">
        <p14:creationId xmlns:p14="http://schemas.microsoft.com/office/powerpoint/2010/main" val="105756285"/>
      </p:ext>
    </p:extLst>
  </p:cSld>
</p:sld>
</file>

<file path=ppt/slides/slide87.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97E4D3E-4FCE-44FA-B804-48B27BD4D30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6AF0068-3686-4E1C-B6A8-61B3206264E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256C9F1-F004-414B-B27A-BFFA66718A4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87</a:t>
            </a:r>
            <a:endParaRPr sz="750"/>
          </a:p>
        </p:txBody>
      </p:sp>
      <p:sp>
        <p:nvSpPr>
          <p:cNvPr id="5" name="Text 3">
            <a:extLst xmlns:a="http://schemas.openxmlformats.org/drawingml/2006/main">
              <a:ext uri="{FF2B5EF4-FFF2-40B4-BE49-F238E27FC236}">
                <a16:creationId xmlns:a16="http://schemas.microsoft.com/office/drawing/2014/main" id="{1DC5AE93-C1A2-49EE-A809-569EC122EE45}"/>
              </a:ext>
            </a:extLst>
          </p:cNvPr>
          <p:cNvSpPr>
            <a:spLocks xmlns:a="http://schemas.openxmlformats.org/drawingml/2006/main" noGrp="1"/>
          </p:cNvSpPr>
          <p:nvPr/>
        </p:nvSpPr>
        <p:spPr>
          <a:xfrm xmlns:a="http://schemas.openxmlformats.org/drawingml/2006/main">
            <a:off x="1097280" y="822960"/>
            <a:ext cx="27432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MovePilot Pro</a:t>
            </a:r>
            <a:endParaRPr sz="1100"/>
          </a:p>
        </p:txBody>
      </p:sp>
      <p:sp>
        <p:nvSpPr>
          <p:cNvPr id="6" name="Text 4">
            <a:extLst xmlns:a="http://schemas.openxmlformats.org/drawingml/2006/main">
              <a:ext uri="{FF2B5EF4-FFF2-40B4-BE49-F238E27FC236}">
                <a16:creationId xmlns:a16="http://schemas.microsoft.com/office/drawing/2014/main" id="{CCCBBB82-EEA0-43AA-8FA3-CB99C93EE770}"/>
              </a:ext>
            </a:extLst>
          </p:cNvPr>
          <p:cNvSpPr>
            <a:spLocks xmlns:a="http://schemas.openxmlformats.org/drawingml/2006/main" noGrp="1"/>
          </p:cNvSpPr>
          <p:nvPr/>
        </p:nvSpPr>
        <p:spPr>
          <a:xfrm xmlns:a="http://schemas.openxmlformats.org/drawingml/2006/main">
            <a:off x="1051560" y="1325880"/>
            <a:ext cx="9326880" cy="1920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400" b="1">
                <a:solidFill>
                  <a:srgbClr val="FFFFFF"/>
                </a:solidFill>
                <a:latin typeface="Aptos Display"/>
                <a:ea typeface="Aptos Display"/>
                <a:cs typeface="Aptos Display"/>
              </a:rPr>
              <a:t>MovePilot Pro n'est pas une application pour une étape du travail. C'est une plate-forme pour tout le travail de déménagement.</a:t>
            </a:r>
            <a:endParaRPr sz="3400"/>
          </a:p>
        </p:txBody>
      </p:sp>
      <p:sp>
        <p:nvSpPr>
          <p:cNvPr id="7" name="Text 5">
            <a:extLst xmlns:a="http://schemas.openxmlformats.org/drawingml/2006/main">
              <a:ext uri="{FF2B5EF4-FFF2-40B4-BE49-F238E27FC236}">
                <a16:creationId xmlns:a16="http://schemas.microsoft.com/office/drawing/2014/main" id="{99CC3AB9-8B0B-4E0B-947C-AFEB85029DC9}"/>
              </a:ext>
            </a:extLst>
          </p:cNvPr>
          <p:cNvSpPr>
            <a:spLocks xmlns:a="http://schemas.openxmlformats.org/drawingml/2006/main" noGrp="1"/>
          </p:cNvSpPr>
          <p:nvPr/>
        </p:nvSpPr>
        <p:spPr>
          <a:xfrm xmlns:a="http://schemas.openxmlformats.org/drawingml/2006/main">
            <a:off x="1097280" y="3840480"/>
            <a:ext cx="749808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DDEDDD"/>
                </a:solidFill>
                <a:latin typeface="Aptos"/>
                <a:ea typeface="Aptos"/>
                <a:cs typeface="Aptos"/>
              </a:rPr>
              <a:t>Ce positionnement doit être utilisé de manière cohérente dans les ventes, sur le site Web, dans le App Store et dans les présentations.</a:t>
            </a:r>
            <a:endParaRPr sz="1600"/>
          </a:p>
        </p:txBody>
      </p:sp>
    </p:spTree>
    <p:extLst>
      <p:ext uri="{BB962C8B-B14F-4D97-AF65-F5344CB8AC3E}">
        <p14:creationId xmlns:p14="http://schemas.microsoft.com/office/powerpoint/2010/main" val="1573237819"/>
      </p:ext>
    </p:extLst>
  </p:cSld>
</p:sld>
</file>

<file path=ppt/slides/slide8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7D23870-0336-4DC2-B643-F0F1E63592F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1364142A-D2D6-495D-BBB1-DE7EB7775F9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8629CC6-CD0D-460B-8312-198F860BBC2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88</a:t>
            </a:r>
            <a:endParaRPr sz="750"/>
          </a:p>
        </p:txBody>
      </p:sp>
      <p:sp>
        <p:nvSpPr>
          <p:cNvPr id="5" name="Text 3">
            <a:extLst xmlns:a="http://schemas.openxmlformats.org/drawingml/2006/main">
              <a:ext uri="{FF2B5EF4-FFF2-40B4-BE49-F238E27FC236}">
                <a16:creationId xmlns:a16="http://schemas.microsoft.com/office/drawing/2014/main" id="{B7F2F59B-04CC-4271-851F-89B270020BB4}"/>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19</a:t>
            </a:r>
            <a:endParaRPr sz="1100"/>
          </a:p>
        </p:txBody>
      </p:sp>
      <p:sp>
        <p:nvSpPr>
          <p:cNvPr id="6" name="Text 4">
            <a:extLst xmlns:a="http://schemas.openxmlformats.org/drawingml/2006/main">
              <a:ext uri="{FF2B5EF4-FFF2-40B4-BE49-F238E27FC236}">
                <a16:creationId xmlns:a16="http://schemas.microsoft.com/office/drawing/2014/main" id="{505A4FFF-6EF1-4DB0-B6FD-27E59C64B4C2}"/>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Ventes et positionnement</a:t>
            </a:r>
            <a:endParaRPr sz="4300"/>
          </a:p>
        </p:txBody>
      </p:sp>
      <p:sp>
        <p:nvSpPr>
          <p:cNvPr id="7" name="Text 5">
            <a:extLst xmlns:a="http://schemas.openxmlformats.org/drawingml/2006/main">
              <a:ext uri="{FF2B5EF4-FFF2-40B4-BE49-F238E27FC236}">
                <a16:creationId xmlns:a16="http://schemas.microsoft.com/office/drawing/2014/main" id="{C267FE01-CC3C-40CD-B5EB-A230F5FCD519}"/>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La présentation devrait faire plus qu’informer – elle devrait encourager les entreprises de déménagement à essayer l’application.</a:t>
            </a:r>
            <a:endParaRPr sz="1700"/>
          </a:p>
        </p:txBody>
      </p:sp>
    </p:spTree>
    <p:extLst>
      <p:ext uri="{BB962C8B-B14F-4D97-AF65-F5344CB8AC3E}">
        <p14:creationId xmlns:p14="http://schemas.microsoft.com/office/powerpoint/2010/main" val="591702769"/>
      </p:ext>
    </p:extLst>
  </p:cSld>
</p:sld>
</file>

<file path=ppt/slides/slide8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150A1C6-A5CB-48B4-92E1-7520D6C41C7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4669713-EDB0-4617-AF0D-0E629335953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57A8F19-F97D-499F-8498-9C1BE71B844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89</a:t>
            </a:r>
            <a:endParaRPr sz="750"/>
          </a:p>
        </p:txBody>
      </p:sp>
      <p:sp>
        <p:nvSpPr>
          <p:cNvPr id="5" name="Text 3">
            <a:extLst xmlns:a="http://schemas.openxmlformats.org/drawingml/2006/main">
              <a:ext uri="{FF2B5EF4-FFF2-40B4-BE49-F238E27FC236}">
                <a16:creationId xmlns:a16="http://schemas.microsoft.com/office/drawing/2014/main" id="{A14D1E63-4838-4C99-9436-631DD36979A5}"/>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6132"/>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Le message de marché principal</a:t>
            </a:r>
            <a:endParaRPr sz="3100"/>
          </a:p>
        </p:txBody>
      </p:sp>
      <p:sp>
        <p:nvSpPr>
          <p:cNvPr id="6" name="Text 4">
            <a:extLst xmlns:a="http://schemas.openxmlformats.org/drawingml/2006/main">
              <a:ext uri="{FF2B5EF4-FFF2-40B4-BE49-F238E27FC236}">
                <a16:creationId xmlns:a16="http://schemas.microsoft.com/office/drawing/2014/main" id="{791E0314-6E75-4928-88B1-44798D1415F2}"/>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Court, clair et répétable.</a:t>
            </a:r>
            <a:endParaRPr sz="1400"/>
          </a:p>
        </p:txBody>
      </p:sp>
      <p:sp>
        <p:nvSpPr>
          <p:cNvPr id="7" name="Text 5">
            <a:extLst xmlns:a="http://schemas.openxmlformats.org/drawingml/2006/main">
              <a:ext uri="{FF2B5EF4-FFF2-40B4-BE49-F238E27FC236}">
                <a16:creationId xmlns:a16="http://schemas.microsoft.com/office/drawing/2014/main" id="{873F3CB0-9DC5-494C-9838-A7D1C0F6D90E}"/>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MovePilot Pro est l'application tout-en-un pour les entreprises de déménagement.</a:t>
            </a:r>
            <a:endParaRPr sz="1550"/>
          </a:p>
          <a:p xmlns:a="http://schemas.openxmlformats.org/drawingml/2006/main">
            <a:pPr marL="0" indent="0">
              <a:buNone/>
            </a:pPr>
            <a:r>
              <a:rPr sz="1550" b="1">
                <a:solidFill>
                  <a:srgbClr val="278A35"/>
                </a:solidFill>
                <a:latin typeface="Aptos"/>
                <a:ea typeface="Aptos"/>
                <a:cs typeface="Aptos"/>
              </a:rPr>
              <a:t>• Sondage, scan de salle 3D, inventaire, devis, contrat, facture, planification quotidienne, flotte, personnel, stockage et résumé fiscal en une seule solution.</a:t>
            </a:r>
            <a:endParaRPr sz="1550"/>
          </a:p>
          <a:p xmlns:a="http://schemas.openxmlformats.org/drawingml/2006/main">
            <a:pPr marL="0" indent="0">
              <a:buNone/>
            </a:pPr>
            <a:r>
              <a:rPr sz="1550" b="1">
                <a:solidFill>
                  <a:srgbClr val="278A35"/>
                </a:solidFill>
                <a:latin typeface="Aptos"/>
                <a:ea typeface="Aptos"/>
                <a:cs typeface="Aptos"/>
              </a:rPr>
              <a:t>• Développé à partir d'une expérience de l'industrie en mouvement dans le monde réel.</a:t>
            </a:r>
            <a:endParaRPr sz="1550"/>
          </a:p>
          <a:p xmlns:a="http://schemas.openxmlformats.org/drawingml/2006/main">
            <a:pPr marL="0" indent="0">
              <a:buNone/>
            </a:pPr>
            <a:r>
              <a:rPr sz="1550" b="1">
                <a:solidFill>
                  <a:srgbClr val="278A35"/>
                </a:solidFill>
                <a:latin typeface="Aptos"/>
                <a:ea typeface="Aptos"/>
                <a:cs typeface="Aptos"/>
              </a:rPr>
              <a:t>• Essayez-le gratuitement pendant 3 jours dans le App Store.</a:t>
            </a:r>
            <a:endParaRPr sz="1550"/>
          </a:p>
        </p:txBody>
      </p:sp>
      <p:sp>
        <p:nvSpPr>
          <p:cNvPr id="8" name="Text 6">
            <a:extLst xmlns:a="http://schemas.openxmlformats.org/drawingml/2006/main">
              <a:ext uri="{FF2B5EF4-FFF2-40B4-BE49-F238E27FC236}">
                <a16:creationId xmlns:a16="http://schemas.microsoft.com/office/drawing/2014/main" id="{ECC9C6DE-D044-4604-8AB3-29059537AA92}"/>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 bon message doit être compris par un propriétaire en 10 secondes.</a:t>
            </a:r>
            <a:endParaRPr sz="2000"/>
          </a:p>
        </p:txBody>
      </p:sp>
    </p:spTree>
    <p:extLst>
      <p:ext uri="{BB962C8B-B14F-4D97-AF65-F5344CB8AC3E}">
        <p14:creationId xmlns:p14="http://schemas.microsoft.com/office/powerpoint/2010/main" val="900419477"/>
      </p:ext>
    </p:extLst>
  </p:cSld>
</p:sld>
</file>

<file path=ppt/slides/slide9.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E407051-0D2F-4E51-8760-B81082DA5A1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E716DBD-4525-4DA1-AB81-DBB0186F01D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05F41941-CA68-4804-BA95-676D591B6B7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09</a:t>
            </a:r>
            <a:endParaRPr sz="750"/>
          </a:p>
        </p:txBody>
      </p:sp>
      <p:sp>
        <p:nvSpPr>
          <p:cNvPr id="5" name="Text 3">
            <a:extLst xmlns:a="http://schemas.openxmlformats.org/drawingml/2006/main">
              <a:ext uri="{FF2B5EF4-FFF2-40B4-BE49-F238E27FC236}">
                <a16:creationId xmlns:a16="http://schemas.microsoft.com/office/drawing/2014/main" id="{C2881F01-DF81-4AE8-BE8D-52D962103C77}"/>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Chapitre 1</a:t>
            </a:r>
            <a:endParaRPr sz="1100"/>
          </a:p>
        </p:txBody>
      </p:sp>
      <p:sp>
        <p:nvSpPr>
          <p:cNvPr id="6" name="Text 4">
            <a:extLst xmlns:a="http://schemas.openxmlformats.org/drawingml/2006/main">
              <a:ext uri="{FF2B5EF4-FFF2-40B4-BE49-F238E27FC236}">
                <a16:creationId xmlns:a16="http://schemas.microsoft.com/office/drawing/2014/main" id="{0D864288-9013-49F9-BBE9-32839409E73E}"/>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Votre entreprise en un coup d’œil – à tout moment</a:t>
            </a:r>
            <a:endParaRPr sz="4300"/>
          </a:p>
        </p:txBody>
      </p:sp>
      <p:sp>
        <p:nvSpPr>
          <p:cNvPr id="7" name="Text 5">
            <a:extLst xmlns:a="http://schemas.openxmlformats.org/drawingml/2006/main">
              <a:ext uri="{FF2B5EF4-FFF2-40B4-BE49-F238E27FC236}">
                <a16:creationId xmlns:a16="http://schemas.microsoft.com/office/drawing/2014/main" id="{749377C1-5AEA-4400-B1B2-17817CD06103}"/>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L'écran d'accueil montre ce qui compte en ce moment: emplois, devis, paiements, rendez-vous, revenus et tâches en souffrance.</a:t>
            </a:r>
            <a:endParaRPr sz="1700"/>
          </a:p>
        </p:txBody>
      </p:sp>
    </p:spTree>
    <p:extLst>
      <p:ext uri="{BB962C8B-B14F-4D97-AF65-F5344CB8AC3E}">
        <p14:creationId xmlns:p14="http://schemas.microsoft.com/office/powerpoint/2010/main" val="1339208251"/>
      </p:ext>
    </p:extLst>
  </p:cSld>
</p:sld>
</file>

<file path=ppt/slides/slide9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A9E0FE5-D85D-4131-9131-F924A81E9B2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BC52637-B751-48BB-802D-EBC1F3983F5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BF49BD7-3FBB-4BCE-AE49-237458BD0B79}"/>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90</a:t>
            </a:r>
            <a:endParaRPr sz="750"/>
          </a:p>
        </p:txBody>
      </p:sp>
      <p:sp>
        <p:nvSpPr>
          <p:cNvPr id="5" name="Text 3">
            <a:extLst xmlns:a="http://schemas.openxmlformats.org/drawingml/2006/main">
              <a:ext uri="{FF2B5EF4-FFF2-40B4-BE49-F238E27FC236}">
                <a16:creationId xmlns:a16="http://schemas.microsoft.com/office/drawing/2014/main" id="{65397C77-D80D-4FBE-BA82-EFFD70DD4DBF}"/>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L'approche de vente idéale</a:t>
            </a:r>
            <a:endParaRPr sz="3100"/>
          </a:p>
        </p:txBody>
      </p:sp>
      <p:sp>
        <p:nvSpPr>
          <p:cNvPr id="6" name="Text 4">
            <a:extLst xmlns:a="http://schemas.openxmlformats.org/drawingml/2006/main">
              <a:ext uri="{FF2B5EF4-FFF2-40B4-BE49-F238E27FC236}">
                <a16:creationId xmlns:a16="http://schemas.microsoft.com/office/drawing/2014/main" id="{B2E2F27A-6E06-46BD-9077-45CE9167C96C}"/>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4503"/>
          </a:bodyPr>
          <a:lstStyle xmlns:a="http://schemas.openxmlformats.org/drawingml/2006/main"/>
          <a:p xmlns:a="http://schemas.openxmlformats.org/drawingml/2006/main">
            <a:pPr marL="0" indent="0">
              <a:buNone/>
            </a:pPr>
            <a:r>
              <a:rPr sz="1400">
                <a:solidFill>
                  <a:srgbClr val="66716A"/>
                </a:solidFill>
                <a:latin typeface="Aptos"/>
                <a:ea typeface="Aptos"/>
                <a:cs typeface="Aptos"/>
              </a:rPr>
              <a:t>Les propriétaires d'entreprise de déménagement sont plus susceptibles d'acheter après une démo qu'après avoir lu une copie promotionnelle.</a:t>
            </a:r>
            <a:endParaRPr sz="1400"/>
          </a:p>
        </p:txBody>
      </p:sp>
      <p:sp>
        <p:nvSpPr>
          <p:cNvPr id="7" name="Text 5">
            <a:extLst xmlns:a="http://schemas.openxmlformats.org/drawingml/2006/main">
              <a:ext uri="{FF2B5EF4-FFF2-40B4-BE49-F238E27FC236}">
                <a16:creationId xmlns:a16="http://schemas.microsoft.com/office/drawing/2014/main" id="{A276E208-6EEF-4B9F-85CF-BAE090F5E66B}"/>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Afficher une courte vidéo de démonstration.</a:t>
            </a:r>
            <a:endParaRPr sz="1550"/>
          </a:p>
          <a:p xmlns:a="http://schemas.openxmlformats.org/drawingml/2006/main">
            <a:pPr marL="0" indent="0">
              <a:buNone/>
            </a:pPr>
            <a:r>
              <a:rPr sz="1550" b="1">
                <a:solidFill>
                  <a:srgbClr val="278A35"/>
                </a:solidFill>
                <a:latin typeface="Aptos"/>
                <a:ea typeface="Aptos"/>
                <a:cs typeface="Aptos"/>
              </a:rPr>
              <a:t>• Surlignez immédiatement le scan RoomPlan.</a:t>
            </a:r>
            <a:endParaRPr sz="1550"/>
          </a:p>
          <a:p xmlns:a="http://schemas.openxmlformats.org/drawingml/2006/main">
            <a:pPr marL="0" indent="0">
              <a:buNone/>
            </a:pPr>
            <a:r>
              <a:rPr sz="1550" b="1">
                <a:solidFill>
                  <a:srgbClr val="278A35"/>
                </a:solidFill>
                <a:latin typeface="Aptos"/>
                <a:ea typeface="Aptos"/>
                <a:cs typeface="Aptos"/>
              </a:rPr>
              <a:t>• Ensuite, affichez les prix, le devis, le contrat et la feuille de travail.</a:t>
            </a:r>
            <a:endParaRPr sz="1550"/>
          </a:p>
          <a:p xmlns:a="http://schemas.openxmlformats.org/drawingml/2006/main">
            <a:pPr marL="0" indent="0">
              <a:buNone/>
            </a:pPr>
            <a:r>
              <a:rPr sz="1550" b="1">
                <a:solidFill>
                  <a:srgbClr val="278A35"/>
                </a:solidFill>
                <a:latin typeface="Aptos"/>
                <a:ea typeface="Aptos"/>
                <a:cs typeface="Aptos"/>
              </a:rPr>
              <a:t>• Terminez avec les finances, les taxes, la flotte et le stockage.</a:t>
            </a:r>
            <a:endParaRPr sz="1550"/>
          </a:p>
          <a:p xmlns:a="http://schemas.openxmlformats.org/drawingml/2006/main">
            <a:pPr marL="0" indent="0">
              <a:buNone/>
            </a:pPr>
            <a:r>
              <a:rPr sz="1550" b="1">
                <a:solidFill>
                  <a:srgbClr val="278A35"/>
                </a:solidFill>
                <a:latin typeface="Aptos"/>
                <a:ea typeface="Aptos"/>
                <a:cs typeface="Aptos"/>
              </a:rPr>
              <a:t>• Toujours proche avec: «Essayez l'application gratuitement pendant 3 jours dans votre propre entreprise. »</a:t>
            </a:r>
            <a:endParaRPr sz="1550"/>
          </a:p>
        </p:txBody>
      </p:sp>
      <p:sp>
        <p:nvSpPr>
          <p:cNvPr id="8" name="Text 6">
            <a:extLst xmlns:a="http://schemas.openxmlformats.org/drawingml/2006/main">
              <a:ext uri="{FF2B5EF4-FFF2-40B4-BE49-F238E27FC236}">
                <a16:creationId xmlns:a16="http://schemas.microsoft.com/office/drawing/2014/main" id="{E0857969-32BB-428E-8697-A5CAC26AAF59}"/>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Ne vous contentez pas d'envoyer un lien.</a:t>
            </a:r>
            <a:endParaRPr sz="2000"/>
          </a:p>
          <a:p xmlns:a="http://schemas.openxmlformats.org/drawingml/2006/main">
            <a:pPr marL="0" indent="0">
              <a:buNone/>
            </a:pPr>
            <a:r>
              <a:rPr sz="2000" b="1">
                <a:solidFill>
                  <a:srgbClr val="0E3B22"/>
                </a:solidFill>
                <a:latin typeface="Aptos"/>
                <a:ea typeface="Aptos"/>
                <a:cs typeface="Aptos"/>
              </a:rPr>
              <a:t>Afficher le workflow.</a:t>
            </a:r>
            <a:endParaRPr sz="2000"/>
          </a:p>
          <a:p xmlns:a="http://schemas.openxmlformats.org/drawingml/2006/main">
            <a:pPr marL="0" indent="0">
              <a:buNone/>
            </a:pPr>
            <a:r>
              <a:rPr sz="2000" b="1">
                <a:solidFill>
                  <a:srgbClr val="0E3B22"/>
                </a:solidFill>
                <a:latin typeface="Aptos"/>
                <a:ea typeface="Aptos"/>
                <a:cs typeface="Aptos"/>
              </a:rPr>
              <a:t>Invitez un procès.</a:t>
            </a:r>
            <a:endParaRPr sz="2000"/>
          </a:p>
        </p:txBody>
      </p:sp>
    </p:spTree>
    <p:extLst>
      <p:ext uri="{BB962C8B-B14F-4D97-AF65-F5344CB8AC3E}">
        <p14:creationId xmlns:p14="http://schemas.microsoft.com/office/powerpoint/2010/main" val="1933986762"/>
      </p:ext>
    </p:extLst>
  </p:cSld>
</p:sld>
</file>

<file path=ppt/slides/slide9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BCAE7A6-50D3-45B8-A782-4085BCA94FCF}"/>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4051073A-7EEF-4DBD-8571-A0D4DE94AA1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56C21BB-FA4E-45DE-91BC-74EEE1E241D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91</a:t>
            </a:r>
            <a:endParaRPr sz="750"/>
          </a:p>
        </p:txBody>
      </p:sp>
      <p:sp>
        <p:nvSpPr>
          <p:cNvPr id="5" name="Text 3">
            <a:extLst xmlns:a="http://schemas.openxmlformats.org/drawingml/2006/main">
              <a:ext uri="{FF2B5EF4-FFF2-40B4-BE49-F238E27FC236}">
                <a16:creationId xmlns:a16="http://schemas.microsoft.com/office/drawing/2014/main" id="{8F0ECC6D-EEF3-4BF3-B788-236E249DD751}"/>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comment cette présentation peut être utilisée</a:t>
            </a:r>
            <a:endParaRPr sz="3100"/>
          </a:p>
        </p:txBody>
      </p:sp>
      <p:sp>
        <p:nvSpPr>
          <p:cNvPr id="6" name="Text 4">
            <a:extLst xmlns:a="http://schemas.openxmlformats.org/drawingml/2006/main">
              <a:ext uri="{FF2B5EF4-FFF2-40B4-BE49-F238E27FC236}">
                <a16:creationId xmlns:a16="http://schemas.microsoft.com/office/drawing/2014/main" id="{FDBD42D1-38F4-4A33-AB85-5BD10254E607}"/>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Ce fichier est un outil de vente, pas une note interne.</a:t>
            </a:r>
            <a:endParaRPr sz="1400"/>
          </a:p>
        </p:txBody>
      </p:sp>
      <p:sp>
        <p:nvSpPr>
          <p:cNvPr id="7" name="Text 5">
            <a:extLst xmlns:a="http://schemas.openxmlformats.org/drawingml/2006/main">
              <a:ext uri="{FF2B5EF4-FFF2-40B4-BE49-F238E27FC236}">
                <a16:creationId xmlns:a16="http://schemas.microsoft.com/office/drawing/2014/main" id="{80DC3FED-1A09-426C-9F05-CA296D21CE9E}"/>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La pièce jointe par courriel pour les entreprises de déménagement.</a:t>
            </a:r>
            <a:endParaRPr sz="1550"/>
          </a:p>
          <a:p xmlns:a="http://schemas.openxmlformats.org/drawingml/2006/main">
            <a:pPr marL="0" indent="0">
              <a:buNone/>
            </a:pPr>
            <a:r>
              <a:rPr sz="1550" b="1">
                <a:solidFill>
                  <a:srgbClr val="278A35"/>
                </a:solidFill>
                <a:latin typeface="Aptos"/>
                <a:ea typeface="Aptos"/>
                <a:cs typeface="Aptos"/>
              </a:rPr>
              <a:t>• PDF télécharger sur le site.</a:t>
            </a:r>
            <a:endParaRPr sz="1550"/>
          </a:p>
          <a:p xmlns:a="http://schemas.openxmlformats.org/drawingml/2006/main">
            <a:pPr marL="0" indent="0">
              <a:buNone/>
            </a:pPr>
            <a:r>
              <a:rPr sz="1550" b="1">
                <a:solidFill>
                  <a:srgbClr val="278A35"/>
                </a:solidFill>
                <a:latin typeface="Aptos"/>
                <a:ea typeface="Aptos"/>
                <a:cs typeface="Aptos"/>
              </a:rPr>
              <a:t>• Fondation pour les démos en ligne.</a:t>
            </a:r>
            <a:endParaRPr sz="1550"/>
          </a:p>
          <a:p xmlns:a="http://schemas.openxmlformats.org/drawingml/2006/main">
            <a:pPr marL="0" indent="0">
              <a:buNone/>
            </a:pPr>
            <a:r>
              <a:rPr sz="1550" b="1">
                <a:solidFill>
                  <a:srgbClr val="278A35"/>
                </a:solidFill>
                <a:latin typeface="Aptos"/>
                <a:ea typeface="Aptos"/>
                <a:cs typeface="Aptos"/>
              </a:rPr>
              <a:t>• Présentation pour les partenaires, les sociétés de relocalisation et les discussions de franchise.</a:t>
            </a:r>
            <a:endParaRPr sz="1550"/>
          </a:p>
          <a:p xmlns:a="http://schemas.openxmlformats.org/drawingml/2006/main">
            <a:pPr marL="0" indent="0">
              <a:buNone/>
            </a:pPr>
            <a:r>
              <a:rPr sz="1550" b="1">
                <a:solidFill>
                  <a:srgbClr val="278A35"/>
                </a:solidFill>
                <a:latin typeface="Aptos"/>
                <a:ea typeface="Aptos"/>
                <a:cs typeface="Aptos"/>
              </a:rPr>
              <a:t>• Point de départ pour les futures versions courtes et brochures de produits.</a:t>
            </a:r>
            <a:endParaRPr sz="1550"/>
          </a:p>
        </p:txBody>
      </p:sp>
      <p:sp>
        <p:nvSpPr>
          <p:cNvPr id="8" name="Text 6">
            <a:extLst xmlns:a="http://schemas.openxmlformats.org/drawingml/2006/main">
              <a:ext uri="{FF2B5EF4-FFF2-40B4-BE49-F238E27FC236}">
                <a16:creationId xmlns:a16="http://schemas.microsoft.com/office/drawing/2014/main" id="{1E5A849D-A9A2-476F-AF3F-AE4884F30FEA}"/>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Une présentation forte explique l'application avant que le client ne l'installe.</a:t>
            </a:r>
            <a:endParaRPr sz="2000"/>
          </a:p>
        </p:txBody>
      </p:sp>
    </p:spTree>
    <p:extLst>
      <p:ext uri="{BB962C8B-B14F-4D97-AF65-F5344CB8AC3E}">
        <p14:creationId xmlns:p14="http://schemas.microsoft.com/office/powerpoint/2010/main" val="1808492633"/>
      </p:ext>
    </p:extLst>
  </p:cSld>
</p:sld>
</file>

<file path=ppt/slides/slide9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5AA9292-AAAF-4CEC-ABFF-377C18E3BE32}"/>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CB902D3-8CA8-4D59-86CC-1458F0C39EB5}"/>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9EC2052-411C-4E3B-8BEE-1C73D6A94E8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92</a:t>
            </a:r>
            <a:endParaRPr sz="750"/>
          </a:p>
        </p:txBody>
      </p:sp>
      <p:sp>
        <p:nvSpPr>
          <p:cNvPr id="5" name="Text 3">
            <a:extLst xmlns:a="http://schemas.openxmlformats.org/drawingml/2006/main">
              <a:ext uri="{FF2B5EF4-FFF2-40B4-BE49-F238E27FC236}">
                <a16:creationId xmlns:a16="http://schemas.microsoft.com/office/drawing/2014/main" id="{5BDD151A-6F68-4879-A74C-4D22D39A2477}"/>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MovePilot Pro</a:t>
            </a:r>
            <a:endParaRPr sz="1100"/>
          </a:p>
        </p:txBody>
      </p:sp>
      <p:sp>
        <p:nvSpPr>
          <p:cNvPr id="6" name="Text 4">
            <a:extLst xmlns:a="http://schemas.openxmlformats.org/drawingml/2006/main">
              <a:ext uri="{FF2B5EF4-FFF2-40B4-BE49-F238E27FC236}">
                <a16:creationId xmlns:a16="http://schemas.microsoft.com/office/drawing/2014/main" id="{465E3094-00DB-4A2E-B0DA-7194C0AA42D8}"/>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Fermer</a:t>
            </a:r>
            <a:endParaRPr sz="4300"/>
          </a:p>
        </p:txBody>
      </p:sp>
      <p:sp>
        <p:nvSpPr>
          <p:cNvPr id="7" name="Text 5">
            <a:extLst xmlns:a="http://schemas.openxmlformats.org/drawingml/2006/main">
              <a:ext uri="{FF2B5EF4-FFF2-40B4-BE49-F238E27FC236}">
                <a16:creationId xmlns:a16="http://schemas.microsoft.com/office/drawing/2014/main" id="{4F518768-8384-4B6D-960B-D5F0B33646BD}"/>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Plus de visibilité. Moins de paperasse. Des workflows plus professionnels.</a:t>
            </a:r>
            <a:endParaRPr sz="1700"/>
          </a:p>
        </p:txBody>
      </p:sp>
    </p:spTree>
    <p:extLst>
      <p:ext uri="{BB962C8B-B14F-4D97-AF65-F5344CB8AC3E}">
        <p14:creationId xmlns:p14="http://schemas.microsoft.com/office/powerpoint/2010/main" val="571814217"/>
      </p:ext>
    </p:extLst>
  </p:cSld>
</p:sld>
</file>

<file path=ppt/slides/slide93.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C5D275B-903D-4847-90DF-F1D9603B894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CC86C0C-82E5-4EFD-8091-DB50C155F24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11B55419-FF35-4C4B-BE64-66726C58347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93</a:t>
            </a:r>
            <a:endParaRPr sz="750"/>
          </a:p>
        </p:txBody>
      </p:sp>
      <p:sp>
        <p:nvSpPr>
          <p:cNvPr id="5" name="Text 3">
            <a:extLst xmlns:a="http://schemas.openxmlformats.org/drawingml/2006/main">
              <a:ext uri="{FF2B5EF4-FFF2-40B4-BE49-F238E27FC236}">
                <a16:creationId xmlns:a16="http://schemas.microsoft.com/office/drawing/2014/main" id="{6F5C8329-558D-4908-9723-398CF40AE762}"/>
              </a:ext>
            </a:extLst>
          </p:cNvPr>
          <p:cNvSpPr>
            <a:spLocks xmlns:a="http://schemas.openxmlformats.org/drawingml/2006/main" noGrp="1"/>
          </p:cNvSpPr>
          <p:nvPr/>
        </p:nvSpPr>
        <p:spPr>
          <a:xfrm xmlns:a="http://schemas.openxmlformats.org/drawingml/2006/main">
            <a:off x="1097280" y="822960"/>
            <a:ext cx="27432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MovePilot Pro</a:t>
            </a:r>
            <a:endParaRPr sz="1100"/>
          </a:p>
        </p:txBody>
      </p:sp>
      <p:sp>
        <p:nvSpPr>
          <p:cNvPr id="6" name="Text 4">
            <a:extLst xmlns:a="http://schemas.openxmlformats.org/drawingml/2006/main">
              <a:ext uri="{FF2B5EF4-FFF2-40B4-BE49-F238E27FC236}">
                <a16:creationId xmlns:a16="http://schemas.microsoft.com/office/drawing/2014/main" id="{524E499C-D753-4FD1-BFD5-2FB83ABD7725}"/>
              </a:ext>
            </a:extLst>
          </p:cNvPr>
          <p:cNvSpPr>
            <a:spLocks xmlns:a="http://schemas.openxmlformats.org/drawingml/2006/main" noGrp="1"/>
          </p:cNvSpPr>
          <p:nvPr/>
        </p:nvSpPr>
        <p:spPr>
          <a:xfrm xmlns:a="http://schemas.openxmlformats.org/drawingml/2006/main">
            <a:off x="1051560" y="1325880"/>
            <a:ext cx="9326880" cy="1920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400" b="1">
                <a:solidFill>
                  <a:srgbClr val="FFFFFF"/>
                </a:solidFill>
                <a:latin typeface="Aptos Display"/>
                <a:ea typeface="Aptos Display"/>
                <a:cs typeface="Aptos Display"/>
              </a:rPr>
              <a:t>L'avenir des entreprises de déménagement modernes ne commence pas par plus de paperasse, mais par de meilleurs processus.</a:t>
            </a:r>
            <a:endParaRPr sz="3400"/>
          </a:p>
        </p:txBody>
      </p:sp>
      <p:sp>
        <p:nvSpPr>
          <p:cNvPr id="7" name="Text 5">
            <a:extLst xmlns:a="http://schemas.openxmlformats.org/drawingml/2006/main">
              <a:ext uri="{FF2B5EF4-FFF2-40B4-BE49-F238E27FC236}">
                <a16:creationId xmlns:a16="http://schemas.microsoft.com/office/drawing/2014/main" id="{7A36A504-F318-4363-836B-A8FBBEDBA191}"/>
              </a:ext>
            </a:extLst>
          </p:cNvPr>
          <p:cNvSpPr>
            <a:spLocks xmlns:a="http://schemas.openxmlformats.org/drawingml/2006/main" noGrp="1"/>
          </p:cNvSpPr>
          <p:nvPr/>
        </p:nvSpPr>
        <p:spPr>
          <a:xfrm xmlns:a="http://schemas.openxmlformats.org/drawingml/2006/main">
            <a:off x="1097280" y="3840480"/>
            <a:ext cx="749808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DDEDDD"/>
                </a:solidFill>
                <a:latin typeface="Aptos"/>
                <a:ea typeface="Aptos"/>
                <a:cs typeface="Aptos"/>
              </a:rPr>
              <a:t>MovePilot Pro connecte ces processus dans une seule application, du premier contact client à l'avis après le déménagement.</a:t>
            </a:r>
            <a:endParaRPr sz="1600"/>
          </a:p>
        </p:txBody>
      </p:sp>
    </p:spTree>
    <p:extLst>
      <p:ext uri="{BB962C8B-B14F-4D97-AF65-F5344CB8AC3E}">
        <p14:creationId xmlns:p14="http://schemas.microsoft.com/office/powerpoint/2010/main" val="332912141"/>
      </p:ext>
    </p:extLst>
  </p:cSld>
</p:sld>
</file>

<file path=ppt/slides/slide9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69C9333-2807-44DE-BA81-83F4E94A7334}"/>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7FE8364-5577-467E-9B8C-218772D6F1C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4092C78-6DE1-40DA-A1E0-CA572347EF9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94</a:t>
            </a:r>
            <a:endParaRPr sz="750"/>
          </a:p>
        </p:txBody>
      </p:sp>
      <p:sp>
        <p:nvSpPr>
          <p:cNvPr id="5" name="Text 3">
            <a:extLst xmlns:a="http://schemas.openxmlformats.org/drawingml/2006/main">
              <a:ext uri="{FF2B5EF4-FFF2-40B4-BE49-F238E27FC236}">
                <a16:creationId xmlns:a16="http://schemas.microsoft.com/office/drawing/2014/main" id="{DCBA248B-FD69-4CF6-BC4A-ACC8B79BA3EB}"/>
              </a:ext>
            </a:extLst>
          </p:cNvPr>
          <p:cNvSpPr>
            <a:spLocks xmlns:a="http://schemas.openxmlformats.org/drawingml/2006/main" noGrp="1"/>
          </p:cNvSpPr>
          <p:nvPr/>
        </p:nvSpPr>
        <p:spPr>
          <a:xfrm xmlns:a="http://schemas.openxmlformats.org/drawingml/2006/main">
            <a:off x="685800" y="777240"/>
            <a:ext cx="5212080" cy="5029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900" b="1">
                <a:solidFill>
                  <a:srgbClr val="0E3B22"/>
                </a:solidFill>
                <a:latin typeface="Aptos Display"/>
                <a:ea typeface="Aptos Display"/>
                <a:cs typeface="Aptos Display"/>
              </a:rPr>
              <a:t>MovePilot Pro</a:t>
            </a:r>
            <a:endParaRPr sz="3900"/>
          </a:p>
        </p:txBody>
      </p:sp>
      <p:sp>
        <p:nvSpPr>
          <p:cNvPr id="6" name="Text 4">
            <a:extLst xmlns:a="http://schemas.openxmlformats.org/drawingml/2006/main">
              <a:ext uri="{FF2B5EF4-FFF2-40B4-BE49-F238E27FC236}">
                <a16:creationId xmlns:a16="http://schemas.microsoft.com/office/drawing/2014/main" id="{537B4FBB-D40F-4098-89B7-31B0BE160986}"/>
              </a:ext>
            </a:extLst>
          </p:cNvPr>
          <p:cNvSpPr>
            <a:spLocks xmlns:a="http://schemas.openxmlformats.org/drawingml/2006/main" noGrp="1"/>
          </p:cNvSpPr>
          <p:nvPr/>
        </p:nvSpPr>
        <p:spPr>
          <a:xfrm xmlns:a="http://schemas.openxmlformats.org/drawingml/2006/main">
            <a:off x="713232" y="1463040"/>
            <a:ext cx="493776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700" b="1">
                <a:solidFill>
                  <a:srgbClr val="17251D"/>
                </a:solidFill>
                <a:latin typeface="Aptos Display"/>
                <a:ea typeface="Aptos Display"/>
                <a:cs typeface="Aptos Display"/>
              </a:rPr>
              <a:t>Essayez-le gratuitement pendant 3 jours.</a:t>
            </a:r>
            <a:endParaRPr sz="2700"/>
          </a:p>
        </p:txBody>
      </p:sp>
      <p:sp>
        <p:nvSpPr>
          <p:cNvPr id="7" name="Text 5">
            <a:extLst xmlns:a="http://schemas.openxmlformats.org/drawingml/2006/main">
              <a:ext uri="{FF2B5EF4-FFF2-40B4-BE49-F238E27FC236}">
                <a16:creationId xmlns:a16="http://schemas.microsoft.com/office/drawing/2014/main" id="{BE98E5BA-3F3F-46E3-B350-2626C08C7E0E}"/>
              </a:ext>
            </a:extLst>
          </p:cNvPr>
          <p:cNvSpPr>
            <a:spLocks xmlns:a="http://schemas.openxmlformats.org/drawingml/2006/main" noGrp="1"/>
          </p:cNvSpPr>
          <p:nvPr/>
        </p:nvSpPr>
        <p:spPr>
          <a:xfrm xmlns:a="http://schemas.openxmlformats.org/drawingml/2006/main">
            <a:off x="749808" y="2176272"/>
            <a:ext cx="4572000" cy="7315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9280"/>
          </a:bodyPr>
          <a:lstStyle xmlns:a="http://schemas.openxmlformats.org/drawingml/2006/main"/>
          <a:p xmlns:a="http://schemas.openxmlformats.org/drawingml/2006/main">
            <a:pPr marL="0" indent="0">
              <a:buNone/>
            </a:pPr>
            <a:r>
              <a:rPr sz="1600">
                <a:solidFill>
                  <a:srgbClr val="66716A"/>
                </a:solidFill>
                <a:latin typeface="Aptos"/>
                <a:ea typeface="Aptos"/>
                <a:cs typeface="Aptos"/>
              </a:rPr>
              <a:t>L’application de travail professionnel pour les entreprises de déménagement – développée à partir d’une expérience réelle et optimisée pour iPhone et iPad.</a:t>
            </a:r>
            <a:endParaRPr sz="1600"/>
          </a:p>
        </p:txBody>
      </p:sp>
      <p:sp>
        <p:nvSpPr>
          <p:cNvPr id="8" name="Text 6">
            <a:extLst xmlns:a="http://schemas.openxmlformats.org/drawingml/2006/main">
              <a:ext uri="{FF2B5EF4-FFF2-40B4-BE49-F238E27FC236}">
                <a16:creationId xmlns:a16="http://schemas.microsoft.com/office/drawing/2014/main" id="{B44BF473-E7A9-400D-858F-F5FB9861C27A}"/>
              </a:ext>
            </a:extLst>
          </p:cNvPr>
          <p:cNvSpPr>
            <a:spLocks xmlns:a="http://schemas.openxmlformats.org/drawingml/2006/main" noGrp="1"/>
          </p:cNvSpPr>
          <p:nvPr/>
        </p:nvSpPr>
        <p:spPr>
          <a:xfrm xmlns:a="http://schemas.openxmlformats.org/drawingml/2006/main">
            <a:off x="749808" y="3657600"/>
            <a:ext cx="4572000" cy="5029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3B22"/>
                </a:solidFill>
                <a:latin typeface="Aptos"/>
                <a:ea typeface="Aptos"/>
                <a:cs typeface="Aptos"/>
              </a:rPr>
              <a:t>App Store: MovePilot Pro</a:t>
            </a:r>
            <a:endParaRPr sz="1400"/>
          </a:p>
          <a:p xmlns:a="http://schemas.openxmlformats.org/drawingml/2006/main">
            <a:pPr marL="0" indent="0">
              <a:buNone/>
            </a:pPr>
            <a:r>
              <a:rPr sz="1400" b="1">
                <a:solidFill>
                  <a:srgbClr val="0E3B22"/>
                </a:solidFill>
                <a:latin typeface="Aptos"/>
                <a:ea typeface="Aptos"/>
                <a:cs typeface="Aptos"/>
              </a:rPr>
              <a:t>Site web: fatiumzuege.com/app/movepilot/</a:t>
            </a:r>
            <a:endParaRPr sz="1400"/>
          </a:p>
        </p:txBody>
      </p:sp>
      <p:sp>
        <p:nvSpPr>
          <p:cNvPr id="9" name="Shape 7">
            <a:extLst xmlns:a="http://schemas.openxmlformats.org/drawingml/2006/main">
              <a:ext uri="{FF2B5EF4-FFF2-40B4-BE49-F238E27FC236}">
                <a16:creationId xmlns:a16="http://schemas.microsoft.com/office/drawing/2014/main" id="{4D8FF0BD-B505-486E-B1EB-9022735A6E42}"/>
              </a:ext>
            </a:extLst>
          </p:cNvPr>
          <p:cNvSpPr>
            <a:spLocks xmlns:a="http://schemas.openxmlformats.org/drawingml/2006/main" noGrp="1"/>
          </p:cNvSpPr>
          <p:nvPr/>
        </p:nvSpPr>
        <p:spPr>
          <a:xfrm xmlns:a="http://schemas.openxmlformats.org/drawingml/2006/main">
            <a:off x="749808" y="4572000"/>
            <a:ext cx="141732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8">
            <a:extLst xmlns:a="http://schemas.openxmlformats.org/drawingml/2006/main">
              <a:ext uri="{FF2B5EF4-FFF2-40B4-BE49-F238E27FC236}">
                <a16:creationId xmlns:a16="http://schemas.microsoft.com/office/drawing/2014/main" id="{4911703E-6CEB-4D1C-BA43-14862FA47213}"/>
              </a:ext>
            </a:extLst>
          </p:cNvPr>
          <p:cNvSpPr>
            <a:spLocks xmlns:a="http://schemas.openxmlformats.org/drawingml/2006/main" noGrp="1"/>
          </p:cNvSpPr>
          <p:nvPr/>
        </p:nvSpPr>
        <p:spPr>
          <a:xfrm xmlns:a="http://schemas.openxmlformats.org/drawingml/2006/main">
            <a:off x="859536" y="4658868"/>
            <a:ext cx="119786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Enquête</a:t>
            </a:r>
            <a:endParaRPr sz="850"/>
          </a:p>
        </p:txBody>
      </p:sp>
      <p:sp>
        <p:nvSpPr>
          <p:cNvPr id="11" name="Shape 9">
            <a:extLst xmlns:a="http://schemas.openxmlformats.org/drawingml/2006/main">
              <a:ext uri="{FF2B5EF4-FFF2-40B4-BE49-F238E27FC236}">
                <a16:creationId xmlns:a16="http://schemas.microsoft.com/office/drawing/2014/main" id="{3D49B960-2CFE-4104-819A-89BE17A01838}"/>
              </a:ext>
            </a:extLst>
          </p:cNvPr>
          <p:cNvSpPr>
            <a:spLocks xmlns:a="http://schemas.openxmlformats.org/drawingml/2006/main" noGrp="1"/>
          </p:cNvSpPr>
          <p:nvPr/>
        </p:nvSpPr>
        <p:spPr>
          <a:xfrm xmlns:a="http://schemas.openxmlformats.org/drawingml/2006/main">
            <a:off x="2286000" y="4572000"/>
            <a:ext cx="123444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10">
            <a:extLst xmlns:a="http://schemas.openxmlformats.org/drawingml/2006/main">
              <a:ext uri="{FF2B5EF4-FFF2-40B4-BE49-F238E27FC236}">
                <a16:creationId xmlns:a16="http://schemas.microsoft.com/office/drawing/2014/main" id="{D3E2BB8A-F509-4DC1-AB04-E657BCD6BCCB}"/>
              </a:ext>
            </a:extLst>
          </p:cNvPr>
          <p:cNvSpPr>
            <a:spLocks xmlns:a="http://schemas.openxmlformats.org/drawingml/2006/main" noGrp="1"/>
          </p:cNvSpPr>
          <p:nvPr/>
        </p:nvSpPr>
        <p:spPr>
          <a:xfrm xmlns:a="http://schemas.openxmlformats.org/drawingml/2006/main">
            <a:off x="2395728" y="4658868"/>
            <a:ext cx="101498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RoomPlan</a:t>
            </a:r>
            <a:endParaRPr sz="850"/>
          </a:p>
        </p:txBody>
      </p:sp>
      <p:sp>
        <p:nvSpPr>
          <p:cNvPr id="13" name="Shape 11">
            <a:extLst xmlns:a="http://schemas.openxmlformats.org/drawingml/2006/main">
              <a:ext uri="{FF2B5EF4-FFF2-40B4-BE49-F238E27FC236}">
                <a16:creationId xmlns:a16="http://schemas.microsoft.com/office/drawing/2014/main" id="{84F6C274-D6EB-453C-8B9B-E10D316B4B49}"/>
              </a:ext>
            </a:extLst>
          </p:cNvPr>
          <p:cNvSpPr>
            <a:spLocks xmlns:a="http://schemas.openxmlformats.org/drawingml/2006/main" noGrp="1"/>
          </p:cNvSpPr>
          <p:nvPr/>
        </p:nvSpPr>
        <p:spPr>
          <a:xfrm xmlns:a="http://schemas.openxmlformats.org/drawingml/2006/main">
            <a:off x="3611880" y="4572000"/>
            <a:ext cx="11430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2">
            <a:extLst xmlns:a="http://schemas.openxmlformats.org/drawingml/2006/main">
              <a:ext uri="{FF2B5EF4-FFF2-40B4-BE49-F238E27FC236}">
                <a16:creationId xmlns:a16="http://schemas.microsoft.com/office/drawing/2014/main" id="{26BEAC6E-7E4E-42F5-8BC1-717AADD40D3B}"/>
              </a:ext>
            </a:extLst>
          </p:cNvPr>
          <p:cNvSpPr>
            <a:spLocks xmlns:a="http://schemas.openxmlformats.org/drawingml/2006/main" noGrp="1"/>
          </p:cNvSpPr>
          <p:nvPr/>
        </p:nvSpPr>
        <p:spPr>
          <a:xfrm xmlns:a="http://schemas.openxmlformats.org/drawingml/2006/main">
            <a:off x="3721608" y="4658868"/>
            <a:ext cx="9235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Citation</a:t>
            </a:r>
            <a:endParaRPr sz="850"/>
          </a:p>
        </p:txBody>
      </p:sp>
      <p:sp>
        <p:nvSpPr>
          <p:cNvPr id="15" name="Shape 13">
            <a:extLst xmlns:a="http://schemas.openxmlformats.org/drawingml/2006/main">
              <a:ext uri="{FF2B5EF4-FFF2-40B4-BE49-F238E27FC236}">
                <a16:creationId xmlns:a16="http://schemas.microsoft.com/office/drawing/2014/main" id="{0794BD21-222E-474D-B65C-A29EC4E52493}"/>
              </a:ext>
            </a:extLst>
          </p:cNvPr>
          <p:cNvSpPr>
            <a:spLocks xmlns:a="http://schemas.openxmlformats.org/drawingml/2006/main" noGrp="1"/>
          </p:cNvSpPr>
          <p:nvPr/>
        </p:nvSpPr>
        <p:spPr>
          <a:xfrm xmlns:a="http://schemas.openxmlformats.org/drawingml/2006/main">
            <a:off x="4846320" y="4572000"/>
            <a:ext cx="118872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6" name="Text 14">
            <a:extLst xmlns:a="http://schemas.openxmlformats.org/drawingml/2006/main">
              <a:ext uri="{FF2B5EF4-FFF2-40B4-BE49-F238E27FC236}">
                <a16:creationId xmlns:a16="http://schemas.microsoft.com/office/drawing/2014/main" id="{F500D49B-C3DF-4C9C-B843-8BFF9EB8AF3B}"/>
              </a:ext>
            </a:extLst>
          </p:cNvPr>
          <p:cNvSpPr>
            <a:spLocks xmlns:a="http://schemas.openxmlformats.org/drawingml/2006/main" noGrp="1"/>
          </p:cNvSpPr>
          <p:nvPr/>
        </p:nvSpPr>
        <p:spPr>
          <a:xfrm xmlns:a="http://schemas.openxmlformats.org/drawingml/2006/main">
            <a:off x="4956048" y="4658868"/>
            <a:ext cx="96926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Facture</a:t>
            </a:r>
            <a:endParaRPr sz="850"/>
          </a:p>
        </p:txBody>
      </p:sp>
      <p:pic>
        <p:nvPicPr>
          <p:cNvPr id="33" name="Image 0"/>
          <p:cNvPicPr>
            <a:picLocks xmlns:a="http://schemas.openxmlformats.org/drawingml/2006/main" noChangeAspect="1"/>
          </p:cNvPicPr>
          <p:nvPr/>
        </p:nvPicPr>
        <p:blipFill>
          <a:blip xmlns:r="http://schemas.openxmlformats.org/officeDocument/2006/relationships" xmlns:a="http://schemas.openxmlformats.org/drawingml/2006/main" r:embed="R1399537fc9794262"/>
          <a:stretch xmlns:a="http://schemas.openxmlformats.org/drawingml/2006/main">
            <a:fillRect l="0" t="0" r="0" b="0"/>
          </a:stretch>
        </p:blipFill>
        <p:spPr>
          <a:xfrm xmlns:a="http://schemas.openxmlformats.org/drawingml/2006/main">
            <a:off x="6800850" y="594360"/>
            <a:ext cx="4046220" cy="5394960"/>
          </a:xfrm>
          <a:prstGeom xmlns:a="http://schemas.openxmlformats.org/drawingml/2006/main" prst="rect">
            <a:avLst/>
          </a:prstGeom>
        </p:spPr>
      </p:pic>
    </p:spTree>
    <p:extLst>
      <p:ext uri="{BB962C8B-B14F-4D97-AF65-F5344CB8AC3E}">
        <p14:creationId xmlns:p14="http://schemas.microsoft.com/office/powerpoint/2010/main" val="1619510689"/>
      </p:ext>
    </p:extLst>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2026-08-08T13:49:20.1520000Z</dcterms:created>
  <dcterms:modified xsi:type="dcterms:W3CDTF">2026-08-08T13:49:20.1520000Z</dcterms:modified>
</coreProperties>
</file>