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slideMasters/slideMaster83.xml" ContentType="application/vnd.openxmlformats-officedocument.presentationml.slideMaster+xml"/>
  <Override PartName="/ppt/slides/slide83.xml" ContentType="application/vnd.openxmlformats-officedocument.presentationml.slide+xml"/>
  <Override PartName="/ppt/slideMasters/slideMaster84.xml" ContentType="application/vnd.openxmlformats-officedocument.presentationml.slideMaster+xml"/>
  <Override PartName="/ppt/slides/slide84.xml" ContentType="application/vnd.openxmlformats-officedocument.presentationml.slide+xml"/>
  <Override PartName="/ppt/slideMasters/slideMaster85.xml" ContentType="application/vnd.openxmlformats-officedocument.presentationml.slideMaster+xml"/>
  <Override PartName="/ppt/slides/slide85.xml" ContentType="application/vnd.openxmlformats-officedocument.presentationml.slide+xml"/>
  <Override PartName="/ppt/slideMasters/slideMaster86.xml" ContentType="application/vnd.openxmlformats-officedocument.presentationml.slideMaster+xml"/>
  <Override PartName="/ppt/slides/slide86.xml" ContentType="application/vnd.openxmlformats-officedocument.presentationml.slide+xml"/>
  <Override PartName="/ppt/slideMasters/slideMaster87.xml" ContentType="application/vnd.openxmlformats-officedocument.presentationml.slideMaster+xml"/>
  <Override PartName="/ppt/slides/slide87.xml" ContentType="application/vnd.openxmlformats-officedocument.presentationml.slide+xml"/>
  <Override PartName="/ppt/slideMasters/slideMaster88.xml" ContentType="application/vnd.openxmlformats-officedocument.presentationml.slideMaster+xml"/>
  <Override PartName="/ppt/slides/slide88.xml" ContentType="application/vnd.openxmlformats-officedocument.presentationml.slide+xml"/>
  <Override PartName="/ppt/slideMasters/slideMaster89.xml" ContentType="application/vnd.openxmlformats-officedocument.presentationml.slideMaster+xml"/>
  <Override PartName="/ppt/slides/slide89.xml" ContentType="application/vnd.openxmlformats-officedocument.presentationml.slide+xml"/>
  <Override PartName="/ppt/slideMasters/slideMaster90.xml" ContentType="application/vnd.openxmlformats-officedocument.presentationml.slideMaster+xml"/>
  <Override PartName="/ppt/slides/slide90.xml" ContentType="application/vnd.openxmlformats-officedocument.presentationml.slide+xml"/>
  <Override PartName="/ppt/slideMasters/slideMaster91.xml" ContentType="application/vnd.openxmlformats-officedocument.presentationml.slideMaster+xml"/>
  <Override PartName="/ppt/slides/slide91.xml" ContentType="application/vnd.openxmlformats-officedocument.presentationml.slide+xml"/>
  <Override PartName="/ppt/slideMasters/slideMaster92.xml" ContentType="application/vnd.openxmlformats-officedocument.presentationml.slideMaster+xml"/>
  <Override PartName="/ppt/slides/slide92.xml" ContentType="application/vnd.openxmlformats-officedocument.presentationml.slide+xml"/>
  <Override PartName="/ppt/slideMasters/slideMaster93.xml" ContentType="application/vnd.openxmlformats-officedocument.presentationml.slideMaster+xml"/>
  <Override PartName="/ppt/slides/slide93.xml" ContentType="application/vnd.openxmlformats-officedocument.presentationml.slide+xml"/>
  <Override PartName="/ppt/slideMasters/slideMaster94.xml" ContentType="application/vnd.openxmlformats-officedocument.presentationml.slideMaster+xml"/>
  <Override PartName="/ppt/slides/slide9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</p:sldIdLst>
  <p:notesMasterIdLst>
    <p:notesMasterId r:id="rId9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notesMaster" Target="notesMasters/notesMaster1.xml"/><Relationship Id="rId97" Type="http://schemas.openxmlformats.org/officeDocument/2006/relationships/presProps" Target="presProps.xml"/><Relationship Id="rId98" Type="http://schemas.openxmlformats.org/officeDocument/2006/relationships/viewProps" Target="viewProps.xml"/><Relationship Id="rId99" Type="http://schemas.openxmlformats.org/officeDocument/2006/relationships/theme" Target="theme/theme1.xml"/><Relationship Id="rId10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3.xml"/>
		</Relationships>
</file>

<file path=ppt/notesSlides/_rels/notesSlide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4.xml"/>
		</Relationships>
</file>

<file path=ppt/notesSlides/_rels/notesSlide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5.xml"/>
		</Relationships>
</file>

<file path=ppt/notesSlides/_rels/notesSlide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6.xml"/>
		</Relationships>
</file>

<file path=ppt/notesSlides/_rels/notesSlide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7.xml"/>
		</Relationships>
</file>

<file path=ppt/notesSlides/_rels/notesSlide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8.xml"/>
		</Relationships>
</file>

<file path=ppt/notesSlides/_rels/notesSlide8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9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_rels/notesSlide9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0.xml"/>
		</Relationships>
</file>

<file path=ppt/notesSlides/_rels/notesSlide9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1.xml"/>
		</Relationships>
</file>

<file path=ppt/notesSlides/_rels/notesSlide9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2.xml"/>
		</Relationships>
</file>

<file path=ppt/notesSlides/_rels/notesSlide9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3.xml"/>
		</Relationships>
</file>

<file path=ppt/notesSlides/_rels/notesSlide9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713232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300" b="1" dirty="0">
                <a:solidFill>
                  <a:srgbClr val="0E3B2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MovePilot Pro</a:t>
            </a:r>
            <a:endParaRPr lang="en-US" sz="4300" dirty="0"/>
          </a:p>
        </p:txBody>
      </p:sp>
      <p:sp>
        <p:nvSpPr>
          <p:cNvPr id="6" name="Text 4"/>
          <p:cNvSpPr/>
          <p:nvPr/>
        </p:nvSpPr>
        <p:spPr>
          <a:xfrm>
            <a:off x="713232" y="1508760"/>
            <a:ext cx="5394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Die professionelle Komplettlösung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für moderne Umzugsunternehmen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749808" y="3063240"/>
            <a:ext cx="4800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Von der Besichtigung bis zur Rechnung: Kunden, Aufträge, 3D‑Raumscan, Inventar, Preise, Fuhrpark, Mitarbeiter, Lager, Finanzen und Steuerübersicht in einer App.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768096" y="4224528"/>
            <a:ext cx="2148840" cy="310896"/>
          </a:xfrm>
          <a:prstGeom prst="roundRect">
            <a:avLst>
              <a:gd name="adj" fmla="val 29412"/>
            </a:avLst>
          </a:prstGeom>
          <a:solidFill>
            <a:srgbClr val="FFEBC0"/>
          </a:solidFill>
          <a:ln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77824" y="4311396"/>
            <a:ext cx="192938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Tage kostenlos testen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063240" y="4224528"/>
            <a:ext cx="150876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72968" y="4311396"/>
            <a:ext cx="128930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iPhone &amp; iPad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700016" y="4224528"/>
            <a:ext cx="118872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09744" y="4311396"/>
            <a:ext cx="96926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 Store</a:t>
            </a:r>
            <a:endParaRPr lang="en-US" sz="850" dirty="0"/>
          </a:p>
        </p:txBody>
      </p:sp>
      <p:pic>
        <p:nvPicPr>
          <p:cNvPr id="14" name="Image 0" descr="/mnt/data/01-star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83705" y="502920"/>
            <a:ext cx="4217670" cy="5623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Dashboard: der Kontrollraum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Startbildschirm fasst zentrale Kennzahlen zusammen und schafft sofort Orientierung.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Offene und geplante Aufträge werden sichtbar, ohne Listen durchsuchen zu müssen.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Angebote, bezahlte Beträge, offene Zahlungen und Monatsumsatz erscheinen direkt auf der Startseite.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Anstehende Termine helfen, den nächsten Arbeitstag vorzubereiten.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Zahlen können bei Bedarf ausgeblendet werden – praktisch bei Kundenterminen oder Mitarbeiteransicht.</a:t>
            </a:r>
            <a:endParaRPr lang="en-US" sz="1450" dirty="0"/>
          </a:p>
        </p:txBody>
      </p:sp>
      <p:pic>
        <p:nvPicPr>
          <p:cNvPr id="8" name="Image 0" descr="/mnt/data/01-star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Übersicht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Zahlen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Termine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Alles auf einen Blick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App zeigt nicht nur Daten, sondern Prioritäten.</a:t>
            </a:r>
            <a:endParaRPr lang="en-US" sz="1350" dirty="0"/>
          </a:p>
        </p:txBody>
      </p:sp>
      <p:pic>
        <p:nvPicPr>
          <p:cNvPr id="7" name="Image 0" descr="/mnt/data/movepilot_frames/preview_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1652" y="1719072"/>
            <a:ext cx="5583936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Offene Aufgaben, Umsatz, Zahlungen und Termine erscheinen direkt nach dem Start.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Ihr Vorteil im Alltag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Dashboard spart Zeit, weil wichtige Informationen nicht mehr verteilt gesucht werden müssen.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Unternehmer sehen sofort, welche Aufträge offen sind und welche Rechnungen bezahlt wurden.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Offene Forderungen fallen früh auf – bevor Liquidität zum Problem wird.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aktuelle Monat bleibt transparent.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Termine und operative Aufgaben werden nicht getrennt von Finanzen betrachtet.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Mehr Überblick bedeutet weniger Rückfragen, weniger Suchen und schnellere Entscheidungen.</a:t>
            </a:r>
            <a:endParaRPr lang="en-US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Startpunkt für neue Aufträge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Workflow beginnt direkt auf der Startseite.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Neue Aufträge können sofort angelegt werden.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Bestehende Termine und Kennzahlen bleiben dabei sichtbar.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Startbereich wirkt bewusst ruhig und nicht überladen – wichtig für den Einsatz im Büro und beim Kunden.</a:t>
            </a:r>
            <a:endParaRPr lang="en-US" sz="1450" dirty="0"/>
          </a:p>
        </p:txBody>
      </p:sp>
      <p:pic>
        <p:nvPicPr>
          <p:cNvPr id="8" name="Image 0" descr="/mnt/data/movepilot_frames/rec_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0" y="1594914"/>
            <a:ext cx="5029200" cy="3768757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Neuer Auftrag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Schnellstart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Praxisnah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Kunden professionell verwalten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Kunden, Ansprechpartner, Telefonnummern, E‑Mails und Auftragshistorie bilden die Grundlage jedes Umzugsauftrags.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Kundenverwaltung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Alle Kundendaten an einem Ort – strukturiert und schnell auffindbar.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 werden mit Nummer, Name, Telefonnummer und Auftragshistorie angezeigt.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Suchfunktion ermöglicht schnellen Zugriff auf bestehende Kontakte.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Kundendaten können direkt in Aufträge, Angebote und Rechnungen übernommen werden.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verhindert doppelte Eingaben und sorgt für einheitliche Unterlagen.</a:t>
            </a:r>
            <a:endParaRPr lang="en-US" sz="1450" dirty="0"/>
          </a:p>
        </p:txBody>
      </p:sp>
      <p:pic>
        <p:nvPicPr>
          <p:cNvPr id="8" name="Image 0" descr="/mnt/data/04-kunde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Suche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Historie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Kontakt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Vom Kontakt zum Auftrag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Kundendaten werden nicht isoliert gespeichert, sondern bleiben mit dem Auftrag verbunden.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Ansprechpartner, Telefon, Mail und WhatsApp sind direkt erreichbar.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Adressen, Etagen, Aufzug, Parkmöglichkeiten und Strecke werden strukturiert erfasst.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Diese Informationen können später in Auftragsblatt, Angebot und Planung weiterverwendet werden.</a:t>
            </a:r>
            <a:endParaRPr lang="en-US" sz="1450" dirty="0"/>
          </a:p>
        </p:txBody>
      </p:sp>
      <p:pic>
        <p:nvPicPr>
          <p:cNvPr id="8" name="Image 0" descr="/mnt/data/03-auftrae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Telefon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E-Mail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WhatsApp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Weniger Rückfragen im Büro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Wenn Informationen strukturiert vorliegen, müssen Mitarbeiter nicht ständig nachfragen.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Kundenkontakt und Auftragsdaten bleiben gemeinsam dokumentiert.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Ansprechpartner und Telefonnummern sind sofort verfügbar.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Besondere Hinweise zum Zugang, Aufzug oder Parken gehen nicht verloren.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Alle späteren Dokumente greifen auf denselben Datenbestand zurück.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Auftrag ist nur so gut wie die Informationen, die vor dem Umzug sauber erfasst wurden.</a:t>
            </a:r>
            <a:endParaRPr lang="en-US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Aufträge vom ersten Angebot bis zur Zahlung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bildet den Status eines Auftrags ab und verbindet Kunden, Adressen, Preise, Dokumente und Zahlung.</a:t>
            </a:r>
            <a:endParaRPr lang="en-US" sz="1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Auftragsverwaltung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Auftrag wird nicht nur gespeichert – er wird durch den gesamten Prozess geführt.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 wie Angebot, geplant und bezahlt machen den Fortschritt sichtbar.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Kundendaten, Adressen, Entfernung, Etagen, Aufzug und Parken bleiben zentral verbunden.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Foto‑Inventar, Preisberechnung und Dokumente hängen direkt am Auftrag.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reduziert Medienbrüche zwischen Besichtigung, Büro und Umzugstag.</a:t>
            </a:r>
            <a:endParaRPr lang="en-US" sz="1450" dirty="0"/>
          </a:p>
        </p:txBody>
      </p:sp>
      <p:pic>
        <p:nvPicPr>
          <p:cNvPr id="8" name="Image 0" descr="/mnt/data/03-auftrae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Adressen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Dokumente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Einleitung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Eine Software für den kompletten Umzugsbetrieb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bildet nicht nur einzelne Funktionen ab. Die App verbindet den gesamten Ablauf eines Umzugsunternehmens in einem klaren, mobilen Workflow.</a:t>
            </a:r>
            <a:endParaRPr lang="en-US" sz="1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Auftrag, Kunde und Ausführung verbunden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Auftrag ist die zentrale Datenstelle für alles, was später geplant, ausgeführt und abgerechnet wird.</a:t>
            </a:r>
            <a:endParaRPr lang="en-US" sz="1350" dirty="0"/>
          </a:p>
        </p:txBody>
      </p:sp>
      <p:pic>
        <p:nvPicPr>
          <p:cNvPr id="7" name="Image 0" descr="/mnt/data/movepilot_frames/rec_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9323" y="1719072"/>
            <a:ext cx="5588593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Aus einem Auftrag entstehen Angebot, Rechnung, Unterlagen und operative Planung.</a:t>
            </a:r>
            <a:endParaRPr lang="en-US" sz="11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Ein Statussystem für klare Abläufe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Jeder Auftrag kann im Prozess nachvollziehbar weitergeführt werden.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Angebot erstellt und gesendet.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Termin geplant.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Mitarbeiter und Fahrzeuge zugeordnet.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Durchführung dokumentiert.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Rechnung erstellt und Zahlung verfolgt.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Dadurch sehen Unternehmer und Team jederzeit, was als Nächstes zu tun ist.</a:t>
            </a:r>
            <a:endParaRPr lang="en-US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22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Räume digital erfassen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Mit RoomPlan und LiDAR wird die Besichtigung zu einer strukturierten, digitalen Grundlage für Inventar, Volumen und Planung.</a:t>
            </a:r>
            <a:endParaRPr lang="en-US" sz="1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23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Den ganzen Raum erfassen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nutzt echte RoomPlan‑Scans und speichert sie dauerhaft beim Auftrag.</a:t>
            </a:r>
            <a:endParaRPr lang="en-US" sz="1350" dirty="0"/>
          </a:p>
        </p:txBody>
      </p:sp>
      <p:pic>
        <p:nvPicPr>
          <p:cNvPr id="7" name="Image 0" descr="/mnt/data/MovePilot-Pro-4.0-3D-Raumscan-iPa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4160" y="1719072"/>
            <a:ext cx="3138919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Raum bleibt später drehbar, zoombar und erneut einsehbar.</a:t>
            </a:r>
            <a:endParaRPr lang="en-US" sz="11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24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3D statt nur Fotos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Foto zeigt eine Perspektive. Ein 3D‑Modell erhält die räumliche Situation.</a:t>
            </a:r>
            <a:endParaRPr lang="en-US" sz="1350" dirty="0"/>
          </a:p>
        </p:txBody>
      </p:sp>
      <p:pic>
        <p:nvPicPr>
          <p:cNvPr id="7" name="Image 0" descr="/mnt/data/RoomPlan-Echter-Scan-Vorschau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1652" y="1719072"/>
            <a:ext cx="5583936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Raumelemente und Möbel werden visuell nachvollziehbar dokumentiert.</a:t>
            </a:r>
            <a:endParaRPr lang="en-US" sz="11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25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RoomPlan im Auftrag speichern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Scan ist nicht nur eine Momentaufnahme, sondern Teil der Auftragsdokumentation.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Räume können später erneut geöffnet werden.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Drehen und Zoomen erleichtert die Vorbereitung auch Wochen nach der Besichtigung.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Mitarbeiter erhalten ein besseres räumliches Verständnis.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Scan kann mit der Möbelliste verknüpft werden.</a:t>
            </a:r>
            <a:endParaRPr lang="en-US" sz="1450" dirty="0"/>
          </a:p>
        </p:txBody>
      </p:sp>
      <p:pic>
        <p:nvPicPr>
          <p:cNvPr id="8" name="Image 0" descr="/mnt/data/MovePilot-Pro-4.0-3D-Raumscan-iPhon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56579" y="804672"/>
            <a:ext cx="2460441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Lokal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Dauerhaft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3D-Modell</a:t>
            </a:r>
            <a:endParaRPr lang="en-US" sz="8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Warum das für Umzugsfirmen wichtig ist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Bei Besichtigungen werden Details leicht vergessen. Ein 3D‑Modell reduziert diese Unsicherheit.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Raum bleibt nachvollziehbar, auch wenn der Kunde später Rückfragen hat.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Möbel, Wände und Raumstruktur sind besser erkennbar als in einzelnen Fotos.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Planung und Kalkulation können auf einer dauerhaft gespeicherten Grundlage erfolgen.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Neue Mitarbeiter können den Auftrag besser verstehen, ohne bei der Besichtigung gewesen zu sein.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mehr nur schätzen.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mehr nur erinnern.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 dokumentieren.</a:t>
            </a:r>
            <a:endParaRPr lang="en-US"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27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RoomPlan als Verkaufsargument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Kunde sieht: Das Unternehmen arbeitet modern, strukturiert und professionell.</a:t>
            </a:r>
            <a:endParaRPr lang="en-US" sz="1350" dirty="0"/>
          </a:p>
        </p:txBody>
      </p:sp>
      <p:pic>
        <p:nvPicPr>
          <p:cNvPr id="7" name="Image 0" descr="/mnt/data/movepilot_frames/rec_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9323" y="1719072"/>
            <a:ext cx="5588593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3D‑Scan macht die Besichtigung sichtbar hochwertiger.</a:t>
            </a:r>
            <a:endParaRPr lang="en-US" sz="11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28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Inventar, Fotos und Volumen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Aus der Besichtigung entstehen strukturierte Daten: Möbel, Räume, Mengen, Volumen und Bilddokumentation.</a:t>
            </a:r>
            <a:endParaRPr lang="en-US" sz="17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29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Foto‑Inventar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Fotos werden nicht nur gespeichert, sondern in den Auftragskontext eingebettet.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Inventarfotos können direkt beim Auftrag erfasst werden.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Schätzungen und Volumenangaben bleiben nachvollziehbar.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Bilder helfen bei Rückfragen, Planung und späterer Dokumentation.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App unterstützt den Wechsel von visueller Besichtigung zu strukturierter Liste.</a:t>
            </a:r>
            <a:endParaRPr lang="en-US" sz="1450" dirty="0"/>
          </a:p>
        </p:txBody>
      </p:sp>
      <p:pic>
        <p:nvPicPr>
          <p:cNvPr id="8" name="Image 0" descr="/mnt/data/03-auftrae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Inventar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Volumen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Warum MovePilot Pro entstanden ist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tägliche Realität vieler Umzugsunternehmen ist noch immer stark fragmentiert.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Kundeninformationen liegen in Telefonnotizen, WhatsApp, E‑Mail oder Excel.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Besichtigungen werden häufig mit Papierlisten, Fotos und Schätzungen dokumentiert.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Angebote, Verträge, Rechnungen und Einsatzplanung entstehen oft in verschiedenen Systemen.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Jede doppelte Eingabe kostet Zeit und erhöht das Fehlerrisiko.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ersetzt nicht nur Papier.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 verbindet Arbeitsabläufe, die im Umzugsbetrieb zusammengehören.</a:t>
            </a:r>
            <a:endParaRPr lang="en-US" sz="2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Vom Raum zur Möbelliste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verbindet räumliche Erfassung mit konkreten Auftragsdaten.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Erkannte Möbel können in die Inventarliste übernommen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Inventar, Raum und Auftrag bleiben zusammenhängend dokumentiert.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Daten können in Volumenberechnung, Preisfindung und Planung weiterverwendet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reduziert manuelle Nacharbeit nach der Besichtigung.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Scan wird nicht abgelegt.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Er arbeitet für den Auftrag weiter.</a:t>
            </a:r>
            <a:endParaRPr lang="en-US" sz="2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31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Automatische Volumenlogik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App unterstützt die strukturierte Berechnung des Umzugsvolumens.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Möbel- und Inventarlisten können mit Volumenwerten arbeiten.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Volumen wird zur Grundlage für Preis, Fahrzeugplanung und Lagerbedarf.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Schätzungen werden nachvollziehbarer und weniger abhängig von handschriftlichen Notizen.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unterstützt präzisere Angebote und bessere Vorbereitung.</a:t>
            </a:r>
            <a:endParaRPr lang="en-US" sz="1450" dirty="0"/>
          </a:p>
        </p:txBody>
      </p:sp>
      <p:pic>
        <p:nvPicPr>
          <p:cNvPr id="8" name="Image 0" descr="/mnt/data/movepilot_frames/preview_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0" y="1593342"/>
            <a:ext cx="5029200" cy="37719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m³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Inventar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Planung</a:t>
            </a:r>
            <a:endParaRPr lang="en-US" sz="8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32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Preise intelligent kalkulieren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verbindet Stundenpreise, Pauschalen, Kilometer, Tragewege, Mindestpreise und individuelle Profile.</a:t>
            </a:r>
            <a:endParaRPr lang="en-US" sz="17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33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Preisgrundlagen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Unternehmen können eigene Kalkulationslogiken hinterlegen.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Stundensätze für Helfer, Transporter und Montage.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Pauschalen wie Fahrzeuggrundgebühr, Mindestpreis oder Zollanmeldung.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Kilometerpreis und Tragewegzuschläge.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Basis-, Standard- und Premiumprofile für unterschiedliche Marge oder Kundentypen.</a:t>
            </a:r>
            <a:endParaRPr lang="en-US" sz="1450" dirty="0"/>
          </a:p>
        </p:txBody>
      </p:sp>
      <p:pic>
        <p:nvPicPr>
          <p:cNvPr id="8" name="Image 0" descr="/mnt/data/08-prei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Stunden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Kilometer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Pauschalen</a:t>
            </a:r>
            <a:endParaRPr lang="en-US" sz="8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34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Preisprofile statt Einheitskalkulation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jeder Auftrag ist gleich – deshalb müssen Preise flexibel steuerbar sein.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Kleine Transporte unterscheiden sich von Firmenumzügen.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Privatkunden, Geschäftskunden und Sonderaufträge benötigen unterschiedliche Kalkulationen.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Tragewege, Etagen, Kilometer, Fahrzeugbedarf und Zusatzleistungen wirken sich direkt aus.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hilft, diese Faktoren strukturiert einzubeziehen.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Individuelle Preislogik macht Angebote konsistenter und nachvollziehbarer.</a:t>
            </a:r>
            <a:endParaRPr lang="en-US" sz="2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35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Beispielkalkulation direkt sichtbar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zeigt die Wirkung der hinterlegten Preise sofort.</a:t>
            </a:r>
            <a:endParaRPr lang="en-US" sz="1350" dirty="0"/>
          </a:p>
        </p:txBody>
      </p:sp>
      <p:pic>
        <p:nvPicPr>
          <p:cNvPr id="7" name="Image 0" descr="/mnt/data/08-preis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3138" y="1719072"/>
            <a:ext cx="3140964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Kalkulationslogik wird für Angebote, Rechnungen und Finanzübersicht verwendet.</a:t>
            </a:r>
            <a:endParaRPr lang="en-US" sz="11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Angebote, Rechnungen und Dokumente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Aus den erfassten Daten entstehen professionelle Unterlagen im eigenen Firmendesign.</a:t>
            </a:r>
            <a:endParaRPr lang="en-US" sz="17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37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Dokumente aus dem Auftrag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Angebote, Rechnungen und Vertragsunterlagen entstehen aus den vorhandenen Auftragsdaten.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Kundendaten, Adressen, Preise und Leistungen werden übernommen.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PDFs reduzieren manuelle Büroarbeit.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Dokumente können mit Unternehmenslogo und individuellen Angaben erstellt werden.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Auftrag bleibt mit seinen Dokumenten verbunden.</a:t>
            </a:r>
            <a:endParaRPr lang="en-US" sz="1450" dirty="0"/>
          </a:p>
        </p:txBody>
      </p:sp>
      <p:pic>
        <p:nvPicPr>
          <p:cNvPr id="8" name="Image 0" descr="/mnt/data/movepilot_frames/preview_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0" y="1593342"/>
            <a:ext cx="5029200" cy="37719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Angebot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Rechnung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PDF</a:t>
            </a:r>
            <a:endParaRPr lang="en-US" sz="8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38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Professioneller Auftritt beim Kunden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Angebot ist nicht nur ein Preis – es ist der erste Eindruck des Unternehmens.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Einheitliche PDFs wirken professioneller als manuelle Dokumente.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Fehler durch Copy‑and‑Paste werden reduziert.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Alle relevanten Daten stammen aus dem Auftrag.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Kunde erhält klare, strukturierte Unterlagen.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digitales Angebot verkauft nicht nur Leistung.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 verkauft Vertrauen.</a:t>
            </a:r>
            <a:endParaRPr lang="en-US" sz="2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39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PDF‑Vorschau im Workflow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Dokumente bleiben im Prozess sichtbar und überprüfbar.</a:t>
            </a:r>
            <a:endParaRPr lang="en-US" sz="1350" dirty="0"/>
          </a:p>
        </p:txBody>
      </p:sp>
      <p:pic>
        <p:nvPicPr>
          <p:cNvPr id="7" name="Image 0" descr="/mnt/data/movepilot_frames/preview_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11652" y="1719072"/>
            <a:ext cx="5583936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Vor dem Versand kann das Dokument geprüft werden.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097280" y="822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51560" y="1325880"/>
            <a:ext cx="93268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Entwickelt von einem Umzugsunternehmer – nicht von einem Softwareunternehmen, das Umzüge nur aus der Theorie kennt.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1097280" y="38404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Diese Herkunft ist ein entscheidender Unterschied: Jede Funktion basiert auf praktischen Anforderungen aus echten Umzugsabläufen.</a:t>
            </a:r>
            <a:endParaRPr lang="en-US" sz="1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40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Verträge, die zum Unternehmen passen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Jede Umzugsfirma arbeitet mit eigenen Vereinbarungen. MovePilot Pro zwingt niemanden in starre Vertragsvorlagen.</a:t>
            </a:r>
            <a:endParaRPr lang="en-US" sz="17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41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Individuelle Vertragsbausteine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Unternehmen können ihre eigenen Vereinbarungen und Texte selbst festlegen.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Jede Firma kann Vertragsabschnitte selbst definieren.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Texte können frei formuliert und an eigene Arbeitsweise angepasst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Reihenfolge und Inhalte können unternehmensspezifisch aufgebaut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Dadurch entstehen Verträge, die nicht wie Standardvorlagen wirken.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die Software bestimmt den Vertrag.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Unternehmen bestimmt den Vertrag.</a:t>
            </a:r>
            <a:endParaRPr lang="en-US" sz="2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42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Die Sternchenfunktion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besonderes Detail: Hinweise können automatisch als Kleingedrucktes im Vertrag erscheinen.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Zu jedem Vertragspunkt kann optional ein ergänzender Hinweis hinterlegt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Wird die Sternfunktion aktiviert, erscheint der Hinweis automatisch als Fußnote unten im Vertrag.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Hauptvertrag bleibt übersichtlich, während rechtliche oder organisatorische Hinweise sauber dokumentiert sind.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spart manuelle PDF‑Bearbeitung und sorgt für professionellere Vertragsunterlagen.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Klarer Vertrag oben.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Ergänzende Hinweise unten.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Automatisch.</a:t>
            </a:r>
            <a:endParaRPr lang="en-US" sz="2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43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Warum diese Vertragslogik stark ist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Viele Betriebe benötigen Flexibilität, ohne jedes Dokument manuell neu zu bauen.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Eigene AGB‑ähnliche Hinweise können integriert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Sonderregeln zu Parken, Trageweg, Küche, Montage oder Zusatzleistungen bleiben sauber dokumentiert.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Vertragsinhalte wirken individuell und gleichzeitig einheitlich formatiert.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Digitale Unterschrift kann den Prozess abschließen.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ist mehr als „Vertrag erstellen“ – es ist eine anpassbare Vertragsmaschine für Umzugsbetriebe.</a:t>
            </a:r>
            <a:endParaRPr lang="en-US" sz="2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44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9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Mitarbeiter und Einsatzkräfte planen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App kann Mitarbeiter anlegen, Verfügbarkeiten berücksichtigen und Einsätze mit Personal verbinden.</a:t>
            </a:r>
            <a:endParaRPr lang="en-US" sz="17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Mitarbeiterverwaltung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unterstützt die operative Planung von Teams.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Mitarbeiter können in der App angelegt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Rollen wie Fahrer, Helfer oder Monteur lassen sich organisatorisch berücksichtigen.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App zeigt, wie viele Mitarbeiter für einen Zeitraum verfügbar sind.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Mitarbeiter können Aufträgen und Tagesplänen zugeordnet werden.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Unternehmer sieht nicht nur den Auftrag.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Er sieht auch, wer ihn ausführen kann.</a:t>
            </a:r>
            <a:endParaRPr lang="en-US" sz="2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Tagesplan &amp; Personal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Tagesplanung verbindet Termine mit Ressourcen.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Heute, morgen und Woche sind schnell erreichbar.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App zeigt Einsätze, Mitarbeiterbedarf und verfügbare Helfer.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Checklisten unterstützen die Vorbereitung des Teams.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Dadurch wird der Umzugstag planbarer und weniger abhängig von Einzelinformationen.</a:t>
            </a:r>
            <a:endParaRPr lang="en-US" sz="1450" dirty="0"/>
          </a:p>
        </p:txBody>
      </p:sp>
      <p:pic>
        <p:nvPicPr>
          <p:cNvPr id="8" name="Image 0" descr="/mnt/data/02-tagespl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Heute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Morgen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Woche</a:t>
            </a:r>
            <a:endParaRPr lang="en-US" sz="85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47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Mitarbeiter sehen, was wichtig ist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Tagesplan hilft, Einsätze vorzubereiten und wiederkehrende Aufgaben nicht zu vergessen.</a:t>
            </a:r>
            <a:endParaRPr lang="en-US" sz="1350" dirty="0"/>
          </a:p>
        </p:txBody>
      </p:sp>
      <p:pic>
        <p:nvPicPr>
          <p:cNvPr id="7" name="Image 0" descr="/mnt/data/movepilot_frames/rec_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9323" y="1719072"/>
            <a:ext cx="5588593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Checklisten ergänzen den operativen Ablauf.</a:t>
            </a:r>
            <a:endParaRPr lang="en-US" sz="115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48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10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Fuhrpark intelligent verwalten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Fahrzeuge sind eine zentrale Ressource. MovePilot Pro hilft, Verfügbarkeit, Zuordnung und Ablauftermine im Blick zu behalten.</a:t>
            </a:r>
            <a:endParaRPr lang="en-US" sz="17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49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Fuhrparkverwaltung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App kann Transporter, LKW, Anhänger und weitere Fahrzeuge strukturiert erfassen.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Fahrzeuge können mit Kennzeichen, Typ und Einsatzstatus angelegt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Verfügbarkeiten werden in der Planung berücksichtigt.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Fahrzeuge können einem Auftrag zugeordnet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Doppelbelegungen und unklare Verfügbarkeit werden leichter vermieden.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Umzug ist nur planbar, wenn Personal und Fahrzeugkapazität zusammenpassen.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Ein Auftrag besteht aus vielen kleinen Schritten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begleitet den gesamten Lebenszyklus eines Umzugsauftrags.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Anfrage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5146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974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889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5720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548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Besichtigung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6294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122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9037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RoomPlan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86868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8696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9611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Inventar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400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Volumen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25146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6974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7889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Preis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5720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7548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463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Angebot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66294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8122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9037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Vertrag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86868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8696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9611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Unterschrift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400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315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Termin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25146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6974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7889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Mitarbeiter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5720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7548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463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Fuhrpark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66294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8122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9037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Auftragsblatt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86868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88696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9611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Umzug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640080" y="5513832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31520" y="5678424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Lager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2514600" y="5650992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697480" y="5513832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2788920" y="5678424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Rechnung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572000" y="5650992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4754880" y="5513832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846320" y="5678424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Finanzen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6629400" y="5650992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6812280" y="5513832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6903720" y="5678424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Steuern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8686800" y="5650992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8869680" y="5513832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8961120" y="5678424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Bewertung</a:t>
            </a:r>
            <a:endParaRPr lang="en-US" sz="8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50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TÜV und Fristen im Blick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besonders wichtiger Praxispunkt: Die App kann anzeigen, wann der TÜV abläuft.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Ablaufdaten wie TÜV können im Fuhrpark hinterlegt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Unternehmer erkennt frühzeitig, welche Fahrzeuge bald geprüft werden müssen.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reduziert das Risiko, dass ein Fahrzeug kurzfristig nicht eingesetzt werden kann.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Gerade bei kleinen Fuhrparks ist diese Übersicht besonders wertvoll.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nur Fahrzeuge verwalten.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Einsatzfähigkeit sichern.</a:t>
            </a:r>
            <a:endParaRPr lang="en-US" sz="20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51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Fuhrpark + Mitarbeiter + Auftrag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Stärke liegt in der Verbindung der Daten.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Auftrag benötigt Team, Fahrzeug und Termin.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kann diese Informationen zusammenführen.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Unternehmer sieht schneller, ob der geplante Auftrag mit verfügbaren Ressourcen realistisch ist.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 entsteht eine operative Planungsgrundlage statt einer bloßen Fahrzeugliste.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Ressourcenplanung wird direkt Teil des Auftragsprozesses.</a:t>
            </a:r>
            <a:endParaRPr lang="en-US" sz="20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52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11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Auftragsblätter und Umzugstag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Mitarbeiter brauchen klare Informationen. MovePilot Pro kann detaillierte Auftragsunterlagen als PDF erstellen.</a:t>
            </a:r>
            <a:endParaRPr lang="en-US" sz="17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53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Auftragsblatt für Mitarbeiter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nur Adresse – sondern alle relevanten Informationen für die Durchführung.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 und Ansprechpartner.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Telefonnummer, E‑Mail und Kontaktwege.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Abhol- und Zieladresse mit Etage, Aufzug, Parken und Strecke.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Termin, Einsatzdetails, Mitarbeiter, Fahrzeuge und wichtige Hinweise.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Inventar, Fotos oder Zusatzinformationen können die Vorbereitung ergänzen.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Weniger Rückfragen.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Bessere Vorbereitung.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Klarer Umzugstag.</a:t>
            </a:r>
            <a:endParaRPr lang="en-US" sz="20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54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Tages‑Checklisten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Vorbereitung wird wiederholbar und kontrollierbar.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Fahrzeuge, Decken und Werkzeug prüfen.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 telefonisch oder per WhatsApp bestätigen.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Parkmöglichkeiten und Etagen prüfen.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Zollunterlagen bei Grenzaufträgen berücksichtigen.</a:t>
            </a:r>
            <a:endParaRPr lang="en-US" sz="1450" dirty="0"/>
          </a:p>
        </p:txBody>
      </p:sp>
      <p:pic>
        <p:nvPicPr>
          <p:cNvPr id="8" name="Image 0" descr="/mnt/data/02-tagespl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Checkliste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Vorbereitung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</a:t>
            </a:r>
            <a:endParaRPr lang="en-US" sz="85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55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Warum das wichtig ist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Umzugstag entscheidet über Kundenzufriedenheit und Wirtschaftlichkeit.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Fehlende Informationen verursachen Wartezeit.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Unklare Zuständigkeiten führen zu Rückfragen.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Unvollständige Vorbereitung kann Kosten erhöhen.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strukturiertes Auftragsblatt hilft, die Qualität der Durchführung zu sichern.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Gute Planung schützt Marge, Zeit und Kundenerlebnis.</a:t>
            </a:r>
            <a:endParaRPr lang="en-US" sz="20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12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Kartonetiketten und Bewertungs‑QR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denkt sogar an Details nach dem Umzug: Kartonetiketten mit Auftrag, Raum, Inhalt, Priorität, Logo und QR‑Code.</a:t>
            </a:r>
            <a:endParaRPr lang="en-US" sz="17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57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Kartonetiketten im Firmendesign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Etiketten machen Ordnung sichtbar – beim Kunden, im Lager und beim Auspacken.</a:t>
            </a:r>
            <a:endParaRPr lang="en-US" sz="1350" dirty="0"/>
          </a:p>
        </p:txBody>
      </p:sp>
      <p:pic>
        <p:nvPicPr>
          <p:cNvPr id="7" name="Image 0" descr="/mnt/data/rendered_assets/kartonetikette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22886" y="1719072"/>
            <a:ext cx="2961468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Beispiel mit Firmenangaben, Kartonnummer, Raum, Inhalt, Priorität und Bewertungsbereich.</a:t>
            </a:r>
            <a:endParaRPr lang="en-US" sz="115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58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Kartonetiketten als Prozesswerkzeug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Etiketten sind nicht nur hübsch – sie verhindern Verwechslungen.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Jeder Karton kann einem Auftrag zugeordnet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Raum, Inhalt und Priorität helfen beim Einladen, Transportieren und Auspacken.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Firmenlogo stärkt den professionellen Eindruck.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QR‑Codes können zu Bewertung, Website oder weiteren Informationen führen.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kleines Etikett kann Ordnung, Marke und Kundenbindung gleichzeitig stärken.</a:t>
            </a:r>
            <a:endParaRPr lang="en-US" sz="20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59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QR‑Code für Bewertungen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Nach dem Umzug beginnt Marketing automatisch.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QR‑Code kann auf Google‑Bewertung, Trustpilot oder eine eigene Bewertungsseite führen.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 werden direkt nach dem erfolgreichen Umzug an eine Bewertung erinnert.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Bewertungen helfen bei Vertrauen, Sichtbarkeit und Neukundengewinnung.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verbindet operative Unterlagen mit Marketingnutzen.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Jeder Karton kann zum stillen Markenbotschafter werden.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Die zentrale Idee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Alles, was im Umzugsbetrieb zusammengehört, soll auch in einer App zusammenarbeiten.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Kunden, Adressen, Ansprechpartner und Historie bleiben verbunden.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Besichtigungsdaten fließen direkt in Inventar, Volumen und Preisberechnung.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Aufträge werden mit Mitarbeitern, Fahrzeugen, Dokumenten und Lagerpositionen verknüpft.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Ausführung, Rechnung, Finanzen und Steuerübersicht schließen den Prozess ab.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Einmal erfassen.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Überall weiterverwenden.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Professionell dokumentieren.</a:t>
            </a:r>
            <a:endParaRPr lang="en-US" sz="20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60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13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Lagerverwaltung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Viele Umzugsbetriebe lagern Möbel, Kartons oder Akten ein. MovePilot Pro kann auch diese Positionen strukturiert verwalten.</a:t>
            </a:r>
            <a:endParaRPr lang="en-US" sz="17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61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Lagerübersicht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Einlagerungen bleiben mit Kunden, Volumen und Standort verbunden.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Aktive und ausgelagerte Positionen können getrennt betrachtet werden.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Volumen und Anzahl der Lagerartikel werden sichtbar.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Kundenbezug und Standort helfen beim Wiederfinden.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Reservierungen und Status unterstützen die Planung.</a:t>
            </a:r>
            <a:endParaRPr lang="en-US" sz="1450" dirty="0"/>
          </a:p>
        </p:txBody>
      </p:sp>
      <p:pic>
        <p:nvPicPr>
          <p:cNvPr id="8" name="Image 0" descr="/mnt/data/05-lag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Aktiv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Volumen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Standort</a:t>
            </a:r>
            <a:endParaRPr lang="en-US" sz="85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62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Lagerpositionen statt Gedächtnis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Jede Position erhält Struktur: Kunde, Artikel, Lagerort, Volumen und Status.</a:t>
            </a:r>
            <a:endParaRPr lang="en-US" sz="1350" dirty="0"/>
          </a:p>
        </p:txBody>
      </p:sp>
      <p:pic>
        <p:nvPicPr>
          <p:cNvPr id="7" name="Image 0" descr="/mnt/data/movepilot_frames/rec_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9323" y="1719072"/>
            <a:ext cx="5588593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Lager wird nicht nur dokumentiert – es wird steuerbar.</a:t>
            </a:r>
            <a:endParaRPr lang="en-US" sz="115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63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Warum Lagerverwaltung ein Wettbewerbsvorteil ist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Viele kleine Betriebe verlieren Zeit, weil Lagerdaten nicht sauber geführt werden.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Kundenbezogene Gegenstände lassen sich schneller finden.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Volumen hilft bei Kapazitätsplanung und Abrechnung.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Lagerbewegungen können nachvollziehbarer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Professionelle Lagerdokumentation stärkt Vertrauen bei Kunden und Geschäftspartnern.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Wenn Lager wächst, wird Struktur zur Pflicht.</a:t>
            </a:r>
            <a:endParaRPr lang="en-US" sz="20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64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14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Finanzen und Liquidität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unterstützt nicht nur die Arbeit vor Ort, sondern auch den Überblick über Umsatz, offene Forderungen und Ausgaben.</a:t>
            </a:r>
            <a:endParaRPr lang="en-US" sz="17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65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Finanzübersicht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Unternehmer sieht Einnahmen, offene Rechnungen, Ausgaben und groben Gewinn.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Bezahlter Umsatz und offene Rechnungen werden getrennt dargestellt.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Ausgaben und Belege können erfasst werden.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Gewinn grob, Vorsteuer und Umsätze erscheinen im Zeitraum.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CSV‑Export unterstützt die weitere Bearbeitung.</a:t>
            </a:r>
            <a:endParaRPr lang="en-US" sz="1450" dirty="0"/>
          </a:p>
        </p:txBody>
      </p:sp>
      <p:pic>
        <p:nvPicPr>
          <p:cNvPr id="8" name="Image 0" descr="/mnt/data/06-finanze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Umsatz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Ausgaben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Export</a:t>
            </a:r>
            <a:endParaRPr lang="en-US" sz="85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Offene Rechnungen sichtbar machen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Forderungen sind nur dann steuerbar, wenn sie sichtbar sind.</a:t>
            </a:r>
            <a:endParaRPr lang="en-US" sz="1350" dirty="0"/>
          </a:p>
        </p:txBody>
      </p:sp>
      <p:pic>
        <p:nvPicPr>
          <p:cNvPr id="7" name="Image 0" descr="/mnt/data/movepilot_frames/rec_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9323" y="1719072"/>
            <a:ext cx="5588593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hilft, Zahlungen und offene Beträge im Blick zu behalten.</a:t>
            </a:r>
            <a:endParaRPr lang="en-US" sz="115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67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Liquidität beginnt mit Überblick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Gerade kleine Umzugsunternehmen brauchen eine einfache, tägliche Übersicht.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Welche Rechnungen sind offen?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Welche Einnahmen wurden bezahlt?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Welche Ausgaben sind entstanden?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Wie entwickelt sich der Monat?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Welche Daten müssen später an Steuerberater oder Buchhaltung?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App ersetzt keine Buchhaltung – sie bereitet Informationen besser vor.</a:t>
            </a:r>
            <a:endParaRPr lang="en-US" sz="20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68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15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Steuerübersicht und Export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Steueransicht bereitet Umsatzsteuer, Vorsteuer, Zahllast und Exporte vor – ohne Steuerberatung zu ersetzen.</a:t>
            </a:r>
            <a:endParaRPr lang="en-US" sz="17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69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Steuerübersicht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zeigt Netto, Brutto, Umsatzsteuer, Vorsteuer und Zahllast.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Zeiträume können monatlich oder quartalsweise betrachtet werden.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Umsatzsteuer und Vorsteuer werden übersichtlich zusammengeführt.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CSV‑Export unterstützt die Vorbereitung für Buchhaltung und Steuerberater.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DATEV‑Vorbereitung kann in den Firmen­einstellungen vorbereitet werden.</a:t>
            </a:r>
            <a:endParaRPr lang="en-US" sz="1450" dirty="0"/>
          </a:p>
        </p:txBody>
      </p:sp>
      <p:pic>
        <p:nvPicPr>
          <p:cNvPr id="8" name="Image 0" descr="/mnt/data/07-steuer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Netto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DATEV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Für welche Unternehmen ist die App gedacht?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wurde für praktische Umzugsbetriebe entwickelt – nicht für abstrakte Büroprozesse.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Einzelunternehmer und kleine Teams, die professioneller auftreten möchten.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Wachsende Umzugsfirmen mit mehreren Aufträgen, Fahrzeugen und Mitarbeitern.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Unternehmen, die Besichtigung, Angebot und Dokumentation digitalisieren wollen.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Betriebe, die Ordnung in Kunden, Lager, Fuhrpark, Finanzen und Unterlagen bringen möchten.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Besonders stark ist MovePilot Pro dort, wo Büroarbeit und Einsatzplanung direkt miteinander verbunden werden müssen.</a:t>
            </a:r>
            <a:endParaRPr lang="en-US" sz="20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70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Wichtige Abgrenzung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ersetzt keine Steuerberatung und keine direkte ELSTER‑Übermittlung.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App bereitet Summen und Daten vor.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Steuerliche Pflichtangaben bleiben vom jeweiligen Unternehmen zu prüfen.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DATEV‑ und CSV‑Exporte dienen der Weiterverarbeitung.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Diese klare Abgrenzung schafft Vertrauen und vermeidet falsche Erwartungen.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Praktische Übersicht – keine Steuerberatung.</a:t>
            </a:r>
            <a:endParaRPr lang="en-US" sz="20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71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56692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Steuerdaten aus echten Aufträgen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45920" y="1115568"/>
            <a:ext cx="8961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Übersicht basiert auf Aufträgen, Zahlungen und Ausgaben im ausgewählten Zeitraum.</a:t>
            </a:r>
            <a:endParaRPr lang="en-US" sz="1350" dirty="0"/>
          </a:p>
        </p:txBody>
      </p:sp>
      <p:pic>
        <p:nvPicPr>
          <p:cNvPr id="7" name="Image 0" descr="/mnt/data/07-steuer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33138" y="1719072"/>
            <a:ext cx="3140964" cy="41879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20240" y="6071616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 wird aus operativer Arbeit eine vorbereitete Auswertung.</a:t>
            </a:r>
            <a:endParaRPr lang="en-US" sz="115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72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16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Firma, Branding und Individualisierung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Jedes Unternehmen soll MovePilot Pro an den eigenen Auftritt anpassen können.</a:t>
            </a:r>
            <a:endParaRPr lang="en-US" sz="17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73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Firmeneinstellungen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Logo, Farben, Preise, Dokumente und Unternehmensdaten werden zentral verwaltet.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Eigene Firmendaten bilden die Grundlage für Dokumente.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Logo und Farben unterstützen das eigene Corporate Design.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Preisgrundlagen und Dokumente können vorbereitet werden.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Start‑Assistent hilft bei der Einrichtung.</a:t>
            </a:r>
            <a:endParaRPr lang="en-US" sz="1450" dirty="0"/>
          </a:p>
        </p:txBody>
      </p:sp>
      <p:pic>
        <p:nvPicPr>
          <p:cNvPr id="8" name="Image 0" descr="/mnt/data/09-firm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835" y="804672"/>
            <a:ext cx="401193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Logo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Farben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Dokumente</a:t>
            </a:r>
            <a:endParaRPr lang="en-US" sz="85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74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Professionelle Unterlagen im eigenen Design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Software soll die Marke des Unternehmens stärken – nicht verdecken.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PDFs können mit Logo und Unternehmensdaten erstellt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Farben und Dokumente unterstützen einen einheitlichen Auftritt.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 erleben ein professionelleres Angebot, Vertrag und Rechnung.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Auch Kartonetiketten und QR‑Codes können Teil des Markenauftritts werden.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wird zum Werkzeug im eigenen Unternehmensdesign.</a:t>
            </a:r>
            <a:endParaRPr lang="en-US" sz="20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75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Datenschutz und Kontrolle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professioneller Betrieb braucht Kontrolle über Daten und Dienste.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Daten werden auf dem Gerät organisiert und können gesichert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KI‑Funktionen können optional über eigene API‑Schlüssel genutzt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Unternehmen entscheiden selbst, welche externen Dienste sie verwenden.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App ist auf praktische Nutzung ausgerichtet und vermeidet unnötige Komplexität.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Kontrolle ist ein Verkaufsargument – besonders bei Kundendaten.</a:t>
            </a:r>
            <a:endParaRPr lang="en-US" sz="20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17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KI und moderne Technologien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kombiniert klassische Betriebssoftware mit moderner Erfassung, Fotoanalyse und optionaler KI‑Unterstützung.</a:t>
            </a:r>
            <a:endParaRPr lang="en-US" sz="17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77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KI dort, wo sie Nutzen bringt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 soll nicht dekorativ sein, sondern Arbeit reduzieren.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Inventarfotos können analysiert und in den Workflow eingebunden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Optional können OpenAI oder Google Gemini mit eigenem API‑Schlüssel genutzt werden.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Unternehmen behalten Kontrolle über die eingesetzten Dienste.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KI ergänzt Besichtigung, Inventar und Dokumentation – sie ersetzt nicht die fachliche Prüfung.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KI als Schlagwort.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 als praktische Unterstützung.</a:t>
            </a:r>
            <a:endParaRPr lang="en-US" sz="20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78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LiDAR, RoomPlan und KI im Zusammenspiel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stärkste Wirkung entsteht, wenn Erfassung, Inventar und Kalkulation verbunden sind.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RoomPlan dokumentiert Räume räumlich.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Fotos ergänzen Details und besondere Gegenstände.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Inventar und Volumen fließen in Planung und Preis.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Auftrag bleibt von Anfang bis Ende digital nachvollziehbar.</a:t>
            </a:r>
            <a:endParaRPr lang="en-US" sz="1450" dirty="0"/>
          </a:p>
        </p:txBody>
      </p:sp>
      <p:pic>
        <p:nvPicPr>
          <p:cNvPr id="8" name="Image 0" descr="/mnt/data/RoomPlan-Echter-Scan-Vorschau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0" y="1593342"/>
            <a:ext cx="5029200" cy="37719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LiDAR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RoomPlan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Inventar</a:t>
            </a:r>
            <a:endParaRPr lang="en-US" sz="85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79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Technologie im Dienst des Betriebs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nutzt moderne Funktionen, ohne den Nutzer mit Technik zu überfordern.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Mitarbeiter sieht nicht „Technologie“ – er sieht einen besseren Arbeitsablauf.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3D‑Scan, Fotos, Inventar, Preis und Dokumente bleiben in einem Prozess.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 Ergebnis ist weniger Nacharbeit und mehr Sicherheit bei der Planung.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 entsteht Digitalisierung, die im Alltag wirklich verwendet wird.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Gute Software fühlt sich nicht kompliziert an.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Sie macht komplizierte Arbeit einfacher.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4892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 Tage kostenlos testen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Neue Nutzer können die App im echten Betriebsalltag ausprobieren, bevor sie sich entscheiden.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94560"/>
            <a:ext cx="4572000" cy="3291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Testphase ist kurz genug, um schnell zu entscheiden, aber lang genug für einen realistischen Eindruck.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Betrieb kann in wenigen Tagen Kunden anlegen, Preise prüfen, Aufträge erstellen und Dokumente testen.
</a:t>
            </a:r>
            <a:pPr indent="0" marL="0">
              <a:buNone/>
            </a:pPr>
            <a:r>
              <a:rPr lang="en-US" sz="14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Nutzen entsteht nicht durch Lesen – sondern durch Ausprobieren im eigenen Arbeitsablauf.</a:t>
            </a:r>
            <a:endParaRPr lang="en-US" sz="1450" dirty="0"/>
          </a:p>
        </p:txBody>
      </p:sp>
      <p:pic>
        <p:nvPicPr>
          <p:cNvPr id="8" name="Image 0" descr="/mnt/data/movepilot_frames/rec_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0" y="1594914"/>
            <a:ext cx="5029200" cy="3768757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636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733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Keine Theorie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78638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9735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Echter Workflow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9464040" y="6327648"/>
            <a:ext cx="16002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573768" y="6414516"/>
            <a:ext cx="13807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Direkt testen</a:t>
            </a:r>
            <a:endParaRPr lang="en-US" sz="85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80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Praxisbeispiel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Ein Arbeitstag mit MovePilot Pro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folgenden Folien zeigen den Ablauf nicht als Funktionsliste, sondern als realistischen Arbeitsprozess.</a:t>
            </a:r>
            <a:endParaRPr lang="en-US" sz="17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81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Vom ersten Kontakt bis zum Auftrag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Kunde ruft an – MovePilot Pro führt den Auftrag Schritt für Schritt weiter.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Anruf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5146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974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889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 anlegen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5720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548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Adresse erfassen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6294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122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9037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Termin setzen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86868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8696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9611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Besichtigung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400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25146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6974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7889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RoomPlan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5720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7548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463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Inventar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66294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8122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9037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Volumen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86868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8696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9611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Preis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400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315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Angebot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25146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6974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7889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Vertrag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5720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7548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463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Unterschrift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66294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8122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9037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Planung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86868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88696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9611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Auftragsblatt</a:t>
            </a:r>
            <a:endParaRPr lang="en-US" sz="85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82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Vom Umzugstag bis zur Bewertung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Nach der Ausführung endet der Prozess nicht – er fließt in Zahlung, Auswertung und Kundenbindung.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 prüfen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5146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974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889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Fahrzeug prüfen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5720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548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TÜV im Blick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6294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122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9037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Auftrag öffnen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8686800" y="2743200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869680" y="2606040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961120" y="2770632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Navigation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400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Checkliste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25146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6974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7889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Umzug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5720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7548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463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Lager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66294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8122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9037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Rechnung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8686800" y="3712464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869680" y="3575304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961120" y="3739896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Zahlung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400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315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Finanzen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25146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6974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7889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Steuern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5720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7548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463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CSV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66294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8122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DAEED8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9037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Bewertung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8686800" y="4681728"/>
            <a:ext cx="155448" cy="228600"/>
          </a:xfrm>
          <a:prstGeom prst="chevron">
            <a:avLst/>
          </a:prstGeom>
          <a:solidFill>
            <a:srgbClr val="F6A800"/>
          </a:solidFill>
          <a:ln w="12700">
            <a:solidFill>
              <a:srgbClr val="F6A80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8869680" y="4544568"/>
            <a:ext cx="1828800" cy="530352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 w="8890">
            <a:solidFill>
              <a:srgbClr val="C8DFC7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961120" y="4709160"/>
            <a:ext cx="164592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Historie</a:t>
            </a:r>
            <a:endParaRPr lang="en-US" sz="85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83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Warum dieser Workflow verkauft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Geschäftsführer kauft keine Featureliste. Er kauft weniger Chaos.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komplette Auftrag bleibt zusammenhängend dokumentiert.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Mitarbeiter erhalten klare Informationen.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Fahrzeuge, Personal und Lager werden planbarer.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Dokumente entstehen professioneller und schneller.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Finanzen und Steuerübersicht werden automatisch besser vorbereitet.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verkauft nicht nur Funktionen.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 verkauft Kontrolle über den Betriebsalltag.</a:t>
            </a:r>
            <a:endParaRPr lang="en-US" sz="20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84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18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Warum MovePilot Pro sich abhebt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Vergleich sollte nicht aggressiv sein. Entscheidend ist: MovePilot Pro verbindet Funktionen, die sonst häufig getrennt sind.</a:t>
            </a:r>
            <a:endParaRPr lang="en-US" sz="17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85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Funktionsvergleich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Sachliche Einordnung ohne Übertreibung.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148840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Funktion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394960" y="21488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863840" y="2148840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Viele allgemeine Lösungen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68680" y="2432304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2487168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Speziell für Umzugsunternehmen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5394960" y="2487168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integriert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7863840" y="2487168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 allgemein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868680" y="2715768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2770632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Kunden + Auftrag + Dokumente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5394960" y="2770632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integriert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7863840" y="2770632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häufig getrennt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868680" y="2999232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3054096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RoomPlan / 3D‑Raumscan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394960" y="3054096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7863840" y="305409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selten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868680" y="3282696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0120" y="3337560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LiDAR‑gestützte Erfassung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5394960" y="3337560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7863840" y="3337560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selten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868680" y="3566160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60120" y="3621024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Möbelliste / Inventar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5394960" y="3621024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7863840" y="3621024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teilweise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868680" y="3849624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60120" y="3904488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Automatische Volumenlogik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5394960" y="3904488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7863840" y="3904488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teilweise manuell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868680" y="4133088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60120" y="4187952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Individuelle Preisprofile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5394960" y="4187952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7863840" y="4187952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unterschiedlich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868680" y="4416552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960120" y="4471416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Flexible Vertragsklauseln</a:t>
            </a:r>
            <a:endParaRPr lang="en-US" sz="850" dirty="0"/>
          </a:p>
        </p:txBody>
      </p:sp>
      <p:sp>
        <p:nvSpPr>
          <p:cNvPr id="40" name="Text 38"/>
          <p:cNvSpPr/>
          <p:nvPr/>
        </p:nvSpPr>
        <p:spPr>
          <a:xfrm>
            <a:off x="5394960" y="4471416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7863840" y="447141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unterschiedlich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868680" y="4700016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60120" y="4754880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Sternchen‑/Fußnotenfunktion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5394960" y="4754880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7863840" y="4754880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selten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868680" y="4983480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960120" y="5038344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Mitarbeiterplanung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5394960" y="5038344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</a:t>
            </a:r>
            <a:endParaRPr lang="en-US" sz="850" dirty="0"/>
          </a:p>
        </p:txBody>
      </p:sp>
      <p:sp>
        <p:nvSpPr>
          <p:cNvPr id="49" name="Text 47"/>
          <p:cNvSpPr/>
          <p:nvPr/>
        </p:nvSpPr>
        <p:spPr>
          <a:xfrm>
            <a:off x="7863840" y="5038344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teilweise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868680" y="5266944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960120" y="5321808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Fuhrpark inkl. Verfügbarkeit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5394960" y="5321808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</a:t>
            </a:r>
            <a:endParaRPr lang="en-US" sz="850" dirty="0"/>
          </a:p>
        </p:txBody>
      </p:sp>
      <p:sp>
        <p:nvSpPr>
          <p:cNvPr id="53" name="Text 51"/>
          <p:cNvSpPr/>
          <p:nvPr/>
        </p:nvSpPr>
        <p:spPr>
          <a:xfrm>
            <a:off x="7863840" y="5321808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teilweise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868680" y="5550408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960120" y="5605272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TÜV‑Ablauf im Blick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5394960" y="5605272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</a:t>
            </a:r>
            <a:endParaRPr lang="en-US" sz="850" dirty="0"/>
          </a:p>
        </p:txBody>
      </p:sp>
      <p:sp>
        <p:nvSpPr>
          <p:cNvPr id="57" name="Text 55"/>
          <p:cNvSpPr/>
          <p:nvPr/>
        </p:nvSpPr>
        <p:spPr>
          <a:xfrm>
            <a:off x="7863840" y="5605272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selten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868680" y="5833872"/>
            <a:ext cx="10332720" cy="0"/>
          </a:xfrm>
          <a:prstGeom prst="line">
            <a:avLst/>
          </a:prstGeom>
          <a:noFill/>
          <a:ln w="5080">
            <a:solidFill>
              <a:srgbClr val="E6EEE6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960120" y="5888736"/>
            <a:ext cx="4206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Auftragsblatt für Mitarbeiter</a:t>
            </a:r>
            <a:endParaRPr lang="en-US" sz="850" dirty="0"/>
          </a:p>
        </p:txBody>
      </p:sp>
      <p:sp>
        <p:nvSpPr>
          <p:cNvPr id="60" name="Text 58"/>
          <p:cNvSpPr/>
          <p:nvPr/>
        </p:nvSpPr>
        <p:spPr>
          <a:xfrm>
            <a:off x="5394960" y="5888736"/>
            <a:ext cx="2377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</a:t>
            </a:r>
            <a:endParaRPr lang="en-US" sz="850" dirty="0"/>
          </a:p>
        </p:txBody>
      </p:sp>
      <p:sp>
        <p:nvSpPr>
          <p:cNvPr id="61" name="Text 59"/>
          <p:cNvSpPr/>
          <p:nvPr/>
        </p:nvSpPr>
        <p:spPr>
          <a:xfrm>
            <a:off x="7863840" y="5888736"/>
            <a:ext cx="3200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teilweise</a:t>
            </a:r>
            <a:endParaRPr lang="en-US" sz="85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Das stärkste Argument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einzelne Module machen MovePilot Pro besonders, sondern ihre Verbindung.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Viele Programme können Kunden verwalten.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Viele Programme können Rechnungen erstellen.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Einige Lösungen unterstützen Einsatzplanung.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Wenige verbinden 3D‑Raumscan, Inventar, Preis, Vertrag, Fuhrpark, Mitarbeiter, Lager, Finanzen, Steuer und Marketing in einem mobilen Workflow.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Stärke liegt im System.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in einer einzelnen Funktion.</a:t>
            </a:r>
            <a:endParaRPr lang="en-US" sz="20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87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097280" y="822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51560" y="1325880"/>
            <a:ext cx="93268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MovePilot Pro ist keine App für einen Arbeitsschritt. Es ist eine Plattform für den gesamten Umzugsauftrag.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1097280" y="38404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Genau diese Positionierung sollte in Vertrieb, Website, App Store und Präsentationen konsequent verwendet werden.</a:t>
            </a:r>
            <a:endParaRPr lang="en-US" sz="16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88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19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Vertrieb und Positionierung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Präsentation soll nicht nur informieren, sondern Umzugsunternehmen zum Testen bewegen.</a:t>
            </a:r>
            <a:endParaRPr lang="en-US" sz="17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89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Die Kernbotschaft für den Markt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Kurz, klar und wiederholbar.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ist die All‑in‑One‑App für Umzugsunternehmen.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Besichtigung, 3D‑Raumscan, Inventar, Angebot, Vertrag, Rechnung, Tagesplanung, Fuhrpark, Mitarbeiter, Lager und Steuerübersicht in einer Lösung.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Entwickelt aus der Praxis eines Umzugsunternehmens.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Tage kostenlos im App Store testen.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Eine gute Botschaft muss ein Inhaber in 10 Sekunden verstehen.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Kapitel 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Das Unternehmen jederzeit im Blick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Der Startbereich zeigt auf einen Blick, was im Unternehmen aktuell wichtig ist: Aufträge, Angebote, Zahlungen, Termine, Umsatz und offene Aufgaben.</a:t>
            </a:r>
            <a:endParaRPr lang="en-US" sz="17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Der ideale Vertriebsansatz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Umzugsunternehmer kaufen eher nach einer Demo als nach einem Werbetext.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Kurzes Demo‑Video zeigen.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Direkt den RoomPlan‑Scan hervorheben.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Danach Preis, Angebot, Vertrag und Auftragsblatt zeigen.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Zum Schluss Finanzen, Steuer, Fuhrpark und Lager zeigen.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Immer mit dem Satz abschließen: „Testen Sie die App 3 Tage kostenlos im eigenen Betrieb.“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Nicht nur Link senden.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 zeigen.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auslösen.</a:t>
            </a:r>
            <a:endParaRPr lang="en-US" sz="20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91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594360" y="621792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Wofür diese Präsentation eingesetzt werden kann</a:t>
            </a:r>
            <a:endParaRPr lang="en-US" sz="3100" dirty="0"/>
          </a:p>
        </p:txBody>
      </p:sp>
      <p:sp>
        <p:nvSpPr>
          <p:cNvPr id="6" name="Text 4"/>
          <p:cNvSpPr/>
          <p:nvPr/>
        </p:nvSpPr>
        <p:spPr>
          <a:xfrm>
            <a:off x="612648" y="1481328"/>
            <a:ext cx="5303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Diese Datei ist ein Vertriebswerkzeug, keine interne Notiz.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58368" y="2103120"/>
            <a:ext cx="5120640" cy="3246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E‑Mail‑Anhang für Umzugsunternehmen.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PDF‑Download auf der Website.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Grundlage für Online‑Demos.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Präsentation für Partner, Relocation‑Firmen und Franchise‑Gespräche.
</a:t>
            </a:r>
            <a:pPr indent="0" marL="0">
              <a:buNone/>
            </a:pPr>
            <a:r>
              <a:rPr lang="en-US" sz="1550" b="1" dirty="0">
                <a:solidFill>
                  <a:srgbClr val="278A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50" dirty="0">
                <a:solidFill>
                  <a:srgbClr val="1725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Ausgangspunkt für spätere Kurzversionen und Produktbroschüre.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6812280" y="1463040"/>
            <a:ext cx="425196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Eine starke Präsentation macht die App erklärbar, bevor der Kunde sie installiert.</a:t>
            </a:r>
            <a:endParaRPr lang="en-US" sz="20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92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6858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58368" y="1143000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Abschluss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713232" y="2926080"/>
            <a:ext cx="6217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Mehr Übersicht. Weniger Papier. Professionellere Abläufe.</a:t>
            </a:r>
            <a:endParaRPr lang="en-US" sz="17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bg>
      <p:bgPr>
        <a:solidFill>
          <a:srgbClr val="0E3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93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097280" y="822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A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51560" y="1325880"/>
            <a:ext cx="93268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Die Zukunft moderner Umzugsunternehmen beginnt nicht mit mehr Papier, sondern mit besseren Prozessen.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1097280" y="38404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DDED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verbindet diese Prozesse in einer einzigen App – vom ersten Kundenkontakt bis zur Bewertung nach dem Umzug.</a:t>
            </a:r>
            <a:endParaRPr lang="en-US" sz="1600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bg>
      <p:bgPr>
        <a:solidFill>
          <a:srgbClr val="F3FA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MovePilot Pro 4.0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502920" y="6565392"/>
            <a:ext cx="11201400" cy="0"/>
          </a:xfrm>
          <a:prstGeom prst="line">
            <a:avLst/>
          </a:prstGeom>
          <a:noFill/>
          <a:ln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1292840" y="660196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94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685800" y="777240"/>
            <a:ext cx="5212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900" b="1" dirty="0">
                <a:solidFill>
                  <a:srgbClr val="0E3B2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MovePilot Pro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713232" y="146304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725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Jetzt 3 Tage kostenlos testen.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49808" y="2176272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6671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Die professionelle Arbeits‑App für Umzugsunternehmen – entwickelt aus der Praxis, optimiert für iPhone und iPad.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49808" y="365760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 Store: MovePilot Pro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Website: fatiumzuege.com/app/movepilot/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49808" y="4572000"/>
            <a:ext cx="141732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9536" y="4658868"/>
            <a:ext cx="119786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Besichtigung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2286000" y="4572000"/>
            <a:ext cx="123444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395728" y="4658868"/>
            <a:ext cx="101498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RoomPlan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611880" y="4572000"/>
            <a:ext cx="114300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721608" y="4658868"/>
            <a:ext cx="92354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Angebot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4846320" y="4572000"/>
            <a:ext cx="1188720" cy="310896"/>
          </a:xfrm>
          <a:prstGeom prst="roundRect">
            <a:avLst>
              <a:gd name="adj" fmla="val 29412"/>
            </a:avLst>
          </a:prstGeom>
          <a:solidFill>
            <a:srgbClr val="DAEED8"/>
          </a:solidFill>
          <a:ln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56048" y="4658868"/>
            <a:ext cx="96926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E3B2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Rechnung</a:t>
            </a:r>
            <a:endParaRPr lang="en-US" sz="850" dirty="0"/>
          </a:p>
        </p:txBody>
      </p:sp>
      <p:pic>
        <p:nvPicPr>
          <p:cNvPr id="17" name="Image 0" descr="/mnt/data/01-star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0850" y="594360"/>
            <a:ext cx="4046220" cy="53949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94</Slides>
  <Notes>94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</vt:vector>
  </TitlesOfParts>
  <Company>Fati Umzüge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MovePilot Pro – Premium Produktpräsentation</dc:title>
  <dc:subject>MovePilot Pro Produktpräsentation</dc:subject>
  <dc:creator>MovePilot Pro</dc:creator>
  <cp:lastModifiedBy>MovePilot Pro</cp:lastModifiedBy>
  <cp:revision>1</cp:revision>
  <dcterms:created xsi:type="dcterms:W3CDTF">2026-08-08T05:51:57Z</dcterms:created>
  <dcterms:modified xsi:type="dcterms:W3CDTF">2026-08-08T05:51:57Z</dcterms:modified>
</cp:coreProperties>
</file>