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0cab2fbee0f41c8" /><Relationship Type="http://schemas.openxmlformats.org/officeDocument/2006/relationships/extended-properties" Target="/docProps/app.xml" Id="R3e3ea862c6924d89" /><Relationship Type="http://schemas.openxmlformats.org/officeDocument/2006/relationships/officeDocument" Target="/ppt/presentation.xml" Id="Reb209cd9a2d94746" /></Relationships>
</file>

<file path=ppt/presentation.xml><?xml version="1.0" encoding="utf-8"?>
<p:presentation xmlns:p="http://schemas.openxmlformats.org/presentationml/2006/main">
  <p:sldMasterIdLst>
    <p:sldMasterId xmlns:r="http://schemas.openxmlformats.org/officeDocument/2006/relationships" id="2147483648" r:id="R803272b3f49846d3"/>
  </p:sldMasterIdLst>
  <p:notesMasterIdLst>
    <p:notesMasterId xmlns:r="http://schemas.openxmlformats.org/officeDocument/2006/relationships" r:id="R14bf6fb0289340eb"/>
  </p:notesMasterIdLst>
  <p:sldIdLst>
    <p:sldId xmlns:r="http://schemas.openxmlformats.org/officeDocument/2006/relationships" id="256" r:id="R76b8682072614559"/>
    <p:sldId xmlns:r="http://schemas.openxmlformats.org/officeDocument/2006/relationships" id="257" r:id="Rfd0f742065b34af4"/>
    <p:sldId xmlns:r="http://schemas.openxmlformats.org/officeDocument/2006/relationships" id="258" r:id="Rbdf596a90aeb49bc"/>
    <p:sldId xmlns:r="http://schemas.openxmlformats.org/officeDocument/2006/relationships" id="259" r:id="R81b9d8da459d428a"/>
    <p:sldId xmlns:r="http://schemas.openxmlformats.org/officeDocument/2006/relationships" id="260" r:id="R1647beb2cd034b0a"/>
    <p:sldId xmlns:r="http://schemas.openxmlformats.org/officeDocument/2006/relationships" id="261" r:id="R53875734d04946fb"/>
    <p:sldId xmlns:r="http://schemas.openxmlformats.org/officeDocument/2006/relationships" id="262" r:id="R15c212391a1946f1"/>
    <p:sldId xmlns:r="http://schemas.openxmlformats.org/officeDocument/2006/relationships" id="263" r:id="Rac86742c09294bd5"/>
    <p:sldId xmlns:r="http://schemas.openxmlformats.org/officeDocument/2006/relationships" id="264" r:id="Ra6c0d365bc3e43d0"/>
    <p:sldId xmlns:r="http://schemas.openxmlformats.org/officeDocument/2006/relationships" id="265" r:id="R2feda4c529824f53"/>
    <p:sldId xmlns:r="http://schemas.openxmlformats.org/officeDocument/2006/relationships" id="266" r:id="R853bff78a42d427a"/>
    <p:sldId xmlns:r="http://schemas.openxmlformats.org/officeDocument/2006/relationships" id="267" r:id="Rf00272f5abc846fa"/>
    <p:sldId xmlns:r="http://schemas.openxmlformats.org/officeDocument/2006/relationships" id="268" r:id="R61db947aa9aa42fb"/>
    <p:sldId xmlns:r="http://schemas.openxmlformats.org/officeDocument/2006/relationships" id="269" r:id="R07b22edc48184d85"/>
    <p:sldId xmlns:r="http://schemas.openxmlformats.org/officeDocument/2006/relationships" id="270" r:id="Rf74d54587a07416f"/>
    <p:sldId xmlns:r="http://schemas.openxmlformats.org/officeDocument/2006/relationships" id="271" r:id="Rb6147a4322a14da8"/>
    <p:sldId xmlns:r="http://schemas.openxmlformats.org/officeDocument/2006/relationships" id="272" r:id="R442cb2798ee64237"/>
    <p:sldId xmlns:r="http://schemas.openxmlformats.org/officeDocument/2006/relationships" id="273" r:id="R21009715ebb34c3d"/>
    <p:sldId xmlns:r="http://schemas.openxmlformats.org/officeDocument/2006/relationships" id="274" r:id="Rbf79718e9b264a7e"/>
    <p:sldId xmlns:r="http://schemas.openxmlformats.org/officeDocument/2006/relationships" id="275" r:id="R9cc81d4b1382458a"/>
    <p:sldId xmlns:r="http://schemas.openxmlformats.org/officeDocument/2006/relationships" id="276" r:id="R1125b2a648624415"/>
    <p:sldId xmlns:r="http://schemas.openxmlformats.org/officeDocument/2006/relationships" id="277" r:id="R7cc0ff1311ea4fd7"/>
    <p:sldId xmlns:r="http://schemas.openxmlformats.org/officeDocument/2006/relationships" id="278" r:id="R7f254cb6b9cd417b"/>
    <p:sldId xmlns:r="http://schemas.openxmlformats.org/officeDocument/2006/relationships" id="279" r:id="Rb71169773fde4fec"/>
    <p:sldId xmlns:r="http://schemas.openxmlformats.org/officeDocument/2006/relationships" id="280" r:id="R6f7231ec32814913"/>
    <p:sldId xmlns:r="http://schemas.openxmlformats.org/officeDocument/2006/relationships" id="281" r:id="R720c562b618f4a38"/>
    <p:sldId xmlns:r="http://schemas.openxmlformats.org/officeDocument/2006/relationships" id="282" r:id="Ra1aba010a19246f8"/>
    <p:sldId xmlns:r="http://schemas.openxmlformats.org/officeDocument/2006/relationships" id="283" r:id="Rdaeb290d09134622"/>
    <p:sldId xmlns:r="http://schemas.openxmlformats.org/officeDocument/2006/relationships" id="284" r:id="Rfa55f7f8e6e546b2"/>
    <p:sldId xmlns:r="http://schemas.openxmlformats.org/officeDocument/2006/relationships" id="285" r:id="Re172f4ba164f48e6"/>
    <p:sldId xmlns:r="http://schemas.openxmlformats.org/officeDocument/2006/relationships" id="286" r:id="Rca0af161f6fe4f71"/>
    <p:sldId xmlns:r="http://schemas.openxmlformats.org/officeDocument/2006/relationships" id="287" r:id="R600cdae4a3114535"/>
    <p:sldId xmlns:r="http://schemas.openxmlformats.org/officeDocument/2006/relationships" id="288" r:id="R41902820edb54ab8"/>
    <p:sldId xmlns:r="http://schemas.openxmlformats.org/officeDocument/2006/relationships" id="289" r:id="R8bb25888c4e94632"/>
    <p:sldId xmlns:r="http://schemas.openxmlformats.org/officeDocument/2006/relationships" id="290" r:id="Rba76f13246714fe7"/>
    <p:sldId xmlns:r="http://schemas.openxmlformats.org/officeDocument/2006/relationships" id="291" r:id="R5226904504d64ad0"/>
    <p:sldId xmlns:r="http://schemas.openxmlformats.org/officeDocument/2006/relationships" id="292" r:id="R1d3ae878e96c41f2"/>
    <p:sldId xmlns:r="http://schemas.openxmlformats.org/officeDocument/2006/relationships" id="293" r:id="R966ada9f8c4e4d1a"/>
    <p:sldId xmlns:r="http://schemas.openxmlformats.org/officeDocument/2006/relationships" id="294" r:id="Re91a9bb099424b95"/>
    <p:sldId xmlns:r="http://schemas.openxmlformats.org/officeDocument/2006/relationships" id="295" r:id="Rb35830ff91c647fc"/>
    <p:sldId xmlns:r="http://schemas.openxmlformats.org/officeDocument/2006/relationships" id="296" r:id="Rc3186c61ff244c4f"/>
    <p:sldId xmlns:r="http://schemas.openxmlformats.org/officeDocument/2006/relationships" id="297" r:id="R3892a8ed01334666"/>
    <p:sldId xmlns:r="http://schemas.openxmlformats.org/officeDocument/2006/relationships" id="298" r:id="R4edc4cb8d6b44980"/>
    <p:sldId xmlns:r="http://schemas.openxmlformats.org/officeDocument/2006/relationships" id="299" r:id="Rfcec7fbed9e14daf"/>
    <p:sldId xmlns:r="http://schemas.openxmlformats.org/officeDocument/2006/relationships" id="300" r:id="Radd72690c1ec4f7e"/>
    <p:sldId xmlns:r="http://schemas.openxmlformats.org/officeDocument/2006/relationships" id="301" r:id="Red80137cc01a489b"/>
    <p:sldId xmlns:r="http://schemas.openxmlformats.org/officeDocument/2006/relationships" id="302" r:id="R68e18d53957340d0"/>
    <p:sldId xmlns:r="http://schemas.openxmlformats.org/officeDocument/2006/relationships" id="303" r:id="Ra7f8e8bb42f74bba"/>
    <p:sldId xmlns:r="http://schemas.openxmlformats.org/officeDocument/2006/relationships" id="304" r:id="R74702d6834304ab3"/>
    <p:sldId xmlns:r="http://schemas.openxmlformats.org/officeDocument/2006/relationships" id="305" r:id="Rf27efbbf569f4979"/>
    <p:sldId xmlns:r="http://schemas.openxmlformats.org/officeDocument/2006/relationships" id="306" r:id="Rc6b9563dc08f46c9"/>
    <p:sldId xmlns:r="http://schemas.openxmlformats.org/officeDocument/2006/relationships" id="307" r:id="R997d2c87cc1c4d8c"/>
    <p:sldId xmlns:r="http://schemas.openxmlformats.org/officeDocument/2006/relationships" id="308" r:id="R9d4d35be9df14808"/>
    <p:sldId xmlns:r="http://schemas.openxmlformats.org/officeDocument/2006/relationships" id="309" r:id="Re7880a4ea1184e95"/>
    <p:sldId xmlns:r="http://schemas.openxmlformats.org/officeDocument/2006/relationships" id="310" r:id="Rfdec36bee1964939"/>
    <p:sldId xmlns:r="http://schemas.openxmlformats.org/officeDocument/2006/relationships" id="311" r:id="R7e02409defe44c48"/>
    <p:sldId xmlns:r="http://schemas.openxmlformats.org/officeDocument/2006/relationships" id="312" r:id="R9110aa002cd741b1"/>
    <p:sldId xmlns:r="http://schemas.openxmlformats.org/officeDocument/2006/relationships" id="313" r:id="R5b9836207e1a4f69"/>
    <p:sldId xmlns:r="http://schemas.openxmlformats.org/officeDocument/2006/relationships" id="314" r:id="R28949e2e28b24b42"/>
    <p:sldId xmlns:r="http://schemas.openxmlformats.org/officeDocument/2006/relationships" id="315" r:id="Rf03ab783087d481d"/>
    <p:sldId xmlns:r="http://schemas.openxmlformats.org/officeDocument/2006/relationships" id="316" r:id="Rc3adc38f936c4d91"/>
    <p:sldId xmlns:r="http://schemas.openxmlformats.org/officeDocument/2006/relationships" id="317" r:id="R69f1608f9a714ff2"/>
    <p:sldId xmlns:r="http://schemas.openxmlformats.org/officeDocument/2006/relationships" id="318" r:id="Rf85445a50cc24c23"/>
    <p:sldId xmlns:r="http://schemas.openxmlformats.org/officeDocument/2006/relationships" id="319" r:id="R3d63562eb37040bf"/>
    <p:sldId xmlns:r="http://schemas.openxmlformats.org/officeDocument/2006/relationships" id="320" r:id="Rfd5eb690d8e447e0"/>
    <p:sldId xmlns:r="http://schemas.openxmlformats.org/officeDocument/2006/relationships" id="321" r:id="R729b5371e35c4c70"/>
    <p:sldId xmlns:r="http://schemas.openxmlformats.org/officeDocument/2006/relationships" id="322" r:id="Ra021abc4dd1947c6"/>
    <p:sldId xmlns:r="http://schemas.openxmlformats.org/officeDocument/2006/relationships" id="323" r:id="R8d35580182fd46c0"/>
    <p:sldId xmlns:r="http://schemas.openxmlformats.org/officeDocument/2006/relationships" id="324" r:id="R209a074522094955"/>
    <p:sldId xmlns:r="http://schemas.openxmlformats.org/officeDocument/2006/relationships" id="325" r:id="R66a6cc8c761446f8"/>
    <p:sldId xmlns:r="http://schemas.openxmlformats.org/officeDocument/2006/relationships" id="326" r:id="R86c4ae18ec49414b"/>
    <p:sldId xmlns:r="http://schemas.openxmlformats.org/officeDocument/2006/relationships" id="327" r:id="R2d064f3640e7453b"/>
    <p:sldId xmlns:r="http://schemas.openxmlformats.org/officeDocument/2006/relationships" id="328" r:id="Rd8c4a14082224ef1"/>
    <p:sldId xmlns:r="http://schemas.openxmlformats.org/officeDocument/2006/relationships" id="329" r:id="R0ea352f0cad74b33"/>
    <p:sldId xmlns:r="http://schemas.openxmlformats.org/officeDocument/2006/relationships" id="330" r:id="R139291c5c45444a4"/>
    <p:sldId xmlns:r="http://schemas.openxmlformats.org/officeDocument/2006/relationships" id="331" r:id="R2bf0ef61f07f419b"/>
    <p:sldId xmlns:r="http://schemas.openxmlformats.org/officeDocument/2006/relationships" id="332" r:id="Ra2b40723545d4c26"/>
    <p:sldId xmlns:r="http://schemas.openxmlformats.org/officeDocument/2006/relationships" id="333" r:id="Reb02d087afb04c65"/>
    <p:sldId xmlns:r="http://schemas.openxmlformats.org/officeDocument/2006/relationships" id="334" r:id="R8f26d834f86a4d4c"/>
    <p:sldId xmlns:r="http://schemas.openxmlformats.org/officeDocument/2006/relationships" id="335" r:id="Rf9cfb209338749c6"/>
    <p:sldId xmlns:r="http://schemas.openxmlformats.org/officeDocument/2006/relationships" id="336" r:id="R8c08a32fabe7402a"/>
    <p:sldId xmlns:r="http://schemas.openxmlformats.org/officeDocument/2006/relationships" id="337" r:id="R13ee8d2ac7cf400d"/>
    <p:sldId xmlns:r="http://schemas.openxmlformats.org/officeDocument/2006/relationships" id="338" r:id="R164d6134977e4183"/>
    <p:sldId xmlns:r="http://schemas.openxmlformats.org/officeDocument/2006/relationships" id="339" r:id="R93e7b2b5c3c64bde"/>
    <p:sldId xmlns:r="http://schemas.openxmlformats.org/officeDocument/2006/relationships" id="340" r:id="Rf1665d1eecba4fc2"/>
    <p:sldId xmlns:r="http://schemas.openxmlformats.org/officeDocument/2006/relationships" id="341" r:id="R3c9919c823544b38"/>
    <p:sldId xmlns:r="http://schemas.openxmlformats.org/officeDocument/2006/relationships" id="342" r:id="R473c2a9cfc1648d8"/>
    <p:sldId xmlns:r="http://schemas.openxmlformats.org/officeDocument/2006/relationships" id="343" r:id="R5ad11169381647c5"/>
    <p:sldId xmlns:r="http://schemas.openxmlformats.org/officeDocument/2006/relationships" id="344" r:id="R07ea95c0b732441b"/>
    <p:sldId xmlns:r="http://schemas.openxmlformats.org/officeDocument/2006/relationships" id="345" r:id="Ra00948f2b5ca4cd4"/>
    <p:sldId xmlns:r="http://schemas.openxmlformats.org/officeDocument/2006/relationships" id="346" r:id="R4b84e1231d674ff8"/>
    <p:sldId xmlns:r="http://schemas.openxmlformats.org/officeDocument/2006/relationships" id="347" r:id="R92ad69f834e3414c"/>
    <p:sldId xmlns:r="http://schemas.openxmlformats.org/officeDocument/2006/relationships" id="348" r:id="Ra7fa462d83314491"/>
    <p:sldId xmlns:r="http://schemas.openxmlformats.org/officeDocument/2006/relationships" id="349" r:id="R8288e3387a914fea"/>
  </p:sldIdLst>
  <p:sldSz cx="12191695"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snapToObjects="1">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theme" Target="/ppt/theme/theme1.xml" Id="Rcf7180d5737f4ac5" /><Relationship Type="http://schemas.openxmlformats.org/officeDocument/2006/relationships/slideMaster" Target="/ppt/slideMasters/slideMaster1.xml" Id="R803272b3f49846d3" /><Relationship Type="http://schemas.openxmlformats.org/officeDocument/2006/relationships/notesMaster" Target="/ppt/notesMasters/notesMaster1.xml" Id="R14bf6fb0289340eb" /><Relationship Type="http://schemas.openxmlformats.org/officeDocument/2006/relationships/presProps" Target="/ppt/presProps.xml" Id="R6f74f1c7fd6442ad" /><Relationship Type="http://schemas.openxmlformats.org/officeDocument/2006/relationships/viewProps" Target="/ppt/viewProps.xml" Id="R7f827824736244e7" /><Relationship Type="http://schemas.openxmlformats.org/officeDocument/2006/relationships/tableStyles" Target="/ppt/tableStyles.xml" Id="R76095697012241eb" /><Relationship Type="http://schemas.openxmlformats.org/officeDocument/2006/relationships/slide" Target="/ppt/slides/slide1.xml" Id="R76b8682072614559" /><Relationship Type="http://schemas.openxmlformats.org/officeDocument/2006/relationships/slide" Target="/ppt/slides/slide2.xml" Id="Rfd0f742065b34af4" /><Relationship Type="http://schemas.openxmlformats.org/officeDocument/2006/relationships/slide" Target="/ppt/slides/slide3.xml" Id="Rbdf596a90aeb49bc" /><Relationship Type="http://schemas.openxmlformats.org/officeDocument/2006/relationships/slide" Target="/ppt/slides/slide4.xml" Id="R81b9d8da459d428a" /><Relationship Type="http://schemas.openxmlformats.org/officeDocument/2006/relationships/slide" Target="/ppt/slides/slide5.xml" Id="R1647beb2cd034b0a" /><Relationship Type="http://schemas.openxmlformats.org/officeDocument/2006/relationships/slide" Target="/ppt/slides/slide6.xml" Id="R53875734d04946fb" /><Relationship Type="http://schemas.openxmlformats.org/officeDocument/2006/relationships/slide" Target="/ppt/slides/slide7.xml" Id="R15c212391a1946f1" /><Relationship Type="http://schemas.openxmlformats.org/officeDocument/2006/relationships/slide" Target="/ppt/slides/slide8.xml" Id="Rac86742c09294bd5" /><Relationship Type="http://schemas.openxmlformats.org/officeDocument/2006/relationships/slide" Target="/ppt/slides/slide9.xml" Id="Ra6c0d365bc3e43d0" /><Relationship Type="http://schemas.openxmlformats.org/officeDocument/2006/relationships/slide" Target="/ppt/slides/slide10.xml" Id="R2feda4c529824f53" /><Relationship Type="http://schemas.openxmlformats.org/officeDocument/2006/relationships/slide" Target="/ppt/slides/slide11.xml" Id="R853bff78a42d427a" /><Relationship Type="http://schemas.openxmlformats.org/officeDocument/2006/relationships/slide" Target="/ppt/slides/slide12.xml" Id="Rf00272f5abc846fa" /><Relationship Type="http://schemas.openxmlformats.org/officeDocument/2006/relationships/slide" Target="/ppt/slides/slide13.xml" Id="R61db947aa9aa42fb" /><Relationship Type="http://schemas.openxmlformats.org/officeDocument/2006/relationships/slide" Target="/ppt/slides/slide14.xml" Id="R07b22edc48184d85" /><Relationship Type="http://schemas.openxmlformats.org/officeDocument/2006/relationships/slide" Target="/ppt/slides/slide15.xml" Id="Rf74d54587a07416f" /><Relationship Type="http://schemas.openxmlformats.org/officeDocument/2006/relationships/slide" Target="/ppt/slides/slide16.xml" Id="Rb6147a4322a14da8" /><Relationship Type="http://schemas.openxmlformats.org/officeDocument/2006/relationships/slide" Target="/ppt/slides/slide17.xml" Id="R442cb2798ee64237" /><Relationship Type="http://schemas.openxmlformats.org/officeDocument/2006/relationships/slide" Target="/ppt/slides/slide18.xml" Id="R21009715ebb34c3d" /><Relationship Type="http://schemas.openxmlformats.org/officeDocument/2006/relationships/slide" Target="/ppt/slides/slide19.xml" Id="Rbf79718e9b264a7e" /><Relationship Type="http://schemas.openxmlformats.org/officeDocument/2006/relationships/slide" Target="/ppt/slides/slide20.xml" Id="R9cc81d4b1382458a" /><Relationship Type="http://schemas.openxmlformats.org/officeDocument/2006/relationships/slide" Target="/ppt/slides/slide21.xml" Id="R1125b2a648624415" /><Relationship Type="http://schemas.openxmlformats.org/officeDocument/2006/relationships/slide" Target="/ppt/slides/slide22.xml" Id="R7cc0ff1311ea4fd7" /><Relationship Type="http://schemas.openxmlformats.org/officeDocument/2006/relationships/slide" Target="/ppt/slides/slide23.xml" Id="R7f254cb6b9cd417b" /><Relationship Type="http://schemas.openxmlformats.org/officeDocument/2006/relationships/slide" Target="/ppt/slides/slide24.xml" Id="Rb71169773fde4fec" /><Relationship Type="http://schemas.openxmlformats.org/officeDocument/2006/relationships/slide" Target="/ppt/slides/slide25.xml" Id="R6f7231ec32814913" /><Relationship Type="http://schemas.openxmlformats.org/officeDocument/2006/relationships/slide" Target="/ppt/slides/slide26.xml" Id="R720c562b618f4a38" /><Relationship Type="http://schemas.openxmlformats.org/officeDocument/2006/relationships/slide" Target="/ppt/slides/slide27.xml" Id="Ra1aba010a19246f8" /><Relationship Type="http://schemas.openxmlformats.org/officeDocument/2006/relationships/slide" Target="/ppt/slides/slide28.xml" Id="Rdaeb290d09134622" /><Relationship Type="http://schemas.openxmlformats.org/officeDocument/2006/relationships/slide" Target="/ppt/slides/slide29.xml" Id="Rfa55f7f8e6e546b2" /><Relationship Type="http://schemas.openxmlformats.org/officeDocument/2006/relationships/slide" Target="/ppt/slides/slide30.xml" Id="Re172f4ba164f48e6" /><Relationship Type="http://schemas.openxmlformats.org/officeDocument/2006/relationships/slide" Target="/ppt/slides/slide31.xml" Id="Rca0af161f6fe4f71" /><Relationship Type="http://schemas.openxmlformats.org/officeDocument/2006/relationships/slide" Target="/ppt/slides/slide32.xml" Id="R600cdae4a3114535" /><Relationship Type="http://schemas.openxmlformats.org/officeDocument/2006/relationships/slide" Target="/ppt/slides/slide33.xml" Id="R41902820edb54ab8" /><Relationship Type="http://schemas.openxmlformats.org/officeDocument/2006/relationships/slide" Target="/ppt/slides/slide34.xml" Id="R8bb25888c4e94632" /><Relationship Type="http://schemas.openxmlformats.org/officeDocument/2006/relationships/slide" Target="/ppt/slides/slide35.xml" Id="Rba76f13246714fe7" /><Relationship Type="http://schemas.openxmlformats.org/officeDocument/2006/relationships/slide" Target="/ppt/slides/slide36.xml" Id="R5226904504d64ad0" /><Relationship Type="http://schemas.openxmlformats.org/officeDocument/2006/relationships/slide" Target="/ppt/slides/slide37.xml" Id="R1d3ae878e96c41f2" /><Relationship Type="http://schemas.openxmlformats.org/officeDocument/2006/relationships/slide" Target="/ppt/slides/slide38.xml" Id="R966ada9f8c4e4d1a" /><Relationship Type="http://schemas.openxmlformats.org/officeDocument/2006/relationships/slide" Target="/ppt/slides/slide39.xml" Id="Re91a9bb099424b95" /><Relationship Type="http://schemas.openxmlformats.org/officeDocument/2006/relationships/slide" Target="/ppt/slides/slide40.xml" Id="Rb35830ff91c647fc" /><Relationship Type="http://schemas.openxmlformats.org/officeDocument/2006/relationships/slide" Target="/ppt/slides/slide41.xml" Id="Rc3186c61ff244c4f" /><Relationship Type="http://schemas.openxmlformats.org/officeDocument/2006/relationships/slide" Target="/ppt/slides/slide42.xml" Id="R3892a8ed01334666" /><Relationship Type="http://schemas.openxmlformats.org/officeDocument/2006/relationships/slide" Target="/ppt/slides/slide43.xml" Id="R4edc4cb8d6b44980" /><Relationship Type="http://schemas.openxmlformats.org/officeDocument/2006/relationships/slide" Target="/ppt/slides/slide44.xml" Id="Rfcec7fbed9e14daf" /><Relationship Type="http://schemas.openxmlformats.org/officeDocument/2006/relationships/slide" Target="/ppt/slides/slide45.xml" Id="Radd72690c1ec4f7e" /><Relationship Type="http://schemas.openxmlformats.org/officeDocument/2006/relationships/slide" Target="/ppt/slides/slide46.xml" Id="Red80137cc01a489b" /><Relationship Type="http://schemas.openxmlformats.org/officeDocument/2006/relationships/slide" Target="/ppt/slides/slide47.xml" Id="R68e18d53957340d0" /><Relationship Type="http://schemas.openxmlformats.org/officeDocument/2006/relationships/slide" Target="/ppt/slides/slide48.xml" Id="Ra7f8e8bb42f74bba" /><Relationship Type="http://schemas.openxmlformats.org/officeDocument/2006/relationships/slide" Target="/ppt/slides/slide49.xml" Id="R74702d6834304ab3" /><Relationship Type="http://schemas.openxmlformats.org/officeDocument/2006/relationships/slide" Target="/ppt/slides/slide50.xml" Id="Rf27efbbf569f4979" /><Relationship Type="http://schemas.openxmlformats.org/officeDocument/2006/relationships/slide" Target="/ppt/slides/slide51.xml" Id="Rc6b9563dc08f46c9" /><Relationship Type="http://schemas.openxmlformats.org/officeDocument/2006/relationships/slide" Target="/ppt/slides/slide52.xml" Id="R997d2c87cc1c4d8c" /><Relationship Type="http://schemas.openxmlformats.org/officeDocument/2006/relationships/slide" Target="/ppt/slides/slide53.xml" Id="R9d4d35be9df14808" /><Relationship Type="http://schemas.openxmlformats.org/officeDocument/2006/relationships/slide" Target="/ppt/slides/slide54.xml" Id="Re7880a4ea1184e95" /><Relationship Type="http://schemas.openxmlformats.org/officeDocument/2006/relationships/slide" Target="/ppt/slides/slide55.xml" Id="Rfdec36bee1964939" /><Relationship Type="http://schemas.openxmlformats.org/officeDocument/2006/relationships/slide" Target="/ppt/slides/slide56.xml" Id="R7e02409defe44c48" /><Relationship Type="http://schemas.openxmlformats.org/officeDocument/2006/relationships/slide" Target="/ppt/slides/slide57.xml" Id="R9110aa002cd741b1" /><Relationship Type="http://schemas.openxmlformats.org/officeDocument/2006/relationships/slide" Target="/ppt/slides/slide58.xml" Id="R5b9836207e1a4f69" /><Relationship Type="http://schemas.openxmlformats.org/officeDocument/2006/relationships/slide" Target="/ppt/slides/slide59.xml" Id="R28949e2e28b24b42" /><Relationship Type="http://schemas.openxmlformats.org/officeDocument/2006/relationships/slide" Target="/ppt/slides/slide60.xml" Id="Rf03ab783087d481d" /><Relationship Type="http://schemas.openxmlformats.org/officeDocument/2006/relationships/slide" Target="/ppt/slides/slide61.xml" Id="Rc3adc38f936c4d91" /><Relationship Type="http://schemas.openxmlformats.org/officeDocument/2006/relationships/slide" Target="/ppt/slides/slide62.xml" Id="R69f1608f9a714ff2" /><Relationship Type="http://schemas.openxmlformats.org/officeDocument/2006/relationships/slide" Target="/ppt/slides/slide63.xml" Id="Rf85445a50cc24c23" /><Relationship Type="http://schemas.openxmlformats.org/officeDocument/2006/relationships/slide" Target="/ppt/slides/slide64.xml" Id="R3d63562eb37040bf" /><Relationship Type="http://schemas.openxmlformats.org/officeDocument/2006/relationships/slide" Target="/ppt/slides/slide65.xml" Id="Rfd5eb690d8e447e0" /><Relationship Type="http://schemas.openxmlformats.org/officeDocument/2006/relationships/slide" Target="/ppt/slides/slide66.xml" Id="R729b5371e35c4c70" /><Relationship Type="http://schemas.openxmlformats.org/officeDocument/2006/relationships/slide" Target="/ppt/slides/slide67.xml" Id="Ra021abc4dd1947c6" /><Relationship Type="http://schemas.openxmlformats.org/officeDocument/2006/relationships/slide" Target="/ppt/slides/slide68.xml" Id="R8d35580182fd46c0" /><Relationship Type="http://schemas.openxmlformats.org/officeDocument/2006/relationships/slide" Target="/ppt/slides/slide69.xml" Id="R209a074522094955" /><Relationship Type="http://schemas.openxmlformats.org/officeDocument/2006/relationships/slide" Target="/ppt/slides/slide70.xml" Id="R66a6cc8c761446f8" /><Relationship Type="http://schemas.openxmlformats.org/officeDocument/2006/relationships/slide" Target="/ppt/slides/slide71.xml" Id="R86c4ae18ec49414b" /><Relationship Type="http://schemas.openxmlformats.org/officeDocument/2006/relationships/slide" Target="/ppt/slides/slide72.xml" Id="R2d064f3640e7453b" /><Relationship Type="http://schemas.openxmlformats.org/officeDocument/2006/relationships/slide" Target="/ppt/slides/slide73.xml" Id="Rd8c4a14082224ef1" /><Relationship Type="http://schemas.openxmlformats.org/officeDocument/2006/relationships/slide" Target="/ppt/slides/slide74.xml" Id="R0ea352f0cad74b33" /><Relationship Type="http://schemas.openxmlformats.org/officeDocument/2006/relationships/slide" Target="/ppt/slides/slide75.xml" Id="R139291c5c45444a4" /><Relationship Type="http://schemas.openxmlformats.org/officeDocument/2006/relationships/slide" Target="/ppt/slides/slide76.xml" Id="R2bf0ef61f07f419b" /><Relationship Type="http://schemas.openxmlformats.org/officeDocument/2006/relationships/slide" Target="/ppt/slides/slide77.xml" Id="Ra2b40723545d4c26" /><Relationship Type="http://schemas.openxmlformats.org/officeDocument/2006/relationships/slide" Target="/ppt/slides/slide78.xml" Id="Reb02d087afb04c65" /><Relationship Type="http://schemas.openxmlformats.org/officeDocument/2006/relationships/slide" Target="/ppt/slides/slide79.xml" Id="R8f26d834f86a4d4c" /><Relationship Type="http://schemas.openxmlformats.org/officeDocument/2006/relationships/slide" Target="/ppt/slides/slide80.xml" Id="Rf9cfb209338749c6" /><Relationship Type="http://schemas.openxmlformats.org/officeDocument/2006/relationships/slide" Target="/ppt/slides/slide81.xml" Id="R8c08a32fabe7402a" /><Relationship Type="http://schemas.openxmlformats.org/officeDocument/2006/relationships/slide" Target="/ppt/slides/slide82.xml" Id="R13ee8d2ac7cf400d" /><Relationship Type="http://schemas.openxmlformats.org/officeDocument/2006/relationships/slide" Target="/ppt/slides/slide83.xml" Id="R164d6134977e4183" /><Relationship Type="http://schemas.openxmlformats.org/officeDocument/2006/relationships/slide" Target="/ppt/slides/slide84.xml" Id="R93e7b2b5c3c64bde" /><Relationship Type="http://schemas.openxmlformats.org/officeDocument/2006/relationships/slide" Target="/ppt/slides/slide85.xml" Id="Rf1665d1eecba4fc2" /><Relationship Type="http://schemas.openxmlformats.org/officeDocument/2006/relationships/slide" Target="/ppt/slides/slide86.xml" Id="R3c9919c823544b38" /><Relationship Type="http://schemas.openxmlformats.org/officeDocument/2006/relationships/slide" Target="/ppt/slides/slide87.xml" Id="R473c2a9cfc1648d8" /><Relationship Type="http://schemas.openxmlformats.org/officeDocument/2006/relationships/slide" Target="/ppt/slides/slide88.xml" Id="R5ad11169381647c5" /><Relationship Type="http://schemas.openxmlformats.org/officeDocument/2006/relationships/slide" Target="/ppt/slides/slide89.xml" Id="R07ea95c0b732441b" /><Relationship Type="http://schemas.openxmlformats.org/officeDocument/2006/relationships/slide" Target="/ppt/slides/slide90.xml" Id="Ra00948f2b5ca4cd4" /><Relationship Type="http://schemas.openxmlformats.org/officeDocument/2006/relationships/slide" Target="/ppt/slides/slide91.xml" Id="R4b84e1231d674ff8" /><Relationship Type="http://schemas.openxmlformats.org/officeDocument/2006/relationships/slide" Target="/ppt/slides/slide92.xml" Id="R92ad69f834e3414c" /><Relationship Type="http://schemas.openxmlformats.org/officeDocument/2006/relationships/slide" Target="/ppt/slides/slide93.xml" Id="Ra7fa462d83314491" /><Relationship Type="http://schemas.openxmlformats.org/officeDocument/2006/relationships/slide" Target="/ppt/slides/slide94.xml" Id="R8288e3387a914fe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5477fbbcc12435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333bc631a81457e" /><Relationship Type="http://schemas.openxmlformats.org/officeDocument/2006/relationships/notesMaster" Target="/ppt/notesMasters/notesMaster1.xml" Id="R979f5cd93e3d47f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a92acacb3e14f21" /><Relationship Type="http://schemas.openxmlformats.org/officeDocument/2006/relationships/notesMaster" Target="/ppt/notesMasters/notesMaster1.xml" Id="Rc06d9af4e7bf40a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41ccf0b073df426a" /><Relationship Type="http://schemas.openxmlformats.org/officeDocument/2006/relationships/notesMaster" Target="/ppt/notesMasters/notesMaster1.xml" Id="Ra2e6a8a517c74f4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97799f0a8e841cb" /><Relationship Type="http://schemas.openxmlformats.org/officeDocument/2006/relationships/notesMaster" Target="/ppt/notesMasters/notesMaster1.xml" Id="R759e5cf069f84b07"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1cc1d6d6f3e1497b" /><Relationship Type="http://schemas.openxmlformats.org/officeDocument/2006/relationships/notesMaster" Target="/ppt/notesMasters/notesMaster1.xml" Id="Rba639f5365da475f"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992b9524f1bf4c7d" /><Relationship Type="http://schemas.openxmlformats.org/officeDocument/2006/relationships/notesMaster" Target="/ppt/notesMasters/notesMaster1.xml" Id="R119c258daabf483f"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bbfb4237d09c47e9" /><Relationship Type="http://schemas.openxmlformats.org/officeDocument/2006/relationships/notesMaster" Target="/ppt/notesMasters/notesMaster1.xml" Id="Rdf23b8ea34744828"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2004e113e8114df4" /><Relationship Type="http://schemas.openxmlformats.org/officeDocument/2006/relationships/notesMaster" Target="/ppt/notesMasters/notesMaster1.xml" Id="Rfbe67ae39f3947c5"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732ec0f9c17f4748" /><Relationship Type="http://schemas.openxmlformats.org/officeDocument/2006/relationships/notesMaster" Target="/ppt/notesMasters/notesMaster1.xml" Id="R80e6f53ea53b4e6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573c503be354c00" /><Relationship Type="http://schemas.openxmlformats.org/officeDocument/2006/relationships/notesMaster" Target="/ppt/notesMasters/notesMaster1.xml" Id="Rca9addaa36bd434f"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d4f509c56564494c" /><Relationship Type="http://schemas.openxmlformats.org/officeDocument/2006/relationships/notesMaster" Target="/ppt/notesMasters/notesMaster1.xml" Id="R4acda96e919a4d6f" /></Relationships>
</file>

<file path=ppt/notesSlides/_rels/notesSlide2.xml.rels>&#65279;<?xml version="1.0" encoding="utf-8"?><Relationships xmlns="http://schemas.openxmlformats.org/package/2006/relationships"><Relationship Type="http://schemas.openxmlformats.org/officeDocument/2006/relationships/slide" Target="/ppt/slides/slide2.xml" Id="R8a2c47846d9847f7" /><Relationship Type="http://schemas.openxmlformats.org/officeDocument/2006/relationships/notesMaster" Target="/ppt/notesMasters/notesMaster1.xml" Id="R60335315482b4064"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85ecac9edb4848be" /><Relationship Type="http://schemas.openxmlformats.org/officeDocument/2006/relationships/notesMaster" Target="/ppt/notesMasters/notesMaster1.xml" Id="R06147e1175a548ba"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dba82a5a172c4c68" /><Relationship Type="http://schemas.openxmlformats.org/officeDocument/2006/relationships/notesMaster" Target="/ppt/notesMasters/notesMaster1.xml" Id="Rfe6d197b8bd949ca"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e9eb3f5d38e74fc6" /><Relationship Type="http://schemas.openxmlformats.org/officeDocument/2006/relationships/notesMaster" Target="/ppt/notesMasters/notesMaster1.xml" Id="R0dd8189e37ad4c57"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1ece145035c64e0d" /><Relationship Type="http://schemas.openxmlformats.org/officeDocument/2006/relationships/notesMaster" Target="/ppt/notesMasters/notesMaster1.xml" Id="R0c2b5e217c094fff"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61b2f06db4f34124" /><Relationship Type="http://schemas.openxmlformats.org/officeDocument/2006/relationships/notesMaster" Target="/ppt/notesMasters/notesMaster1.xml" Id="R10a91cb271d54b80"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237007e734b64047" /><Relationship Type="http://schemas.openxmlformats.org/officeDocument/2006/relationships/notesMaster" Target="/ppt/notesMasters/notesMaster1.xml" Id="Rdce2d76f715244f4"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4938fffaf18e4845" /><Relationship Type="http://schemas.openxmlformats.org/officeDocument/2006/relationships/notesMaster" Target="/ppt/notesMasters/notesMaster1.xml" Id="Reebeb8b2ac444e05"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4ec3b3aa71984fbe" /><Relationship Type="http://schemas.openxmlformats.org/officeDocument/2006/relationships/notesMaster" Target="/ppt/notesMasters/notesMaster1.xml" Id="Rf3fd1eb52bce4a06"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4a691a9e1ba44892" /><Relationship Type="http://schemas.openxmlformats.org/officeDocument/2006/relationships/notesMaster" Target="/ppt/notesMasters/notesMaster1.xml" Id="Rc8e5799c0a444c85"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80de230d5cde4dca" /><Relationship Type="http://schemas.openxmlformats.org/officeDocument/2006/relationships/notesMaster" Target="/ppt/notesMasters/notesMaster1.xml" Id="R306a520c2023427e" /></Relationships>
</file>

<file path=ppt/notesSlides/_rels/notesSlide3.xml.rels>&#65279;<?xml version="1.0" encoding="utf-8"?><Relationships xmlns="http://schemas.openxmlformats.org/package/2006/relationships"><Relationship Type="http://schemas.openxmlformats.org/officeDocument/2006/relationships/slide" Target="/ppt/slides/slide3.xml" Id="Rd92e00121e3f4c63" /><Relationship Type="http://schemas.openxmlformats.org/officeDocument/2006/relationships/notesMaster" Target="/ppt/notesMasters/notesMaster1.xml" Id="R53091defec1e4235"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9d16015ad9143b8" /><Relationship Type="http://schemas.openxmlformats.org/officeDocument/2006/relationships/notesMaster" Target="/ppt/notesMasters/notesMaster1.xml" Id="Racd5deba83b94d57"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cb4896c1487f4e6c" /><Relationship Type="http://schemas.openxmlformats.org/officeDocument/2006/relationships/notesMaster" Target="/ppt/notesMasters/notesMaster1.xml" Id="R5a96359e3fb9459e"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f08776fd65d2401d" /><Relationship Type="http://schemas.openxmlformats.org/officeDocument/2006/relationships/notesMaster" Target="/ppt/notesMasters/notesMaster1.xml" Id="R9ef896d5c42d4bec"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9e6e727597844c89" /><Relationship Type="http://schemas.openxmlformats.org/officeDocument/2006/relationships/notesMaster" Target="/ppt/notesMasters/notesMaster1.xml" Id="R63d710d8dfb141de"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6ffab6b96db74aa2" /><Relationship Type="http://schemas.openxmlformats.org/officeDocument/2006/relationships/notesMaster" Target="/ppt/notesMasters/notesMaster1.xml" Id="R0c0ed470c2ca4bf2"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0b801624b9e04c3d" /><Relationship Type="http://schemas.openxmlformats.org/officeDocument/2006/relationships/notesMaster" Target="/ppt/notesMasters/notesMaster1.xml" Id="Rce1a877c11254c1d"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c5ace00b1c774ba1" /><Relationship Type="http://schemas.openxmlformats.org/officeDocument/2006/relationships/notesMaster" Target="/ppt/notesMasters/notesMaster1.xml" Id="Rae79e1a98da94189"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eb49fda1008d4ab2" /><Relationship Type="http://schemas.openxmlformats.org/officeDocument/2006/relationships/notesMaster" Target="/ppt/notesMasters/notesMaster1.xml" Id="R68e83f1d99a54e8b"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d5c3efb8c8044b6b" /><Relationship Type="http://schemas.openxmlformats.org/officeDocument/2006/relationships/notesMaster" Target="/ppt/notesMasters/notesMaster1.xml" Id="Rdf39c9dd364a4a7d"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b9cbdbe8976349df" /><Relationship Type="http://schemas.openxmlformats.org/officeDocument/2006/relationships/notesMaster" Target="/ppt/notesMasters/notesMaster1.xml" Id="R0e3a51a82dae432c" /></Relationships>
</file>

<file path=ppt/notesSlides/_rels/notesSlide4.xml.rels>&#65279;<?xml version="1.0" encoding="utf-8"?><Relationships xmlns="http://schemas.openxmlformats.org/package/2006/relationships"><Relationship Type="http://schemas.openxmlformats.org/officeDocument/2006/relationships/slide" Target="/ppt/slides/slide4.xml" Id="Re944cbb8a0884cbd" /><Relationship Type="http://schemas.openxmlformats.org/officeDocument/2006/relationships/notesMaster" Target="/ppt/notesMasters/notesMaster1.xml" Id="Red36a8523a234b78"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64692e52f83a48d8" /><Relationship Type="http://schemas.openxmlformats.org/officeDocument/2006/relationships/notesMaster" Target="/ppt/notesMasters/notesMaster1.xml" Id="R32bd96b7cf194c88"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0bec874ca0a241f8" /><Relationship Type="http://schemas.openxmlformats.org/officeDocument/2006/relationships/notesMaster" Target="/ppt/notesMasters/notesMaster1.xml" Id="Rbbf490ff49c045dc"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450e4338a2e64816" /><Relationship Type="http://schemas.openxmlformats.org/officeDocument/2006/relationships/notesMaster" Target="/ppt/notesMasters/notesMaster1.xml" Id="R0c5c78cbd5f04049"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471bd8dbd013470f" /><Relationship Type="http://schemas.openxmlformats.org/officeDocument/2006/relationships/notesMaster" Target="/ppt/notesMasters/notesMaster1.xml" Id="Ra30fa2b3e8be4c35"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36f61a3554554a3b" /><Relationship Type="http://schemas.openxmlformats.org/officeDocument/2006/relationships/notesMaster" Target="/ppt/notesMasters/notesMaster1.xml" Id="R7a76148ae39a469f"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b513cfb825f645b2" /><Relationship Type="http://schemas.openxmlformats.org/officeDocument/2006/relationships/notesMaster" Target="/ppt/notesMasters/notesMaster1.xml" Id="R555a67efea9b4f1f"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cd2ae4db25554fd3" /><Relationship Type="http://schemas.openxmlformats.org/officeDocument/2006/relationships/notesMaster" Target="/ppt/notesMasters/notesMaster1.xml" Id="R84b968acea9f4017"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ca01252eb8f14bbe" /><Relationship Type="http://schemas.openxmlformats.org/officeDocument/2006/relationships/notesMaster" Target="/ppt/notesMasters/notesMaster1.xml" Id="R0b7fbe2e480b4b47"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c7948bdf0b434ce5" /><Relationship Type="http://schemas.openxmlformats.org/officeDocument/2006/relationships/notesMaster" Target="/ppt/notesMasters/notesMaster1.xml" Id="Rdf4c3cd436644478"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5b988dc3815a425f" /><Relationship Type="http://schemas.openxmlformats.org/officeDocument/2006/relationships/notesMaster" Target="/ppt/notesMasters/notesMaster1.xml" Id="Rc8adc1adbdea4068" /></Relationships>
</file>

<file path=ppt/notesSlides/_rels/notesSlide5.xml.rels>&#65279;<?xml version="1.0" encoding="utf-8"?><Relationships xmlns="http://schemas.openxmlformats.org/package/2006/relationships"><Relationship Type="http://schemas.openxmlformats.org/officeDocument/2006/relationships/slide" Target="/ppt/slides/slide5.xml" Id="R765731085fae4cc4" /><Relationship Type="http://schemas.openxmlformats.org/officeDocument/2006/relationships/notesMaster" Target="/ppt/notesMasters/notesMaster1.xml" Id="Rdd378b09886b4169"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5eb2ca253f1c44f6" /><Relationship Type="http://schemas.openxmlformats.org/officeDocument/2006/relationships/notesMaster" Target="/ppt/notesMasters/notesMaster1.xml" Id="Raad2c8fc26144f4d"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55e853daff6f4851" /><Relationship Type="http://schemas.openxmlformats.org/officeDocument/2006/relationships/notesMaster" Target="/ppt/notesMasters/notesMaster1.xml" Id="R9fb722a1b4e5446e"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62c1f85c43bb4e7d" /><Relationship Type="http://schemas.openxmlformats.org/officeDocument/2006/relationships/notesMaster" Target="/ppt/notesMasters/notesMaster1.xml" Id="R2f1624a456574c4a"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110e5e4f200d4307" /><Relationship Type="http://schemas.openxmlformats.org/officeDocument/2006/relationships/notesMaster" Target="/ppt/notesMasters/notesMaster1.xml" Id="R60f35592441349ff"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f88336b5a08342f8" /><Relationship Type="http://schemas.openxmlformats.org/officeDocument/2006/relationships/notesMaster" Target="/ppt/notesMasters/notesMaster1.xml" Id="R4f6a3130b9d04b26"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25599ed032f34346" /><Relationship Type="http://schemas.openxmlformats.org/officeDocument/2006/relationships/notesMaster" Target="/ppt/notesMasters/notesMaster1.xml" Id="Reae5fd65ba534ffd"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7dce8fe98a6c4916" /><Relationship Type="http://schemas.openxmlformats.org/officeDocument/2006/relationships/notesMaster" Target="/ppt/notesMasters/notesMaster1.xml" Id="R43e23363259541a4"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43dc5cc790344db5" /><Relationship Type="http://schemas.openxmlformats.org/officeDocument/2006/relationships/notesMaster" Target="/ppt/notesMasters/notesMaster1.xml" Id="Rfb6daa4efc3c49f3"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590ea12d73d341dc" /><Relationship Type="http://schemas.openxmlformats.org/officeDocument/2006/relationships/notesMaster" Target="/ppt/notesMasters/notesMaster1.xml" Id="R62b0fc987fcb4d8d"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22e9ad1c56a74638" /><Relationship Type="http://schemas.openxmlformats.org/officeDocument/2006/relationships/notesMaster" Target="/ppt/notesMasters/notesMaster1.xml" Id="R01eaec89e0aa48c1" /></Relationships>
</file>

<file path=ppt/notesSlides/_rels/notesSlide6.xml.rels>&#65279;<?xml version="1.0" encoding="utf-8"?><Relationships xmlns="http://schemas.openxmlformats.org/package/2006/relationships"><Relationship Type="http://schemas.openxmlformats.org/officeDocument/2006/relationships/slide" Target="/ppt/slides/slide6.xml" Id="R82021ded612d4971" /><Relationship Type="http://schemas.openxmlformats.org/officeDocument/2006/relationships/notesMaster" Target="/ppt/notesMasters/notesMaster1.xml" Id="Rd4e96f0392fc406e"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6d54e82e393a4c4e" /><Relationship Type="http://schemas.openxmlformats.org/officeDocument/2006/relationships/notesMaster" Target="/ppt/notesMasters/notesMaster1.xml" Id="R6997099c8f614eb8" /></Relationships>
</file>

<file path=ppt/notesSlides/_rels/notesSlide61.xml.rels>&#65279;<?xml version="1.0" encoding="utf-8"?><Relationships xmlns="http://schemas.openxmlformats.org/package/2006/relationships"><Relationship Type="http://schemas.openxmlformats.org/officeDocument/2006/relationships/slide" Target="/ppt/slides/slide61.xml" Id="R559f912d53b446f1" /><Relationship Type="http://schemas.openxmlformats.org/officeDocument/2006/relationships/notesMaster" Target="/ppt/notesMasters/notesMaster1.xml" Id="R70e2ee08f1ce4447" /></Relationships>
</file>

<file path=ppt/notesSlides/_rels/notesSlide62.xml.rels>&#65279;<?xml version="1.0" encoding="utf-8"?><Relationships xmlns="http://schemas.openxmlformats.org/package/2006/relationships"><Relationship Type="http://schemas.openxmlformats.org/officeDocument/2006/relationships/slide" Target="/ppt/slides/slide62.xml" Id="R0b8fbd24f7514335" /><Relationship Type="http://schemas.openxmlformats.org/officeDocument/2006/relationships/notesMaster" Target="/ppt/notesMasters/notesMaster1.xml" Id="R2ec2668442f84db0" /></Relationships>
</file>

<file path=ppt/notesSlides/_rels/notesSlide63.xml.rels>&#65279;<?xml version="1.0" encoding="utf-8"?><Relationships xmlns="http://schemas.openxmlformats.org/package/2006/relationships"><Relationship Type="http://schemas.openxmlformats.org/officeDocument/2006/relationships/slide" Target="/ppt/slides/slide63.xml" Id="R6265aafc858d4c29" /><Relationship Type="http://schemas.openxmlformats.org/officeDocument/2006/relationships/notesMaster" Target="/ppt/notesMasters/notesMaster1.xml" Id="R61b93b9c17c14f45" /></Relationships>
</file>

<file path=ppt/notesSlides/_rels/notesSlide64.xml.rels>&#65279;<?xml version="1.0" encoding="utf-8"?><Relationships xmlns="http://schemas.openxmlformats.org/package/2006/relationships"><Relationship Type="http://schemas.openxmlformats.org/officeDocument/2006/relationships/slide" Target="/ppt/slides/slide64.xml" Id="R4693f95551ea4e84" /><Relationship Type="http://schemas.openxmlformats.org/officeDocument/2006/relationships/notesMaster" Target="/ppt/notesMasters/notesMaster1.xml" Id="R148503b06bf94b54" /></Relationships>
</file>

<file path=ppt/notesSlides/_rels/notesSlide65.xml.rels>&#65279;<?xml version="1.0" encoding="utf-8"?><Relationships xmlns="http://schemas.openxmlformats.org/package/2006/relationships"><Relationship Type="http://schemas.openxmlformats.org/officeDocument/2006/relationships/slide" Target="/ppt/slides/slide65.xml" Id="Rd33b00596d074719" /><Relationship Type="http://schemas.openxmlformats.org/officeDocument/2006/relationships/notesMaster" Target="/ppt/notesMasters/notesMaster1.xml" Id="R941f8bc0674f41ee" /></Relationships>
</file>

<file path=ppt/notesSlides/_rels/notesSlide66.xml.rels>&#65279;<?xml version="1.0" encoding="utf-8"?><Relationships xmlns="http://schemas.openxmlformats.org/package/2006/relationships"><Relationship Type="http://schemas.openxmlformats.org/officeDocument/2006/relationships/slide" Target="/ppt/slides/slide66.xml" Id="Re74d1e2eb55a4f32" /><Relationship Type="http://schemas.openxmlformats.org/officeDocument/2006/relationships/notesMaster" Target="/ppt/notesMasters/notesMaster1.xml" Id="R9f629098fb7f412b" /></Relationships>
</file>

<file path=ppt/notesSlides/_rels/notesSlide67.xml.rels>&#65279;<?xml version="1.0" encoding="utf-8"?><Relationships xmlns="http://schemas.openxmlformats.org/package/2006/relationships"><Relationship Type="http://schemas.openxmlformats.org/officeDocument/2006/relationships/slide" Target="/ppt/slides/slide67.xml" Id="Rcb8f178a539d4a99" /><Relationship Type="http://schemas.openxmlformats.org/officeDocument/2006/relationships/notesMaster" Target="/ppt/notesMasters/notesMaster1.xml" Id="R67004d40f869455c" /></Relationships>
</file>

<file path=ppt/notesSlides/_rels/notesSlide68.xml.rels>&#65279;<?xml version="1.0" encoding="utf-8"?><Relationships xmlns="http://schemas.openxmlformats.org/package/2006/relationships"><Relationship Type="http://schemas.openxmlformats.org/officeDocument/2006/relationships/slide" Target="/ppt/slides/slide68.xml" Id="R173b83bc76e84a6c" /><Relationship Type="http://schemas.openxmlformats.org/officeDocument/2006/relationships/notesMaster" Target="/ppt/notesMasters/notesMaster1.xml" Id="R01e3ada7b7cd4b98" /></Relationships>
</file>

<file path=ppt/notesSlides/_rels/notesSlide69.xml.rels>&#65279;<?xml version="1.0" encoding="utf-8"?><Relationships xmlns="http://schemas.openxmlformats.org/package/2006/relationships"><Relationship Type="http://schemas.openxmlformats.org/officeDocument/2006/relationships/slide" Target="/ppt/slides/slide69.xml" Id="Rffd2f05b55ff4f58" /><Relationship Type="http://schemas.openxmlformats.org/officeDocument/2006/relationships/notesMaster" Target="/ppt/notesMasters/notesMaster1.xml" Id="Rba4cbb149a564c24" /></Relationships>
</file>

<file path=ppt/notesSlides/_rels/notesSlide7.xml.rels>&#65279;<?xml version="1.0" encoding="utf-8"?><Relationships xmlns="http://schemas.openxmlformats.org/package/2006/relationships"><Relationship Type="http://schemas.openxmlformats.org/officeDocument/2006/relationships/slide" Target="/ppt/slides/slide7.xml" Id="R1d3ff7b4a8f04365" /><Relationship Type="http://schemas.openxmlformats.org/officeDocument/2006/relationships/notesMaster" Target="/ppt/notesMasters/notesMaster1.xml" Id="Rd1a6677a0c0a435c" /></Relationships>
</file>

<file path=ppt/notesSlides/_rels/notesSlide70.xml.rels>&#65279;<?xml version="1.0" encoding="utf-8"?><Relationships xmlns="http://schemas.openxmlformats.org/package/2006/relationships"><Relationship Type="http://schemas.openxmlformats.org/officeDocument/2006/relationships/slide" Target="/ppt/slides/slide70.xml" Id="R4a26484863084397" /><Relationship Type="http://schemas.openxmlformats.org/officeDocument/2006/relationships/notesMaster" Target="/ppt/notesMasters/notesMaster1.xml" Id="R90b92b895a1d4ec7" /></Relationships>
</file>

<file path=ppt/notesSlides/_rels/notesSlide71.xml.rels>&#65279;<?xml version="1.0" encoding="utf-8"?><Relationships xmlns="http://schemas.openxmlformats.org/package/2006/relationships"><Relationship Type="http://schemas.openxmlformats.org/officeDocument/2006/relationships/slide" Target="/ppt/slides/slide71.xml" Id="R8add0366ea944d47" /><Relationship Type="http://schemas.openxmlformats.org/officeDocument/2006/relationships/notesMaster" Target="/ppt/notesMasters/notesMaster1.xml" Id="Re8ff9072acea4f35" /></Relationships>
</file>

<file path=ppt/notesSlides/_rels/notesSlide72.xml.rels>&#65279;<?xml version="1.0" encoding="utf-8"?><Relationships xmlns="http://schemas.openxmlformats.org/package/2006/relationships"><Relationship Type="http://schemas.openxmlformats.org/officeDocument/2006/relationships/slide" Target="/ppt/slides/slide72.xml" Id="R3567b581eb58479c" /><Relationship Type="http://schemas.openxmlformats.org/officeDocument/2006/relationships/notesMaster" Target="/ppt/notesMasters/notesMaster1.xml" Id="R49e7deecee3347b9" /></Relationships>
</file>

<file path=ppt/notesSlides/_rels/notesSlide73.xml.rels>&#65279;<?xml version="1.0" encoding="utf-8"?><Relationships xmlns="http://schemas.openxmlformats.org/package/2006/relationships"><Relationship Type="http://schemas.openxmlformats.org/officeDocument/2006/relationships/slide" Target="/ppt/slides/slide73.xml" Id="R4d37fdd92ad143fb" /><Relationship Type="http://schemas.openxmlformats.org/officeDocument/2006/relationships/notesMaster" Target="/ppt/notesMasters/notesMaster1.xml" Id="R3204b8b258c043f9" /></Relationships>
</file>

<file path=ppt/notesSlides/_rels/notesSlide74.xml.rels>&#65279;<?xml version="1.0" encoding="utf-8"?><Relationships xmlns="http://schemas.openxmlformats.org/package/2006/relationships"><Relationship Type="http://schemas.openxmlformats.org/officeDocument/2006/relationships/slide" Target="/ppt/slides/slide74.xml" Id="R1fa57c7b2db44cba" /><Relationship Type="http://schemas.openxmlformats.org/officeDocument/2006/relationships/notesMaster" Target="/ppt/notesMasters/notesMaster1.xml" Id="R515b8ab7ba674000" /></Relationships>
</file>

<file path=ppt/notesSlides/_rels/notesSlide75.xml.rels>&#65279;<?xml version="1.0" encoding="utf-8"?><Relationships xmlns="http://schemas.openxmlformats.org/package/2006/relationships"><Relationship Type="http://schemas.openxmlformats.org/officeDocument/2006/relationships/slide" Target="/ppt/slides/slide75.xml" Id="R6ace84a444934392" /><Relationship Type="http://schemas.openxmlformats.org/officeDocument/2006/relationships/notesMaster" Target="/ppt/notesMasters/notesMaster1.xml" Id="Rd5f00d7848be4be6" /></Relationships>
</file>

<file path=ppt/notesSlides/_rels/notesSlide76.xml.rels>&#65279;<?xml version="1.0" encoding="utf-8"?><Relationships xmlns="http://schemas.openxmlformats.org/package/2006/relationships"><Relationship Type="http://schemas.openxmlformats.org/officeDocument/2006/relationships/slide" Target="/ppt/slides/slide76.xml" Id="Rb512a521c4554630" /><Relationship Type="http://schemas.openxmlformats.org/officeDocument/2006/relationships/notesMaster" Target="/ppt/notesMasters/notesMaster1.xml" Id="Radffb4e5c7a94489" /></Relationships>
</file>

<file path=ppt/notesSlides/_rels/notesSlide77.xml.rels>&#65279;<?xml version="1.0" encoding="utf-8"?><Relationships xmlns="http://schemas.openxmlformats.org/package/2006/relationships"><Relationship Type="http://schemas.openxmlformats.org/officeDocument/2006/relationships/slide" Target="/ppt/slides/slide77.xml" Id="R9931216681ff4a70" /><Relationship Type="http://schemas.openxmlformats.org/officeDocument/2006/relationships/notesMaster" Target="/ppt/notesMasters/notesMaster1.xml" Id="R352a9ce970864d7a" /></Relationships>
</file>

<file path=ppt/notesSlides/_rels/notesSlide78.xml.rels>&#65279;<?xml version="1.0" encoding="utf-8"?><Relationships xmlns="http://schemas.openxmlformats.org/package/2006/relationships"><Relationship Type="http://schemas.openxmlformats.org/officeDocument/2006/relationships/slide" Target="/ppt/slides/slide78.xml" Id="Re44f5df9baa148e3" /><Relationship Type="http://schemas.openxmlformats.org/officeDocument/2006/relationships/notesMaster" Target="/ppt/notesMasters/notesMaster1.xml" Id="R7066b143ce5241a2" /></Relationships>
</file>

<file path=ppt/notesSlides/_rels/notesSlide79.xml.rels>&#65279;<?xml version="1.0" encoding="utf-8"?><Relationships xmlns="http://schemas.openxmlformats.org/package/2006/relationships"><Relationship Type="http://schemas.openxmlformats.org/officeDocument/2006/relationships/slide" Target="/ppt/slides/slide79.xml" Id="R141169728cec44ad" /><Relationship Type="http://schemas.openxmlformats.org/officeDocument/2006/relationships/notesMaster" Target="/ppt/notesMasters/notesMaster1.xml" Id="Rac5a2a00eab04c7c" /></Relationships>
</file>

<file path=ppt/notesSlides/_rels/notesSlide8.xml.rels>&#65279;<?xml version="1.0" encoding="utf-8"?><Relationships xmlns="http://schemas.openxmlformats.org/package/2006/relationships"><Relationship Type="http://schemas.openxmlformats.org/officeDocument/2006/relationships/slide" Target="/ppt/slides/slide8.xml" Id="R99cdea71f20f478b" /><Relationship Type="http://schemas.openxmlformats.org/officeDocument/2006/relationships/notesMaster" Target="/ppt/notesMasters/notesMaster1.xml" Id="R5527566aca6d4eed" /></Relationships>
</file>

<file path=ppt/notesSlides/_rels/notesSlide80.xml.rels>&#65279;<?xml version="1.0" encoding="utf-8"?><Relationships xmlns="http://schemas.openxmlformats.org/package/2006/relationships"><Relationship Type="http://schemas.openxmlformats.org/officeDocument/2006/relationships/slide" Target="/ppt/slides/slide80.xml" Id="Rb360a20d8fba48e9" /><Relationship Type="http://schemas.openxmlformats.org/officeDocument/2006/relationships/notesMaster" Target="/ppt/notesMasters/notesMaster1.xml" Id="Rbfc4aaceabf54d34" /></Relationships>
</file>

<file path=ppt/notesSlides/_rels/notesSlide81.xml.rels>&#65279;<?xml version="1.0" encoding="utf-8"?><Relationships xmlns="http://schemas.openxmlformats.org/package/2006/relationships"><Relationship Type="http://schemas.openxmlformats.org/officeDocument/2006/relationships/slide" Target="/ppt/slides/slide81.xml" Id="R97df33fdd4f94bc2" /><Relationship Type="http://schemas.openxmlformats.org/officeDocument/2006/relationships/notesMaster" Target="/ppt/notesMasters/notesMaster1.xml" Id="Rca88c2933c6b48b2" /></Relationships>
</file>

<file path=ppt/notesSlides/_rels/notesSlide82.xml.rels>&#65279;<?xml version="1.0" encoding="utf-8"?><Relationships xmlns="http://schemas.openxmlformats.org/package/2006/relationships"><Relationship Type="http://schemas.openxmlformats.org/officeDocument/2006/relationships/slide" Target="/ppt/slides/slide82.xml" Id="R6384213e7d3a4a72" /><Relationship Type="http://schemas.openxmlformats.org/officeDocument/2006/relationships/notesMaster" Target="/ppt/notesMasters/notesMaster1.xml" Id="R33400c9865eb4539" /></Relationships>
</file>

<file path=ppt/notesSlides/_rels/notesSlide83.xml.rels>&#65279;<?xml version="1.0" encoding="utf-8"?><Relationships xmlns="http://schemas.openxmlformats.org/package/2006/relationships"><Relationship Type="http://schemas.openxmlformats.org/officeDocument/2006/relationships/slide" Target="/ppt/slides/slide83.xml" Id="Rc44dd1fcae354b47" /><Relationship Type="http://schemas.openxmlformats.org/officeDocument/2006/relationships/notesMaster" Target="/ppt/notesMasters/notesMaster1.xml" Id="Re2fbadb8dedc4606" /></Relationships>
</file>

<file path=ppt/notesSlides/_rels/notesSlide84.xml.rels>&#65279;<?xml version="1.0" encoding="utf-8"?><Relationships xmlns="http://schemas.openxmlformats.org/package/2006/relationships"><Relationship Type="http://schemas.openxmlformats.org/officeDocument/2006/relationships/slide" Target="/ppt/slides/slide84.xml" Id="R357d3c7dc0c647ca" /><Relationship Type="http://schemas.openxmlformats.org/officeDocument/2006/relationships/notesMaster" Target="/ppt/notesMasters/notesMaster1.xml" Id="Rb3c68565da1142af" /></Relationships>
</file>

<file path=ppt/notesSlides/_rels/notesSlide85.xml.rels>&#65279;<?xml version="1.0" encoding="utf-8"?><Relationships xmlns="http://schemas.openxmlformats.org/package/2006/relationships"><Relationship Type="http://schemas.openxmlformats.org/officeDocument/2006/relationships/slide" Target="/ppt/slides/slide85.xml" Id="R281ee01b8c444f8e" /><Relationship Type="http://schemas.openxmlformats.org/officeDocument/2006/relationships/notesMaster" Target="/ppt/notesMasters/notesMaster1.xml" Id="R6d9e29aae9b4484f" /></Relationships>
</file>

<file path=ppt/notesSlides/_rels/notesSlide86.xml.rels>&#65279;<?xml version="1.0" encoding="utf-8"?><Relationships xmlns="http://schemas.openxmlformats.org/package/2006/relationships"><Relationship Type="http://schemas.openxmlformats.org/officeDocument/2006/relationships/slide" Target="/ppt/slides/slide86.xml" Id="R37dd0e263ea44436" /><Relationship Type="http://schemas.openxmlformats.org/officeDocument/2006/relationships/notesMaster" Target="/ppt/notesMasters/notesMaster1.xml" Id="Rfade45a3c6104134" /></Relationships>
</file>

<file path=ppt/notesSlides/_rels/notesSlide87.xml.rels>&#65279;<?xml version="1.0" encoding="utf-8"?><Relationships xmlns="http://schemas.openxmlformats.org/package/2006/relationships"><Relationship Type="http://schemas.openxmlformats.org/officeDocument/2006/relationships/slide" Target="/ppt/slides/slide87.xml" Id="R0d1cffbe035b49cf" /><Relationship Type="http://schemas.openxmlformats.org/officeDocument/2006/relationships/notesMaster" Target="/ppt/notesMasters/notesMaster1.xml" Id="R5573718b8b8f4db2" /></Relationships>
</file>

<file path=ppt/notesSlides/_rels/notesSlide88.xml.rels>&#65279;<?xml version="1.0" encoding="utf-8"?><Relationships xmlns="http://schemas.openxmlformats.org/package/2006/relationships"><Relationship Type="http://schemas.openxmlformats.org/officeDocument/2006/relationships/slide" Target="/ppt/slides/slide88.xml" Id="R51ae3e27fb944d3e" /><Relationship Type="http://schemas.openxmlformats.org/officeDocument/2006/relationships/notesMaster" Target="/ppt/notesMasters/notesMaster1.xml" Id="Rbd82cd70a6ab4a4c" /></Relationships>
</file>

<file path=ppt/notesSlides/_rels/notesSlide89.xml.rels>&#65279;<?xml version="1.0" encoding="utf-8"?><Relationships xmlns="http://schemas.openxmlformats.org/package/2006/relationships"><Relationship Type="http://schemas.openxmlformats.org/officeDocument/2006/relationships/slide" Target="/ppt/slides/slide89.xml" Id="R70bf62dd42ad449a" /><Relationship Type="http://schemas.openxmlformats.org/officeDocument/2006/relationships/notesMaster" Target="/ppt/notesMasters/notesMaster1.xml" Id="Rc6d664d082e34535" /></Relationships>
</file>

<file path=ppt/notesSlides/_rels/notesSlide9.xml.rels>&#65279;<?xml version="1.0" encoding="utf-8"?><Relationships xmlns="http://schemas.openxmlformats.org/package/2006/relationships"><Relationship Type="http://schemas.openxmlformats.org/officeDocument/2006/relationships/slide" Target="/ppt/slides/slide9.xml" Id="Rd95196dc0ab142be" /><Relationship Type="http://schemas.openxmlformats.org/officeDocument/2006/relationships/notesMaster" Target="/ppt/notesMasters/notesMaster1.xml" Id="Re0ee267c6445411c" /></Relationships>
</file>

<file path=ppt/notesSlides/_rels/notesSlide90.xml.rels>&#65279;<?xml version="1.0" encoding="utf-8"?><Relationships xmlns="http://schemas.openxmlformats.org/package/2006/relationships"><Relationship Type="http://schemas.openxmlformats.org/officeDocument/2006/relationships/slide" Target="/ppt/slides/slide90.xml" Id="R26cc9eb20f1c487d" /><Relationship Type="http://schemas.openxmlformats.org/officeDocument/2006/relationships/notesMaster" Target="/ppt/notesMasters/notesMaster1.xml" Id="Rb8e8d4956f984faa" /></Relationships>
</file>

<file path=ppt/notesSlides/_rels/notesSlide91.xml.rels>&#65279;<?xml version="1.0" encoding="utf-8"?><Relationships xmlns="http://schemas.openxmlformats.org/package/2006/relationships"><Relationship Type="http://schemas.openxmlformats.org/officeDocument/2006/relationships/slide" Target="/ppt/slides/slide91.xml" Id="R624ed3078eed450e" /><Relationship Type="http://schemas.openxmlformats.org/officeDocument/2006/relationships/notesMaster" Target="/ppt/notesMasters/notesMaster1.xml" Id="R0d13caffb3694056" /></Relationships>
</file>

<file path=ppt/notesSlides/_rels/notesSlide92.xml.rels>&#65279;<?xml version="1.0" encoding="utf-8"?><Relationships xmlns="http://schemas.openxmlformats.org/package/2006/relationships"><Relationship Type="http://schemas.openxmlformats.org/officeDocument/2006/relationships/slide" Target="/ppt/slides/slide92.xml" Id="R75806671142c40d7" /><Relationship Type="http://schemas.openxmlformats.org/officeDocument/2006/relationships/notesMaster" Target="/ppt/notesMasters/notesMaster1.xml" Id="Rf9ce72ff3ce7420b" /></Relationships>
</file>

<file path=ppt/notesSlides/_rels/notesSlide93.xml.rels>&#65279;<?xml version="1.0" encoding="utf-8"?><Relationships xmlns="http://schemas.openxmlformats.org/package/2006/relationships"><Relationship Type="http://schemas.openxmlformats.org/officeDocument/2006/relationships/slide" Target="/ppt/slides/slide93.xml" Id="R1d2d69cb5dc34515" /><Relationship Type="http://schemas.openxmlformats.org/officeDocument/2006/relationships/notesMaster" Target="/ppt/notesMasters/notesMaster1.xml" Id="R470c385cef234df7" /></Relationships>
</file>

<file path=ppt/notesSlides/_rels/notesSlide94.xml.rels>&#65279;<?xml version="1.0" encoding="utf-8"?><Relationships xmlns="http://schemas.openxmlformats.org/package/2006/relationships"><Relationship Type="http://schemas.openxmlformats.org/officeDocument/2006/relationships/slide" Target="/ppt/slides/slide94.xml" Id="R32eac99ecb4c4fc6" /><Relationship Type="http://schemas.openxmlformats.org/officeDocument/2006/relationships/notesMaster" Target="/ppt/notesMasters/notesMaster1.xml" Id="Rc245c8c20db3479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
            </a:r>
            <a:endParaRP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012be3856cdd48f7" /></Relationships>
</file>

<file path=ppt/slideLayouts/slideLayout1.xml><?xml version="1.0" encoding="utf-8"?>
<p:sldLayout xmlns:p="http://schemas.openxmlformats.org/presentationml/2006/main" preserve="1">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fea0b1635594dd5" /><Relationship Type="http://schemas.openxmlformats.org/officeDocument/2006/relationships/slideLayout" Target="/ppt/slideLayouts/slideLayout1.xml" Id="Re217ffccf3294f0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e217ffccf3294f02"/>
  </p:sldLayoutIdLst>
  <p:hf sldNum="0" hdr="0" ftr="0" dt="0"/>
  <p:txStyles>
    <p:titleStyle>
      <a:lvl1pPr xmlns:a="http://schemas.openxmlformats.org/drawingml/2006/main" algn="ctr" defTabSz="914400">
        <a:spcBef>
          <a:spcPct val="0"/>
        </a:spcBef>
        <a:buNone/>
        <a:defRPr sz="4400" kern="1200">
          <a:solidFill>
            <a:schemeClr val="tx1"/>
          </a:solidFill>
          <a:latin typeface="+mj-lt"/>
          <a:ea typeface="+mj-lt"/>
          <a:cs typeface="+mj-lt"/>
        </a:defRPr>
      </a:lvl1pPr>
    </p:titleStyle>
    <p:bodyStyle>
      <a:lvl1pPr xmlns:a="http://schemas.openxmlformats.org/drawingml/2006/main" marL="342900" indent="-342900" algn="l" defTabSz="914400">
        <a:spcBef>
          <a:spcPct val="20000"/>
        </a:spcBef>
        <a:buFont typeface="Arial"/>
        <a:buChar char="•"/>
        <a:defRPr sz="3200" kern="1200">
          <a:solidFill>
            <a:schemeClr val="tx1"/>
          </a:solidFill>
          <a:latin typeface="+mn-lt"/>
          <a:ea typeface="+mn-lt"/>
          <a:cs typeface="+mn-lt"/>
        </a:defRPr>
      </a:lvl1pPr>
      <a:lvl2pPr xmlns:a="http://schemas.openxmlformats.org/drawingml/2006/main" marL="742950" indent="-285750" algn="l" defTabSz="914400">
        <a:spcBef>
          <a:spcPct val="20000"/>
        </a:spcBef>
        <a:buFont typeface="Arial"/>
        <a:buChar char="–"/>
        <a:defRPr sz="2800" kern="1200">
          <a:solidFill>
            <a:schemeClr val="tx1"/>
          </a:solidFill>
          <a:latin typeface="+mn-lt"/>
          <a:ea typeface="+mn-lt"/>
          <a:cs typeface="+mn-lt"/>
        </a:defRPr>
      </a:lvl2pPr>
      <a:lvl3pPr xmlns:a="http://schemas.openxmlformats.org/drawingml/2006/main" marL="1143000" indent="-228600" algn="l" defTabSz="914400">
        <a:spcBef>
          <a:spcPct val="20000"/>
        </a:spcBef>
        <a:buFont typeface="Arial"/>
        <a:buChar char="•"/>
        <a:defRPr sz="2400" kern="1200">
          <a:solidFill>
            <a:schemeClr val="tx1"/>
          </a:solidFill>
          <a:latin typeface="+mn-lt"/>
          <a:ea typeface="+mn-lt"/>
          <a:cs typeface="+mn-lt"/>
        </a:defRPr>
      </a:lvl3pPr>
      <a:lvl4pPr xmlns:a="http://schemas.openxmlformats.org/drawingml/2006/main" marL="1600200" indent="-228600" algn="l" defTabSz="914400">
        <a:spcBef>
          <a:spcPct val="20000"/>
        </a:spcBef>
        <a:buFont typeface="Arial"/>
        <a:buChar char="–"/>
        <a:defRPr sz="2000" kern="1200">
          <a:solidFill>
            <a:schemeClr val="tx1"/>
          </a:solidFill>
          <a:latin typeface="+mn-lt"/>
          <a:ea typeface="+mn-lt"/>
          <a:cs typeface="+mn-lt"/>
        </a:defRPr>
      </a:lvl4pPr>
      <a:lvl5pPr xmlns:a="http://schemas.openxmlformats.org/drawingml/2006/main" marL="2057400" indent="-228600" algn="l" defTabSz="914400">
        <a:spcBef>
          <a:spcPct val="20000"/>
        </a:spcBef>
        <a:buFont typeface="Arial"/>
        <a:buChar char="»"/>
        <a:defRPr sz="2000" kern="1200">
          <a:solidFill>
            <a:schemeClr val="tx1"/>
          </a:solidFill>
          <a:latin typeface="+mn-lt"/>
          <a:ea typeface="+mn-lt"/>
          <a:cs typeface="+mn-lt"/>
        </a:defRPr>
      </a:lvl5pPr>
      <a:lvl6pPr xmlns:a="http://schemas.openxmlformats.org/drawingml/2006/main" marL="2514600" indent="-228600" algn="l" defTabSz="914400">
        <a:spcBef>
          <a:spcPct val="20000"/>
        </a:spcBef>
        <a:buFont typeface="Arial"/>
        <a:buChar char="•"/>
        <a:defRPr sz="2000" kern="1200">
          <a:solidFill>
            <a:schemeClr val="tx1"/>
          </a:solidFill>
          <a:latin typeface="+mn-lt"/>
          <a:ea typeface="+mn-lt"/>
          <a:cs typeface="+mn-lt"/>
        </a:defRPr>
      </a:lvl6pPr>
      <a:lvl7pPr xmlns:a="http://schemas.openxmlformats.org/drawingml/2006/main" marL="2971800" indent="-228600" algn="l" defTabSz="914400">
        <a:spcBef>
          <a:spcPct val="20000"/>
        </a:spcBef>
        <a:buFont typeface="Arial"/>
        <a:buChar char="•"/>
        <a:defRPr sz="2000" kern="1200">
          <a:solidFill>
            <a:schemeClr val="tx1"/>
          </a:solidFill>
          <a:latin typeface="+mn-lt"/>
          <a:ea typeface="+mn-lt"/>
          <a:cs typeface="+mn-lt"/>
        </a:defRPr>
      </a:lvl7pPr>
      <a:lvl8pPr xmlns:a="http://schemas.openxmlformats.org/drawingml/2006/main" marL="3429000" indent="-228600" algn="l" defTabSz="914400">
        <a:spcBef>
          <a:spcPct val="20000"/>
        </a:spcBef>
        <a:buFont typeface="Arial"/>
        <a:buChar char="•"/>
        <a:defRPr sz="2000" kern="1200">
          <a:solidFill>
            <a:schemeClr val="tx1"/>
          </a:solidFill>
          <a:latin typeface="+mn-lt"/>
          <a:ea typeface="+mn-lt"/>
          <a:cs typeface="+mn-lt"/>
        </a:defRPr>
      </a:lvl8pPr>
      <a:lvl9pPr xmlns:a="http://schemas.openxmlformats.org/drawingml/2006/main" marL="3886200" indent="-228600" algn="l" defTabSz="914400">
        <a:spcBef>
          <a:spcPct val="20000"/>
        </a:spcBef>
        <a:buFont typeface="Arial"/>
        <a:buChar char="•"/>
        <a:defRPr sz="20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d57c0dc791340ea" /><Relationship Type="http://schemas.openxmlformats.org/officeDocument/2006/relationships/image" Target="/ppt/media/image.png" Id="R6054e42568074331" /><Relationship Type="http://schemas.openxmlformats.org/officeDocument/2006/relationships/notesSlide" Target="/ppt/notesSlides/notesSlide1.xml" Id="Rb33f9e6b1740445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767b80116c3419c" /><Relationship Type="http://schemas.openxmlformats.org/officeDocument/2006/relationships/image" Target="/ppt/media/image3.png" Id="R663fb0cf6c5342ef" /><Relationship Type="http://schemas.openxmlformats.org/officeDocument/2006/relationships/notesSlide" Target="/ppt/notesSlides/notesSlide10.xml" Id="R386e3eb8813e44d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94f421281a8844b9" /><Relationship Type="http://schemas.openxmlformats.org/officeDocument/2006/relationships/image" Target="/ppt/media/image4.png" Id="R91159509dd734576" /><Relationship Type="http://schemas.openxmlformats.org/officeDocument/2006/relationships/notesSlide" Target="/ppt/notesSlides/notesSlide11.xml" Id="R04fd26fc8d914b59"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0502202d17a4814" /><Relationship Type="http://schemas.openxmlformats.org/officeDocument/2006/relationships/notesSlide" Target="/ppt/notesSlides/notesSlide12.xml" Id="R07f04c55f45740df"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15982c246e7a4e60" /><Relationship Type="http://schemas.openxmlformats.org/officeDocument/2006/relationships/image" Target="/ppt/media/image5.png" Id="R83cce1915f0f499f" /><Relationship Type="http://schemas.openxmlformats.org/officeDocument/2006/relationships/notesSlide" Target="/ppt/notesSlides/notesSlide13.xml" Id="R9238293db3d54c81"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f9949811550f468a" /><Relationship Type="http://schemas.openxmlformats.org/officeDocument/2006/relationships/notesSlide" Target="/ppt/notesSlides/notesSlide14.xml" Id="R30ddc289e619481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3139033336044207" /><Relationship Type="http://schemas.openxmlformats.org/officeDocument/2006/relationships/image" Target="/ppt/media/image6.png" Id="Re751958a3c374b76" /><Relationship Type="http://schemas.openxmlformats.org/officeDocument/2006/relationships/notesSlide" Target="/ppt/notesSlides/notesSlide15.xml" Id="Rb786a6eb500c41e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f0909289e81e4e82" /><Relationship Type="http://schemas.openxmlformats.org/officeDocument/2006/relationships/image" Target="/ppt/media/image7.png" Id="R128ed1abeac2425b" /><Relationship Type="http://schemas.openxmlformats.org/officeDocument/2006/relationships/notesSlide" Target="/ppt/notesSlides/notesSlide16.xml" Id="R8a652f4b55e542ee"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59ee2d98dbe5468d" /><Relationship Type="http://schemas.openxmlformats.org/officeDocument/2006/relationships/notesSlide" Target="/ppt/notesSlides/notesSlide17.xml" Id="Re77255e84c664b05"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dc8a5be89e434ce5" /><Relationship Type="http://schemas.openxmlformats.org/officeDocument/2006/relationships/notesSlide" Target="/ppt/notesSlides/notesSlide18.xml" Id="Ref93c70361cd4200"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175bf10f751c44a7" /><Relationship Type="http://schemas.openxmlformats.org/officeDocument/2006/relationships/image" Target="/ppt/media/image8.png" Id="R2a83f399cda64340" /><Relationship Type="http://schemas.openxmlformats.org/officeDocument/2006/relationships/notesSlide" Target="/ppt/notesSlides/notesSlide19.xml" Id="Rbb2c1beb0885486d"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58c3fe318a354cff" /><Relationship Type="http://schemas.openxmlformats.org/officeDocument/2006/relationships/notesSlide" Target="/ppt/notesSlides/notesSlide2.xml" Id="Re1bb30f489f645ba"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853b206099244d6c" /><Relationship Type="http://schemas.openxmlformats.org/officeDocument/2006/relationships/image" Target="/ppt/media/image9.png" Id="R6ef23076ff164fe7" /><Relationship Type="http://schemas.openxmlformats.org/officeDocument/2006/relationships/notesSlide" Target="/ppt/notesSlides/notesSlide20.xml" Id="R52fe5c46746f48ea"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1037d6869ef74d95" /><Relationship Type="http://schemas.openxmlformats.org/officeDocument/2006/relationships/notesSlide" Target="/ppt/notesSlides/notesSlide21.xml" Id="R34105c8cc0d445d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a7c550b3bedf4de1" /><Relationship Type="http://schemas.openxmlformats.org/officeDocument/2006/relationships/notesSlide" Target="/ppt/notesSlides/notesSlide22.xml" Id="R6c77cf1fec41431e"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967cecf439f04367" /><Relationship Type="http://schemas.openxmlformats.org/officeDocument/2006/relationships/image" Target="/ppt/media/image10.png" Id="R9949f6550a264fca" /><Relationship Type="http://schemas.openxmlformats.org/officeDocument/2006/relationships/notesSlide" Target="/ppt/notesSlides/notesSlide23.xml" Id="R03871193f9144658"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d10be7154bd846bd" /><Relationship Type="http://schemas.openxmlformats.org/officeDocument/2006/relationships/image" Target="/ppt/media/image11.png" Id="Red94581bf027412f" /><Relationship Type="http://schemas.openxmlformats.org/officeDocument/2006/relationships/notesSlide" Target="/ppt/notesSlides/notesSlide24.xml" Id="Rc64518c8c1f54c8a"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620d7132209044c8" /><Relationship Type="http://schemas.openxmlformats.org/officeDocument/2006/relationships/image" Target="/ppt/media/image12.png" Id="R0c177efa67df4014" /><Relationship Type="http://schemas.openxmlformats.org/officeDocument/2006/relationships/notesSlide" Target="/ppt/notesSlides/notesSlide25.xml" Id="Rc99c9cab90cb4040"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587caedf9d0d401c" /><Relationship Type="http://schemas.openxmlformats.org/officeDocument/2006/relationships/notesSlide" Target="/ppt/notesSlides/notesSlide26.xml" Id="R94ef2d1618934d2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9fa233266bd64327" /><Relationship Type="http://schemas.openxmlformats.org/officeDocument/2006/relationships/image" Target="/ppt/media/image13.png" Id="R4e16ee9efc674f22" /><Relationship Type="http://schemas.openxmlformats.org/officeDocument/2006/relationships/notesSlide" Target="/ppt/notesSlides/notesSlide27.xml" Id="R6f134a0577444825"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71e0bd97338f4ab8" /><Relationship Type="http://schemas.openxmlformats.org/officeDocument/2006/relationships/notesSlide" Target="/ppt/notesSlides/notesSlide28.xml" Id="R64ec904797ff44b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69846ff4864049e8" /><Relationship Type="http://schemas.openxmlformats.org/officeDocument/2006/relationships/image" Target="/ppt/media/image14.png" Id="R27ebc0cf110d464b" /><Relationship Type="http://schemas.openxmlformats.org/officeDocument/2006/relationships/notesSlide" Target="/ppt/notesSlides/notesSlide29.xml" Id="R89cdc1aa1fd740a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5af2337f7142471d" /><Relationship Type="http://schemas.openxmlformats.org/officeDocument/2006/relationships/notesSlide" Target="/ppt/notesSlides/notesSlide3.xml" Id="Rc47b0234f162410e"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c2d0cf5fb5854f3e" /><Relationship Type="http://schemas.openxmlformats.org/officeDocument/2006/relationships/notesSlide" Target="/ppt/notesSlides/notesSlide30.xml" Id="Rb2bbaf62fc954c8b"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05613e34b1b64f79" /><Relationship Type="http://schemas.openxmlformats.org/officeDocument/2006/relationships/image" Target="/ppt/media/image15.png" Id="R15143f79eded4445" /><Relationship Type="http://schemas.openxmlformats.org/officeDocument/2006/relationships/notesSlide" Target="/ppt/notesSlides/notesSlide31.xml" Id="Rfdf44aca9f514827"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2048919cd65b43d2" /><Relationship Type="http://schemas.openxmlformats.org/officeDocument/2006/relationships/notesSlide" Target="/ppt/notesSlides/notesSlide32.xml" Id="R6363fd84a1ea44e0"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ee7835b99c754a93" /><Relationship Type="http://schemas.openxmlformats.org/officeDocument/2006/relationships/image" Target="/ppt/media/image16.png" Id="Ra1d6d53410d44a75" /><Relationship Type="http://schemas.openxmlformats.org/officeDocument/2006/relationships/notesSlide" Target="/ppt/notesSlides/notesSlide33.xml" Id="R075204a0f7574282"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ec4155f9b5b34448" /><Relationship Type="http://schemas.openxmlformats.org/officeDocument/2006/relationships/notesSlide" Target="/ppt/notesSlides/notesSlide34.xml" Id="R89754171c3534ea4"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3febd6a87e9b496e" /><Relationship Type="http://schemas.openxmlformats.org/officeDocument/2006/relationships/image" Target="/ppt/media/image17.png" Id="R9f04bf3d77774235" /><Relationship Type="http://schemas.openxmlformats.org/officeDocument/2006/relationships/notesSlide" Target="/ppt/notesSlides/notesSlide35.xml" Id="Rec43d97cb25b4aac"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28f42d3bcfc14677" /><Relationship Type="http://schemas.openxmlformats.org/officeDocument/2006/relationships/notesSlide" Target="/ppt/notesSlides/notesSlide36.xml" Id="R28b12835081e4a60"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1056d96b27f04b2a" /><Relationship Type="http://schemas.openxmlformats.org/officeDocument/2006/relationships/image" Target="/ppt/media/image18.png" Id="R3db7c299427e4d6b" /><Relationship Type="http://schemas.openxmlformats.org/officeDocument/2006/relationships/notesSlide" Target="/ppt/notesSlides/notesSlide37.xml" Id="R79a98513db3c4d48"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8c8a283b0b5347db" /><Relationship Type="http://schemas.openxmlformats.org/officeDocument/2006/relationships/notesSlide" Target="/ppt/notesSlides/notesSlide38.xml" Id="Ra58982b5b0e54c76"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a6ed68b55f1c407d" /><Relationship Type="http://schemas.openxmlformats.org/officeDocument/2006/relationships/image" Target="/ppt/media/image19.png" Id="Rc3aa379b63974bf5" /><Relationship Type="http://schemas.openxmlformats.org/officeDocument/2006/relationships/notesSlide" Target="/ppt/notesSlides/notesSlide39.xml" Id="R5e0c8cd6402b4a09"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b0fbd2ae366449fd" /><Relationship Type="http://schemas.openxmlformats.org/officeDocument/2006/relationships/notesSlide" Target="/ppt/notesSlides/notesSlide4.xml" Id="R7f6fa28909904359"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a784a4c5bff4408d" /><Relationship Type="http://schemas.openxmlformats.org/officeDocument/2006/relationships/notesSlide" Target="/ppt/notesSlides/notesSlide40.xml" Id="R501465b4e02b4f38"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c174ebd5a51b489b" /><Relationship Type="http://schemas.openxmlformats.org/officeDocument/2006/relationships/notesSlide" Target="/ppt/notesSlides/notesSlide41.xml" Id="R34ed789d9b79485f"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ae929e18f25e4743" /><Relationship Type="http://schemas.openxmlformats.org/officeDocument/2006/relationships/notesSlide" Target="/ppt/notesSlides/notesSlide42.xml" Id="R6eb3cb03de2d4fc9"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ebb9453615824a1a" /><Relationship Type="http://schemas.openxmlformats.org/officeDocument/2006/relationships/notesSlide" Target="/ppt/notesSlides/notesSlide43.xml" Id="R31962634f7144cc9"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c0ab385775aa4648" /><Relationship Type="http://schemas.openxmlformats.org/officeDocument/2006/relationships/notesSlide" Target="/ppt/notesSlides/notesSlide44.xml" Id="R5e721ccfccc049ae"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1c38ccfc369e48d5" /><Relationship Type="http://schemas.openxmlformats.org/officeDocument/2006/relationships/notesSlide" Target="/ppt/notesSlides/notesSlide45.xml" Id="R76a545ffadc64962"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b191a701564342fe" /><Relationship Type="http://schemas.openxmlformats.org/officeDocument/2006/relationships/image" Target="/ppt/media/image20.png" Id="Rcd04392ca85044b0" /><Relationship Type="http://schemas.openxmlformats.org/officeDocument/2006/relationships/notesSlide" Target="/ppt/notesSlides/notesSlide46.xml" Id="Ref6719b5d8eb47e6"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490e30e806b94c2e" /><Relationship Type="http://schemas.openxmlformats.org/officeDocument/2006/relationships/image" Target="/ppt/media/image21.png" Id="R92c5918ba8db4a26" /><Relationship Type="http://schemas.openxmlformats.org/officeDocument/2006/relationships/notesSlide" Target="/ppt/notesSlides/notesSlide47.xml" Id="Ra33a7eaa08c4443f"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4e80cb63f5b143bc" /><Relationship Type="http://schemas.openxmlformats.org/officeDocument/2006/relationships/notesSlide" Target="/ppt/notesSlides/notesSlide48.xml" Id="R5fd2495de1a645cc"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c0294f9fcf0a4faf" /><Relationship Type="http://schemas.openxmlformats.org/officeDocument/2006/relationships/notesSlide" Target="/ppt/notesSlides/notesSlide49.xml" Id="Ra7c5957422da445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88370c5e811d426f" /><Relationship Type="http://schemas.openxmlformats.org/officeDocument/2006/relationships/notesSlide" Target="/ppt/notesSlides/notesSlide5.xml" Id="R8e6989978483499b"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957a33bac3584ac4" /><Relationship Type="http://schemas.openxmlformats.org/officeDocument/2006/relationships/notesSlide" Target="/ppt/notesSlides/notesSlide50.xml" Id="R3c6b0d86aa0a4ad5"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cf4b88413ccd4e51" /><Relationship Type="http://schemas.openxmlformats.org/officeDocument/2006/relationships/notesSlide" Target="/ppt/notesSlides/notesSlide51.xml" Id="R9be73117de534bc7"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6871c390edc74de1" /><Relationship Type="http://schemas.openxmlformats.org/officeDocument/2006/relationships/notesSlide" Target="/ppt/notesSlides/notesSlide52.xml" Id="R1f745bdcb02c48dc"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2bae0777de684d9f" /><Relationship Type="http://schemas.openxmlformats.org/officeDocument/2006/relationships/notesSlide" Target="/ppt/notesSlides/notesSlide53.xml" Id="Rfe3b969a272b4fcd"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77483a6bd08d4041" /><Relationship Type="http://schemas.openxmlformats.org/officeDocument/2006/relationships/image" Target="/ppt/media/image22.png" Id="R6ae40a44018e4b31" /><Relationship Type="http://schemas.openxmlformats.org/officeDocument/2006/relationships/notesSlide" Target="/ppt/notesSlides/notesSlide54.xml" Id="R55bf38b6d9da4e9c"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d6acac1a38cb43a1" /><Relationship Type="http://schemas.openxmlformats.org/officeDocument/2006/relationships/notesSlide" Target="/ppt/notesSlides/notesSlide55.xml" Id="R52c4472d8ef340b7"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438b0851ed824e87" /><Relationship Type="http://schemas.openxmlformats.org/officeDocument/2006/relationships/notesSlide" Target="/ppt/notesSlides/notesSlide56.xml" Id="Rb1af4aac88e7480a"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ba12b02dff69454b" /><Relationship Type="http://schemas.openxmlformats.org/officeDocument/2006/relationships/image" Target="/ppt/media/image23.png" Id="R0a66a15c781f41a2" /><Relationship Type="http://schemas.openxmlformats.org/officeDocument/2006/relationships/notesSlide" Target="/ppt/notesSlides/notesSlide57.xml" Id="Rd0dde332698a47b5"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67b86840a3a54b34" /><Relationship Type="http://schemas.openxmlformats.org/officeDocument/2006/relationships/notesSlide" Target="/ppt/notesSlides/notesSlide58.xml" Id="R4a28229438e84de6"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aca4eea574e3418a" /><Relationship Type="http://schemas.openxmlformats.org/officeDocument/2006/relationships/notesSlide" Target="/ppt/notesSlides/notesSlide59.xml" Id="R3bc0479d069d4308"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897d13585c98415c" /><Relationship Type="http://schemas.openxmlformats.org/officeDocument/2006/relationships/notesSlide" Target="/ppt/notesSlides/notesSlide6.xml" Id="Rb883ba640ad741e7"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fdc8f48f8a624641" /><Relationship Type="http://schemas.openxmlformats.org/officeDocument/2006/relationships/notesSlide" Target="/ppt/notesSlides/notesSlide60.xml" Id="Rce71b061538b4cf8"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xml" Id="R9464c4cff1d641cc" /><Relationship Type="http://schemas.openxmlformats.org/officeDocument/2006/relationships/image" Target="/ppt/media/image24.png" Id="Raa5f795451b54c07" /><Relationship Type="http://schemas.openxmlformats.org/officeDocument/2006/relationships/notesSlide" Target="/ppt/notesSlides/notesSlide61.xml" Id="R04c250a18b9e496c"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xml" Id="R3cc260c29477405e" /><Relationship Type="http://schemas.openxmlformats.org/officeDocument/2006/relationships/image" Target="/ppt/media/image25.png" Id="R32dbd3917fae4e6a" /><Relationship Type="http://schemas.openxmlformats.org/officeDocument/2006/relationships/notesSlide" Target="/ppt/notesSlides/notesSlide62.xml" Id="R9c3298f92ad74448" /></Relationships>
</file>

<file path=ppt/slides/_rels/slide63.xml.rels>&#65279;<?xml version="1.0" encoding="utf-8"?><Relationships xmlns="http://schemas.openxmlformats.org/package/2006/relationships"><Relationship Type="http://schemas.openxmlformats.org/officeDocument/2006/relationships/slideLayout" Target="/ppt/slideLayouts/slideLayout1.xml" Id="Rc8090c8db99d4d6e" /><Relationship Type="http://schemas.openxmlformats.org/officeDocument/2006/relationships/notesSlide" Target="/ppt/notesSlides/notesSlide63.xml" Id="Re0c3476a6cd847d0" /></Relationships>
</file>

<file path=ppt/slides/_rels/slide64.xml.rels>&#65279;<?xml version="1.0" encoding="utf-8"?><Relationships xmlns="http://schemas.openxmlformats.org/package/2006/relationships"><Relationship Type="http://schemas.openxmlformats.org/officeDocument/2006/relationships/slideLayout" Target="/ppt/slideLayouts/slideLayout1.xml" Id="Rfd8b5dda75ac49af" /><Relationship Type="http://schemas.openxmlformats.org/officeDocument/2006/relationships/notesSlide" Target="/ppt/notesSlides/notesSlide64.xml" Id="R64380208e5f345ea" /></Relationships>
</file>

<file path=ppt/slides/_rels/slide65.xml.rels>&#65279;<?xml version="1.0" encoding="utf-8"?><Relationships xmlns="http://schemas.openxmlformats.org/package/2006/relationships"><Relationship Type="http://schemas.openxmlformats.org/officeDocument/2006/relationships/slideLayout" Target="/ppt/slideLayouts/slideLayout1.xml" Id="R7c4993eba9164e54" /><Relationship Type="http://schemas.openxmlformats.org/officeDocument/2006/relationships/image" Target="/ppt/media/image26.png" Id="R0eeb917b132441db" /><Relationship Type="http://schemas.openxmlformats.org/officeDocument/2006/relationships/notesSlide" Target="/ppt/notesSlides/notesSlide65.xml" Id="R47d0a38690a74b9d" /></Relationships>
</file>

<file path=ppt/slides/_rels/slide66.xml.rels>&#65279;<?xml version="1.0" encoding="utf-8"?><Relationships xmlns="http://schemas.openxmlformats.org/package/2006/relationships"><Relationship Type="http://schemas.openxmlformats.org/officeDocument/2006/relationships/slideLayout" Target="/ppt/slideLayouts/slideLayout1.xml" Id="Rbc178854dfa847fc" /><Relationship Type="http://schemas.openxmlformats.org/officeDocument/2006/relationships/image" Target="/ppt/media/image27.png" Id="R826f644721ad4be7" /><Relationship Type="http://schemas.openxmlformats.org/officeDocument/2006/relationships/notesSlide" Target="/ppt/notesSlides/notesSlide66.xml" Id="R24039820eb4e4e08" /></Relationships>
</file>

<file path=ppt/slides/_rels/slide67.xml.rels>&#65279;<?xml version="1.0" encoding="utf-8"?><Relationships xmlns="http://schemas.openxmlformats.org/package/2006/relationships"><Relationship Type="http://schemas.openxmlformats.org/officeDocument/2006/relationships/slideLayout" Target="/ppt/slideLayouts/slideLayout1.xml" Id="Rcd840ed1d7314a25" /><Relationship Type="http://schemas.openxmlformats.org/officeDocument/2006/relationships/notesSlide" Target="/ppt/notesSlides/notesSlide67.xml" Id="Rb73f8ce80bb5498c"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xml" Id="R39371cb47d3f453c" /><Relationship Type="http://schemas.openxmlformats.org/officeDocument/2006/relationships/notesSlide" Target="/ppt/notesSlides/notesSlide68.xml" Id="R70c48a4ea2114efa" /></Relationships>
</file>

<file path=ppt/slides/_rels/slide69.xml.rels>&#65279;<?xml version="1.0" encoding="utf-8"?><Relationships xmlns="http://schemas.openxmlformats.org/package/2006/relationships"><Relationship Type="http://schemas.openxmlformats.org/officeDocument/2006/relationships/slideLayout" Target="/ppt/slideLayouts/slideLayout1.xml" Id="R40aed8413c76427a" /><Relationship Type="http://schemas.openxmlformats.org/officeDocument/2006/relationships/image" Target="/ppt/media/image28.png" Id="Rf9118d3dcc4b40be" /><Relationship Type="http://schemas.openxmlformats.org/officeDocument/2006/relationships/notesSlide" Target="/ppt/notesSlides/notesSlide69.xml" Id="R95f908e7f74b4f0c"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2afb7db54f104b48" /><Relationship Type="http://schemas.openxmlformats.org/officeDocument/2006/relationships/notesSlide" Target="/ppt/notesSlides/notesSlide7.xml" Id="Rea66894383ea4ddd"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xml" Id="R56438a73fdad4383" /><Relationship Type="http://schemas.openxmlformats.org/officeDocument/2006/relationships/notesSlide" Target="/ppt/notesSlides/notesSlide70.xml" Id="R4521a83d6b9140e4" /></Relationships>
</file>

<file path=ppt/slides/_rels/slide71.xml.rels>&#65279;<?xml version="1.0" encoding="utf-8"?><Relationships xmlns="http://schemas.openxmlformats.org/package/2006/relationships"><Relationship Type="http://schemas.openxmlformats.org/officeDocument/2006/relationships/slideLayout" Target="/ppt/slideLayouts/slideLayout1.xml" Id="R4b59f9dad7ce411a" /><Relationship Type="http://schemas.openxmlformats.org/officeDocument/2006/relationships/image" Target="/ppt/media/image29.png" Id="Rc952153d9fbe4214" /><Relationship Type="http://schemas.openxmlformats.org/officeDocument/2006/relationships/notesSlide" Target="/ppt/notesSlides/notesSlide71.xml" Id="Rb9487d191c12411f" /></Relationships>
</file>

<file path=ppt/slides/_rels/slide72.xml.rels>&#65279;<?xml version="1.0" encoding="utf-8"?><Relationships xmlns="http://schemas.openxmlformats.org/package/2006/relationships"><Relationship Type="http://schemas.openxmlformats.org/officeDocument/2006/relationships/slideLayout" Target="/ppt/slideLayouts/slideLayout1.xml" Id="R0532d736133c4a01" /><Relationship Type="http://schemas.openxmlformats.org/officeDocument/2006/relationships/notesSlide" Target="/ppt/notesSlides/notesSlide72.xml" Id="R34566bf6e4844d9a"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xml" Id="R7844fdfb13d64add" /><Relationship Type="http://schemas.openxmlformats.org/officeDocument/2006/relationships/image" Target="/ppt/media/image30.png" Id="Rb14a5cb31a6e4176" /><Relationship Type="http://schemas.openxmlformats.org/officeDocument/2006/relationships/notesSlide" Target="/ppt/notesSlides/notesSlide73.xml" Id="R5975092070934863" /></Relationships>
</file>

<file path=ppt/slides/_rels/slide74.xml.rels>&#65279;<?xml version="1.0" encoding="utf-8"?><Relationships xmlns="http://schemas.openxmlformats.org/package/2006/relationships"><Relationship Type="http://schemas.openxmlformats.org/officeDocument/2006/relationships/slideLayout" Target="/ppt/slideLayouts/slideLayout1.xml" Id="Rb5d11528107846a0" /><Relationship Type="http://schemas.openxmlformats.org/officeDocument/2006/relationships/notesSlide" Target="/ppt/notesSlides/notesSlide74.xml" Id="R48c0a0cf3de4479f" /></Relationships>
</file>

<file path=ppt/slides/_rels/slide75.xml.rels>&#65279;<?xml version="1.0" encoding="utf-8"?><Relationships xmlns="http://schemas.openxmlformats.org/package/2006/relationships"><Relationship Type="http://schemas.openxmlformats.org/officeDocument/2006/relationships/slideLayout" Target="/ppt/slideLayouts/slideLayout1.xml" Id="R349cef1c78a34d47" /><Relationship Type="http://schemas.openxmlformats.org/officeDocument/2006/relationships/notesSlide" Target="/ppt/notesSlides/notesSlide75.xml" Id="R9ac79f3ef4784c11"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xml" Id="R2f538626c0704c98" /><Relationship Type="http://schemas.openxmlformats.org/officeDocument/2006/relationships/notesSlide" Target="/ppt/notesSlides/notesSlide76.xml" Id="Re7baa7ea28ad49ca"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xml" Id="Rfc04e7d5d13348e3" /><Relationship Type="http://schemas.openxmlformats.org/officeDocument/2006/relationships/notesSlide" Target="/ppt/notesSlides/notesSlide77.xml" Id="R122726469f654f96" /></Relationships>
</file>

<file path=ppt/slides/_rels/slide78.xml.rels>&#65279;<?xml version="1.0" encoding="utf-8"?><Relationships xmlns="http://schemas.openxmlformats.org/package/2006/relationships"><Relationship Type="http://schemas.openxmlformats.org/officeDocument/2006/relationships/slideLayout" Target="/ppt/slideLayouts/slideLayout1.xml" Id="R7c4ffca6a8214341" /><Relationship Type="http://schemas.openxmlformats.org/officeDocument/2006/relationships/image" Target="/ppt/media/image31.png" Id="R5981df8a47a04e6a" /><Relationship Type="http://schemas.openxmlformats.org/officeDocument/2006/relationships/notesSlide" Target="/ppt/notesSlides/notesSlide78.xml" Id="Rb9b8b1b12c1e4307" /></Relationships>
</file>

<file path=ppt/slides/_rels/slide79.xml.rels>&#65279;<?xml version="1.0" encoding="utf-8"?><Relationships xmlns="http://schemas.openxmlformats.org/package/2006/relationships"><Relationship Type="http://schemas.openxmlformats.org/officeDocument/2006/relationships/slideLayout" Target="/ppt/slideLayouts/slideLayout1.xml" Id="R7fa1b679906340a3" /><Relationship Type="http://schemas.openxmlformats.org/officeDocument/2006/relationships/notesSlide" Target="/ppt/notesSlides/notesSlide79.xml" Id="R9cdd722cee8d4c3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e0e85081e54d43ef" /><Relationship Type="http://schemas.openxmlformats.org/officeDocument/2006/relationships/image" Target="/ppt/media/image2.png" Id="Rd2041316f9764755" /><Relationship Type="http://schemas.openxmlformats.org/officeDocument/2006/relationships/notesSlide" Target="/ppt/notesSlides/notesSlide8.xml" Id="R936f8ee8c4a646ff" /></Relationships>
</file>

<file path=ppt/slides/_rels/slide80.xml.rels>&#65279;<?xml version="1.0" encoding="utf-8"?><Relationships xmlns="http://schemas.openxmlformats.org/package/2006/relationships"><Relationship Type="http://schemas.openxmlformats.org/officeDocument/2006/relationships/slideLayout" Target="/ppt/slideLayouts/slideLayout1.xml" Id="Rd00b98dcb9254e59" /><Relationship Type="http://schemas.openxmlformats.org/officeDocument/2006/relationships/notesSlide" Target="/ppt/notesSlides/notesSlide80.xml" Id="Ra3382da4fb0a41cc" /></Relationships>
</file>

<file path=ppt/slides/_rels/slide81.xml.rels>&#65279;<?xml version="1.0" encoding="utf-8"?><Relationships xmlns="http://schemas.openxmlformats.org/package/2006/relationships"><Relationship Type="http://schemas.openxmlformats.org/officeDocument/2006/relationships/slideLayout" Target="/ppt/slideLayouts/slideLayout1.xml" Id="R9fab421bb9564590" /><Relationship Type="http://schemas.openxmlformats.org/officeDocument/2006/relationships/notesSlide" Target="/ppt/notesSlides/notesSlide81.xml" Id="R2d5317b134e94ded" /></Relationships>
</file>

<file path=ppt/slides/_rels/slide82.xml.rels>&#65279;<?xml version="1.0" encoding="utf-8"?><Relationships xmlns="http://schemas.openxmlformats.org/package/2006/relationships"><Relationship Type="http://schemas.openxmlformats.org/officeDocument/2006/relationships/slideLayout" Target="/ppt/slideLayouts/slideLayout1.xml" Id="R66d17f5e18d44457" /><Relationship Type="http://schemas.openxmlformats.org/officeDocument/2006/relationships/notesSlide" Target="/ppt/notesSlides/notesSlide82.xml" Id="Rf9ad2f37a45e46b7"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xml" Id="Race0c02e2ec040c4" /><Relationship Type="http://schemas.openxmlformats.org/officeDocument/2006/relationships/notesSlide" Target="/ppt/notesSlides/notesSlide83.xml" Id="Re3eecee97c394dac" /></Relationships>
</file>

<file path=ppt/slides/_rels/slide84.xml.rels>&#65279;<?xml version="1.0" encoding="utf-8"?><Relationships xmlns="http://schemas.openxmlformats.org/package/2006/relationships"><Relationship Type="http://schemas.openxmlformats.org/officeDocument/2006/relationships/slideLayout" Target="/ppt/slideLayouts/slideLayout1.xml" Id="Rf2bfd347cd0f4ef9" /><Relationship Type="http://schemas.openxmlformats.org/officeDocument/2006/relationships/notesSlide" Target="/ppt/notesSlides/notesSlide84.xml" Id="R169e30e628c5469a" /></Relationships>
</file>

<file path=ppt/slides/_rels/slide85.xml.rels>&#65279;<?xml version="1.0" encoding="utf-8"?><Relationships xmlns="http://schemas.openxmlformats.org/package/2006/relationships"><Relationship Type="http://schemas.openxmlformats.org/officeDocument/2006/relationships/slideLayout" Target="/ppt/slideLayouts/slideLayout1.xml" Id="R7bdf8fb201654fe3" /><Relationship Type="http://schemas.openxmlformats.org/officeDocument/2006/relationships/notesSlide" Target="/ppt/notesSlides/notesSlide85.xml" Id="Rcad76289aa794ca9" /></Relationships>
</file>

<file path=ppt/slides/_rels/slide86.xml.rels>&#65279;<?xml version="1.0" encoding="utf-8"?><Relationships xmlns="http://schemas.openxmlformats.org/package/2006/relationships"><Relationship Type="http://schemas.openxmlformats.org/officeDocument/2006/relationships/slideLayout" Target="/ppt/slideLayouts/slideLayout1.xml" Id="R9313b9b884d94fcd" /><Relationship Type="http://schemas.openxmlformats.org/officeDocument/2006/relationships/notesSlide" Target="/ppt/notesSlides/notesSlide86.xml" Id="R269170af38a14fe5" /></Relationships>
</file>

<file path=ppt/slides/_rels/slide87.xml.rels>&#65279;<?xml version="1.0" encoding="utf-8"?><Relationships xmlns="http://schemas.openxmlformats.org/package/2006/relationships"><Relationship Type="http://schemas.openxmlformats.org/officeDocument/2006/relationships/slideLayout" Target="/ppt/slideLayouts/slideLayout1.xml" Id="R8dccccf9223d4726" /><Relationship Type="http://schemas.openxmlformats.org/officeDocument/2006/relationships/notesSlide" Target="/ppt/notesSlides/notesSlide87.xml" Id="R5138f538a2994306" /></Relationships>
</file>

<file path=ppt/slides/_rels/slide88.xml.rels>&#65279;<?xml version="1.0" encoding="utf-8"?><Relationships xmlns="http://schemas.openxmlformats.org/package/2006/relationships"><Relationship Type="http://schemas.openxmlformats.org/officeDocument/2006/relationships/slideLayout" Target="/ppt/slideLayouts/slideLayout1.xml" Id="R047b4d13ed0842fc" /><Relationship Type="http://schemas.openxmlformats.org/officeDocument/2006/relationships/notesSlide" Target="/ppt/notesSlides/notesSlide88.xml" Id="R99f0ec871a084df6" /></Relationships>
</file>

<file path=ppt/slides/_rels/slide89.xml.rels>&#65279;<?xml version="1.0" encoding="utf-8"?><Relationships xmlns="http://schemas.openxmlformats.org/package/2006/relationships"><Relationship Type="http://schemas.openxmlformats.org/officeDocument/2006/relationships/slideLayout" Target="/ppt/slideLayouts/slideLayout1.xml" Id="R167a4f7127f64b05" /><Relationship Type="http://schemas.openxmlformats.org/officeDocument/2006/relationships/notesSlide" Target="/ppt/notesSlides/notesSlide89.xml" Id="R4464ae8d1c00418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bb3b96df771c4380" /><Relationship Type="http://schemas.openxmlformats.org/officeDocument/2006/relationships/notesSlide" Target="/ppt/notesSlides/notesSlide9.xml" Id="R1b78703846e54cbd" /></Relationships>
</file>

<file path=ppt/slides/_rels/slide90.xml.rels>&#65279;<?xml version="1.0" encoding="utf-8"?><Relationships xmlns="http://schemas.openxmlformats.org/package/2006/relationships"><Relationship Type="http://schemas.openxmlformats.org/officeDocument/2006/relationships/slideLayout" Target="/ppt/slideLayouts/slideLayout1.xml" Id="R3c4715659e4a4426" /><Relationship Type="http://schemas.openxmlformats.org/officeDocument/2006/relationships/notesSlide" Target="/ppt/notesSlides/notesSlide90.xml" Id="R09340936e01e4392" /></Relationships>
</file>

<file path=ppt/slides/_rels/slide91.xml.rels>&#65279;<?xml version="1.0" encoding="utf-8"?><Relationships xmlns="http://schemas.openxmlformats.org/package/2006/relationships"><Relationship Type="http://schemas.openxmlformats.org/officeDocument/2006/relationships/slideLayout" Target="/ppt/slideLayouts/slideLayout1.xml" Id="Rc50ed550d0414f5b" /><Relationship Type="http://schemas.openxmlformats.org/officeDocument/2006/relationships/notesSlide" Target="/ppt/notesSlides/notesSlide91.xml" Id="R64662e33e87346f2" /></Relationships>
</file>

<file path=ppt/slides/_rels/slide92.xml.rels>&#65279;<?xml version="1.0" encoding="utf-8"?><Relationships xmlns="http://schemas.openxmlformats.org/package/2006/relationships"><Relationship Type="http://schemas.openxmlformats.org/officeDocument/2006/relationships/slideLayout" Target="/ppt/slideLayouts/slideLayout1.xml" Id="R48c210b83dcd42bb" /><Relationship Type="http://schemas.openxmlformats.org/officeDocument/2006/relationships/notesSlide" Target="/ppt/notesSlides/notesSlide92.xml" Id="Ra8227ff52c784400" /></Relationships>
</file>

<file path=ppt/slides/_rels/slide93.xml.rels>&#65279;<?xml version="1.0" encoding="utf-8"?><Relationships xmlns="http://schemas.openxmlformats.org/package/2006/relationships"><Relationship Type="http://schemas.openxmlformats.org/officeDocument/2006/relationships/slideLayout" Target="/ppt/slideLayouts/slideLayout1.xml" Id="Rc6b7edf4ca244777" /><Relationship Type="http://schemas.openxmlformats.org/officeDocument/2006/relationships/notesSlide" Target="/ppt/notesSlides/notesSlide93.xml" Id="R2faaec10b4e44700" /></Relationships>
</file>

<file path=ppt/slides/_rels/slide94.xml.rels>&#65279;<?xml version="1.0" encoding="utf-8"?><Relationships xmlns="http://schemas.openxmlformats.org/package/2006/relationships"><Relationship Type="http://schemas.openxmlformats.org/officeDocument/2006/relationships/slideLayout" Target="/ppt/slideLayouts/slideLayout1.xml" Id="Raf735c5c381e4aa4" /><Relationship Type="http://schemas.openxmlformats.org/officeDocument/2006/relationships/image" Target="/ppt/media/image32.png" Id="R0a37853fafd941ea" /><Relationship Type="http://schemas.openxmlformats.org/officeDocument/2006/relationships/notesSlide" Target="/ppt/notesSlides/notesSlide94.xml" Id="Re17e4495b06149bb" /></Relationships>
</file>

<file path=ppt/slides/slide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FE4C89F-9E93-4526-8214-EB1600A1F72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F17F849-683F-406C-A56A-AE828493B5C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BEDB2A8-CA13-4A39-A514-E101F47B1B3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01</a:t>
            </a:r>
            <a:endParaRPr sz="750"/>
          </a:p>
        </p:txBody>
      </p:sp>
      <p:sp>
        <p:nvSpPr>
          <p:cNvPr id="5" name="Text 3">
            <a:extLst xmlns:a="http://schemas.openxmlformats.org/drawingml/2006/main">
              <a:ext uri="{FF2B5EF4-FFF2-40B4-BE49-F238E27FC236}">
                <a16:creationId xmlns:a16="http://schemas.microsoft.com/office/drawing/2014/main" id="{C0BED425-61A1-49C9-B3A6-F3DDA31A385D}"/>
              </a:ext>
            </a:extLst>
          </p:cNvPr>
          <p:cNvSpPr>
            <a:spLocks xmlns:a="http://schemas.openxmlformats.org/drawingml/2006/main" noGrp="1"/>
          </p:cNvSpPr>
          <p:nvPr/>
        </p:nvSpPr>
        <p:spPr>
          <a:xfrm xmlns:a="http://schemas.openxmlformats.org/drawingml/2006/main">
            <a:off x="685800" y="713232"/>
            <a:ext cx="5394960" cy="5486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4300" b="1">
                <a:solidFill>
                  <a:srgbClr val="0E3B22"/>
                </a:solidFill>
                <a:latin typeface="Aptos Display"/>
                <a:ea typeface="Aptos Display"/>
                <a:cs typeface="Aptos Display"/>
              </a:rPr>
              <a:t>MovePilot Pro</a:t>
            </a:r>
            <a:endParaRPr sz="4300"/>
          </a:p>
        </p:txBody>
      </p:sp>
      <p:sp>
        <p:nvSpPr>
          <p:cNvPr id="6" name="Text 4">
            <a:extLst xmlns:a="http://schemas.openxmlformats.org/drawingml/2006/main">
              <a:ext uri="{FF2B5EF4-FFF2-40B4-BE49-F238E27FC236}">
                <a16:creationId xmlns:a16="http://schemas.microsoft.com/office/drawing/2014/main" id="{2EFA3879-0C87-4686-B008-878C0B240D7F}"/>
              </a:ext>
            </a:extLst>
          </p:cNvPr>
          <p:cNvSpPr>
            <a:spLocks xmlns:a="http://schemas.openxmlformats.org/drawingml/2006/main" noGrp="1"/>
          </p:cNvSpPr>
          <p:nvPr/>
        </p:nvSpPr>
        <p:spPr>
          <a:xfrm xmlns:a="http://schemas.openxmlformats.org/drawingml/2006/main">
            <a:off x="713232" y="1508760"/>
            <a:ext cx="5394960" cy="10972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2500" b="1">
                <a:solidFill>
                  <a:srgbClr val="17251D"/>
                </a:solidFill>
                <a:latin typeface="Aptos Display"/>
                <a:ea typeface="Aptos Display"/>
                <a:cs typeface="Aptos Display"/>
              </a:rPr>
              <a:t>الحل المهني الكامل</a:t>
            </a:r>
            <a:endParaRPr sz="2500"/>
          </a:p>
          <a:p xmlns:a="http://schemas.openxmlformats.org/drawingml/2006/main">
            <a:pPr marL="0" indent="0">
              <a:buNone/>
            </a:pPr>
            <a:r>
              <a:rPr sz="2500" b="1">
                <a:solidFill>
                  <a:srgbClr val="17251D"/>
                </a:solidFill>
                <a:latin typeface="Aptos Display"/>
                <a:ea typeface="Aptos Display"/>
                <a:cs typeface="Aptos Display"/>
              </a:rPr>
              <a:t>الشركات الحديثة المتنقلات</a:t>
            </a:r>
            <a:endParaRPr sz="2500"/>
          </a:p>
        </p:txBody>
      </p:sp>
      <p:sp>
        <p:nvSpPr>
          <p:cNvPr id="7" name="Text 5">
            <a:extLst xmlns:a="http://schemas.openxmlformats.org/drawingml/2006/main">
              <a:ext uri="{FF2B5EF4-FFF2-40B4-BE49-F238E27FC236}">
                <a16:creationId xmlns:a16="http://schemas.microsoft.com/office/drawing/2014/main" id="{69429A1E-EF8A-4FD0-A4D8-F23374559CDC}"/>
              </a:ext>
            </a:extLst>
          </p:cNvPr>
          <p:cNvSpPr>
            <a:spLocks xmlns:a="http://schemas.openxmlformats.org/drawingml/2006/main" noGrp="1"/>
          </p:cNvSpPr>
          <p:nvPr/>
        </p:nvSpPr>
        <p:spPr>
          <a:xfrm xmlns:a="http://schemas.openxmlformats.org/drawingml/2006/main">
            <a:off x="749808" y="3063240"/>
            <a:ext cx="4800600" cy="9144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774"/>
          </a:bodyPr>
          <a:lstStyle xmlns:a="http://schemas.openxmlformats.org/drawingml/2006/main"/>
          <a:p xmlns:a="http://schemas.openxmlformats.org/drawingml/2006/main">
            <a:pPr marL="0" indent="0">
              <a:buNone/>
            </a:pPr>
            <a:r>
              <a:rPr sz="1550">
                <a:solidFill>
                  <a:srgbClr val="66716A"/>
                </a:solidFill>
                <a:latin typeface="Aptos"/>
                <a:ea typeface="Aptos"/>
                <a:cs typeface="Aptos"/>
              </a:rPr>
              <a:t>من مسح موقعي إلى فاتورة: إدارة العملاء، والوظائف، والمسح التصويري الثلاثي الأبعاد للغرفة، والجرد، والتسعير، والأسطول، والموظفين، والتخزين، والشؤون المالية، والموجزات الضريبية في تطبيق واحد.</a:t>
            </a:r>
            <a:endParaRPr sz="1550"/>
          </a:p>
        </p:txBody>
      </p:sp>
      <p:sp>
        <p:nvSpPr>
          <p:cNvPr id="8" name="Shape 6">
            <a:extLst xmlns:a="http://schemas.openxmlformats.org/drawingml/2006/main">
              <a:ext uri="{FF2B5EF4-FFF2-40B4-BE49-F238E27FC236}">
                <a16:creationId xmlns:a16="http://schemas.microsoft.com/office/drawing/2014/main" id="{F0217E7F-1E67-45A9-9F6C-E0692CFD8996}"/>
              </a:ext>
            </a:extLst>
          </p:cNvPr>
          <p:cNvSpPr>
            <a:spLocks xmlns:a="http://schemas.openxmlformats.org/drawingml/2006/main" noGrp="1"/>
          </p:cNvSpPr>
          <p:nvPr/>
        </p:nvSpPr>
        <p:spPr>
          <a:xfrm xmlns:a="http://schemas.openxmlformats.org/drawingml/2006/main">
            <a:off x="768096" y="4224528"/>
            <a:ext cx="2148840" cy="310896"/>
          </a:xfrm>
          <a:prstGeom xmlns:a="http://schemas.openxmlformats.org/drawingml/2006/main" prst="roundRect">
            <a:avLst>
              <a:gd name="adj" fmla="val 29412"/>
            </a:avLst>
          </a:prstGeom>
          <a:solidFill xmlns:a="http://schemas.openxmlformats.org/drawingml/2006/main">
            <a:srgbClr val="FFEBC0"/>
          </a:solidFill>
          <a:ln xmlns:a="http://schemas.openxmlformats.org/drawingml/2006/main" w="12700">
            <a:solidFill>
              <a:srgbClr val="FFEBC0">
                <a:alpha val="0"/>
              </a:srgbClr>
            </a:solidFill>
            <a:prstDash val="solid"/>
          </a:ln>
        </p:spPr>
      </p:sp>
      <p:sp>
        <p:nvSpPr>
          <p:cNvPr id="9" name="Text 7">
            <a:extLst xmlns:a="http://schemas.openxmlformats.org/drawingml/2006/main">
              <a:ext uri="{FF2B5EF4-FFF2-40B4-BE49-F238E27FC236}">
                <a16:creationId xmlns:a16="http://schemas.microsoft.com/office/drawing/2014/main" id="{F823F926-B18E-4C15-8C73-B0A16EB69A21}"/>
              </a:ext>
            </a:extLst>
          </p:cNvPr>
          <p:cNvSpPr>
            <a:spLocks xmlns:a="http://schemas.openxmlformats.org/drawingml/2006/main" noGrp="1"/>
          </p:cNvSpPr>
          <p:nvPr/>
        </p:nvSpPr>
        <p:spPr>
          <a:xfrm xmlns:a="http://schemas.openxmlformats.org/drawingml/2006/main">
            <a:off x="877824" y="4311396"/>
            <a:ext cx="192938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جرّبه مجاناً لمدة 3 أيام</a:t>
            </a:r>
            <a:endParaRPr sz="850"/>
          </a:p>
        </p:txBody>
      </p:sp>
      <p:sp>
        <p:nvSpPr>
          <p:cNvPr id="10" name="Shape 8">
            <a:extLst xmlns:a="http://schemas.openxmlformats.org/drawingml/2006/main">
              <a:ext uri="{FF2B5EF4-FFF2-40B4-BE49-F238E27FC236}">
                <a16:creationId xmlns:a16="http://schemas.microsoft.com/office/drawing/2014/main" id="{70AF41A9-3AA5-4FAE-9587-4B9AFCF1622C}"/>
              </a:ext>
            </a:extLst>
          </p:cNvPr>
          <p:cNvSpPr>
            <a:spLocks xmlns:a="http://schemas.openxmlformats.org/drawingml/2006/main" noGrp="1"/>
          </p:cNvSpPr>
          <p:nvPr/>
        </p:nvSpPr>
        <p:spPr>
          <a:xfrm xmlns:a="http://schemas.openxmlformats.org/drawingml/2006/main">
            <a:off x="3063240" y="4224528"/>
            <a:ext cx="150876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1" name="Text 9">
            <a:extLst xmlns:a="http://schemas.openxmlformats.org/drawingml/2006/main">
              <a:ext uri="{FF2B5EF4-FFF2-40B4-BE49-F238E27FC236}">
                <a16:creationId xmlns:a16="http://schemas.microsoft.com/office/drawing/2014/main" id="{5DABF93E-91D4-4BBE-A068-74A36CE87B95}"/>
              </a:ext>
            </a:extLst>
          </p:cNvPr>
          <p:cNvSpPr>
            <a:spLocks xmlns:a="http://schemas.openxmlformats.org/drawingml/2006/main" noGrp="1"/>
          </p:cNvSpPr>
          <p:nvPr/>
        </p:nvSpPr>
        <p:spPr>
          <a:xfrm xmlns:a="http://schemas.openxmlformats.org/drawingml/2006/main">
            <a:off x="3172968" y="4311396"/>
            <a:ext cx="128930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iPhone و iPad</a:t>
            </a:r>
            <a:endParaRPr sz="850"/>
          </a:p>
        </p:txBody>
      </p:sp>
      <p:sp>
        <p:nvSpPr>
          <p:cNvPr id="12" name="Shape 10">
            <a:extLst xmlns:a="http://schemas.openxmlformats.org/drawingml/2006/main">
              <a:ext uri="{FF2B5EF4-FFF2-40B4-BE49-F238E27FC236}">
                <a16:creationId xmlns:a16="http://schemas.microsoft.com/office/drawing/2014/main" id="{139CB18F-5DE9-4D6D-BBA1-E7CCC6CEDF4F}"/>
              </a:ext>
            </a:extLst>
          </p:cNvPr>
          <p:cNvSpPr>
            <a:spLocks xmlns:a="http://schemas.openxmlformats.org/drawingml/2006/main" noGrp="1"/>
          </p:cNvSpPr>
          <p:nvPr/>
        </p:nvSpPr>
        <p:spPr>
          <a:xfrm xmlns:a="http://schemas.openxmlformats.org/drawingml/2006/main">
            <a:off x="4700016" y="4224528"/>
            <a:ext cx="118872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3" name="Text 11">
            <a:extLst xmlns:a="http://schemas.openxmlformats.org/drawingml/2006/main">
              <a:ext uri="{FF2B5EF4-FFF2-40B4-BE49-F238E27FC236}">
                <a16:creationId xmlns:a16="http://schemas.microsoft.com/office/drawing/2014/main" id="{C16E6F57-A1E2-4422-8841-7D028F8B4D7C}"/>
              </a:ext>
            </a:extLst>
          </p:cNvPr>
          <p:cNvSpPr>
            <a:spLocks xmlns:a="http://schemas.openxmlformats.org/drawingml/2006/main" noGrp="1"/>
          </p:cNvSpPr>
          <p:nvPr/>
        </p:nvSpPr>
        <p:spPr>
          <a:xfrm xmlns:a="http://schemas.openxmlformats.org/drawingml/2006/main">
            <a:off x="4809744" y="4311396"/>
            <a:ext cx="9692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App Store</a:t>
            </a:r>
            <a:endParaRPr sz="850"/>
          </a:p>
        </p:txBody>
      </p:sp>
      <p:pic>
        <p:nvPicPr>
          <p:cNvPr id="27" name="Image 0"/>
          <p:cNvPicPr>
            <a:picLocks xmlns:a="http://schemas.openxmlformats.org/drawingml/2006/main" noChangeAspect="1"/>
          </p:cNvPicPr>
          <p:nvPr/>
        </p:nvPicPr>
        <p:blipFill>
          <a:blip xmlns:r="http://schemas.openxmlformats.org/officeDocument/2006/relationships" xmlns:a="http://schemas.openxmlformats.org/drawingml/2006/main" r:embed="R6054e42568074331"/>
          <a:stretch xmlns:a="http://schemas.openxmlformats.org/drawingml/2006/main">
            <a:fillRect l="0" t="0" r="0" b="0"/>
          </a:stretch>
        </p:blipFill>
        <p:spPr>
          <a:xfrm xmlns:a="http://schemas.openxmlformats.org/drawingml/2006/main">
            <a:off x="6783705" y="502920"/>
            <a:ext cx="4217670" cy="5623560"/>
          </a:xfrm>
          <a:prstGeom xmlns:a="http://schemas.openxmlformats.org/drawingml/2006/main" prst="rect">
            <a:avLst/>
          </a:prstGeom>
        </p:spPr>
      </p:pic>
    </p:spTree>
    <p:extLst>
      <p:ext uri="{BB962C8B-B14F-4D97-AF65-F5344CB8AC3E}">
        <p14:creationId xmlns:p14="http://schemas.microsoft.com/office/powerpoint/2010/main" val="398445973"/>
      </p:ext>
    </p:extLst>
  </p:cSld>
</p:sld>
</file>

<file path=ppt/slides/slide1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4742B29-47A1-4F4D-B5CE-7E0BA4C6154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F4EA893-0703-493E-93E2-823611470D2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5208ED6-9675-4643-A23E-BD29C148F61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10</a:t>
            </a:r>
            <a:endParaRPr sz="750"/>
          </a:p>
        </p:txBody>
      </p:sp>
      <p:sp>
        <p:nvSpPr>
          <p:cNvPr id="5" name="Text 3">
            <a:extLst xmlns:a="http://schemas.openxmlformats.org/drawingml/2006/main">
              <a:ext uri="{FF2B5EF4-FFF2-40B4-BE49-F238E27FC236}">
                <a16:creationId xmlns:a16="http://schemas.microsoft.com/office/drawing/2014/main" id="{CAC88EC8-574A-4249-8A29-508111EB98CD}"/>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775"/>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مركز التحكم في مركز التحكم</a:t>
            </a:r>
            <a:endParaRPr sz="3100"/>
          </a:p>
        </p:txBody>
      </p:sp>
      <p:sp>
        <p:nvSpPr>
          <p:cNvPr id="6" name="Text 4">
            <a:extLst xmlns:a="http://schemas.openxmlformats.org/drawingml/2006/main">
              <a:ext uri="{FF2B5EF4-FFF2-40B4-BE49-F238E27FC236}">
                <a16:creationId xmlns:a16="http://schemas.microsoft.com/office/drawing/2014/main" id="{F17BD6FF-A35E-4DCE-B1A7-CCEFE6DA0AF9}"/>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وشاشة الاستقبال تجمع بين مقاييس أساسية معاً وتوفر الوضوح في الوقت المناسب.</a:t>
            </a:r>
            <a:endParaRPr sz="1400"/>
          </a:p>
        </p:txBody>
      </p:sp>
      <p:sp>
        <p:nvSpPr>
          <p:cNvPr id="7" name="Text 5">
            <a:extLst xmlns:a="http://schemas.openxmlformats.org/drawingml/2006/main">
              <a:ext uri="{FF2B5EF4-FFF2-40B4-BE49-F238E27FC236}">
                <a16:creationId xmlns:a16="http://schemas.microsoft.com/office/drawing/2014/main" id="{FADE8572-E980-4FA1-BDC7-BAB24A9722C8}"/>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وتُظهر الأعمال المفتوحة والمخططة دون البحث في القوائم.</a:t>
            </a:r>
            <a:endParaRPr sz="1450"/>
          </a:p>
          <a:p xmlns:a="http://schemas.openxmlformats.org/drawingml/2006/main">
            <a:pPr marL="0" indent="0">
              <a:buNone/>
            </a:pPr>
            <a:r>
              <a:rPr sz="1450" b="1">
                <a:solidFill>
                  <a:srgbClr val="278A35"/>
                </a:solidFill>
                <a:latin typeface="Aptos"/>
                <a:ea typeface="Aptos"/>
                <a:cs typeface="Aptos"/>
              </a:rPr>
              <a:t>• وتظهر على شاشة المنزل مباشرةً رسوم الاستعارة والمبالغ المدفوعة والمدفوعات المستحقة والإيرادات الشهرية.</a:t>
            </a:r>
            <a:endParaRPr sz="1450"/>
          </a:p>
          <a:p xmlns:a="http://schemas.openxmlformats.org/drawingml/2006/main">
            <a:pPr marL="0" indent="0">
              <a:buNone/>
            </a:pPr>
            <a:r>
              <a:rPr sz="1450" b="1">
                <a:solidFill>
                  <a:srgbClr val="278A35"/>
                </a:solidFill>
                <a:latin typeface="Aptos"/>
                <a:ea typeface="Aptos"/>
                <a:cs typeface="Aptos"/>
              </a:rPr>
              <a:t>• تساعدك المواعيد القادمة على الاستعداد ليوم العمل التالي .</a:t>
            </a:r>
            <a:endParaRPr sz="1450"/>
          </a:p>
          <a:p xmlns:a="http://schemas.openxmlformats.org/drawingml/2006/main">
            <a:pPr marL="0" indent="0">
              <a:buNone/>
            </a:pPr>
            <a:r>
              <a:rPr sz="1450" b="1">
                <a:solidFill>
                  <a:srgbClr val="278A35"/>
                </a:solidFill>
                <a:latin typeface="Aptos"/>
                <a:ea typeface="Aptos"/>
                <a:cs typeface="Aptos"/>
              </a:rPr>
              <a:t>• ويمكن إخفاء الأرقام عند الحاجة - مفيدة أثناء اجتماعات الزبائن أو في نظر الموظفين.</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663fb0cf6c5342ef"/>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4328EAC2-AD58-440F-A7DF-F3615B825ECE}"/>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26D794E5-AB6D-4EED-B980-EEBD2AF6E73D}"/>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أولا - لمحة</a:t>
            </a:r>
            <a:endParaRPr sz="850"/>
          </a:p>
        </p:txBody>
      </p:sp>
      <p:sp>
        <p:nvSpPr>
          <p:cNvPr id="11" name="Shape 8">
            <a:extLst xmlns:a="http://schemas.openxmlformats.org/drawingml/2006/main">
              <a:ext uri="{FF2B5EF4-FFF2-40B4-BE49-F238E27FC236}">
                <a16:creationId xmlns:a16="http://schemas.microsoft.com/office/drawing/2014/main" id="{97132F37-2F67-4DEB-AFD1-16F70544135B}"/>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F3FBFCC9-9FD4-4940-BB92-029682A6BC88}"/>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الأشكال</a:t>
            </a:r>
            <a:endParaRPr sz="850"/>
          </a:p>
        </p:txBody>
      </p:sp>
      <p:sp>
        <p:nvSpPr>
          <p:cNvPr id="13" name="Shape 10">
            <a:extLst xmlns:a="http://schemas.openxmlformats.org/drawingml/2006/main">
              <a:ext uri="{FF2B5EF4-FFF2-40B4-BE49-F238E27FC236}">
                <a16:creationId xmlns:a16="http://schemas.microsoft.com/office/drawing/2014/main" id="{2E5CB827-12B9-4F0B-B1F5-4B80B021665C}"/>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EECBD09F-FF32-4B32-BBE4-9994289FC02A}"/>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المـواد</a:t>
            </a:r>
            <a:endParaRPr sz="850"/>
          </a:p>
        </p:txBody>
      </p:sp>
    </p:spTree>
    <p:extLst>
      <p:ext uri="{BB962C8B-B14F-4D97-AF65-F5344CB8AC3E}">
        <p14:creationId xmlns:p14="http://schemas.microsoft.com/office/powerpoint/2010/main" val="475767650"/>
      </p:ext>
    </p:extLst>
  </p:cSld>
</p:sld>
</file>

<file path=ppt/slides/slide1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D727374-A98A-49F4-8945-EA6B1EE5707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4A3110A-CA89-4713-88CD-11F663D5F7B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8FFFED3-DAB2-493F-8655-F02B2C9E4ED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11</a:t>
            </a:r>
            <a:endParaRPr sz="750"/>
          </a:p>
        </p:txBody>
      </p:sp>
      <p:sp>
        <p:nvSpPr>
          <p:cNvPr id="5" name="Text 3">
            <a:extLst xmlns:a="http://schemas.openxmlformats.org/drawingml/2006/main">
              <a:ext uri="{FF2B5EF4-FFF2-40B4-BE49-F238E27FC236}">
                <a16:creationId xmlns:a16="http://schemas.microsoft.com/office/drawing/2014/main" id="{AC02600E-9140-4377-B3E1-6DC9A2C52084}"/>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كل شيء في لمحة</a:t>
            </a:r>
            <a:endParaRPr sz="3000"/>
          </a:p>
        </p:txBody>
      </p:sp>
      <p:sp>
        <p:nvSpPr>
          <p:cNvPr id="6" name="Text 4">
            <a:extLst xmlns:a="http://schemas.openxmlformats.org/drawingml/2006/main">
              <a:ext uri="{FF2B5EF4-FFF2-40B4-BE49-F238E27FC236}">
                <a16:creationId xmlns:a16="http://schemas.microsoft.com/office/drawing/2014/main" id="{E2626070-F2D6-44CF-957B-D1990664A5E0}"/>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يظهر التطبيق أكثر من البيانات - يظهر الأولويات.</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91159509dd734576"/>
          <a:stretch xmlns:a="http://schemas.openxmlformats.org/drawingml/2006/main">
            <a:fillRect l="0" t="0" r="0" b="0"/>
          </a:stretch>
        </p:blipFill>
        <p:spPr>
          <a:xfrm xmlns:a="http://schemas.openxmlformats.org/drawingml/2006/main">
            <a:off x="3311652" y="1719072"/>
            <a:ext cx="5583936"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B477AF5B-C22C-4F1D-B389-E7F8AB5AA100}"/>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المهام المفتوحة، الإيرادات، المدفوعات والتعيينات تظهر بمجرد أن تطلق التطبيق.</a:t>
            </a:r>
            <a:endParaRPr sz="1150"/>
          </a:p>
        </p:txBody>
      </p:sp>
    </p:spTree>
    <p:extLst>
      <p:ext uri="{BB962C8B-B14F-4D97-AF65-F5344CB8AC3E}">
        <p14:creationId xmlns:p14="http://schemas.microsoft.com/office/powerpoint/2010/main" val="1534491842"/>
      </p:ext>
    </p:extLst>
  </p:cSld>
</p:sld>
</file>

<file path=ppt/slides/slide1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0CDB841-531A-4B3F-9885-D6BB0D5E7AB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DA09E45-5114-4590-AAF4-A2158DF6C80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9C7BAC3-21EE-4ACD-A7AF-18CF6104FC8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12</a:t>
            </a:r>
            <a:endParaRPr sz="750"/>
          </a:p>
        </p:txBody>
      </p:sp>
      <p:sp>
        <p:nvSpPr>
          <p:cNvPr id="5" name="Text 3">
            <a:extLst xmlns:a="http://schemas.openxmlformats.org/drawingml/2006/main">
              <a:ext uri="{FF2B5EF4-FFF2-40B4-BE49-F238E27FC236}">
                <a16:creationId xmlns:a16="http://schemas.microsoft.com/office/drawing/2014/main" id="{A90530CE-0C11-4A3C-BAA8-E648BA79A8AC}"/>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ميزتك اليومية</a:t>
            </a:r>
            <a:endParaRPr sz="3100"/>
          </a:p>
        </p:txBody>
      </p:sp>
      <p:sp>
        <p:nvSpPr>
          <p:cNvPr id="6" name="Text 4">
            <a:extLst xmlns:a="http://schemas.openxmlformats.org/drawingml/2006/main">
              <a:ext uri="{FF2B5EF4-FFF2-40B4-BE49-F238E27FC236}">
                <a16:creationId xmlns:a16="http://schemas.microsoft.com/office/drawing/2014/main" id="{282E59D8-8497-4079-B1B0-D9B17EDBC882}"/>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وتوفّر لوحة المتابعة الوقت لأن المعلومات الهامة لم تعد بحاجة إلى العثور عليها عبر أماكن مختلفة.</a:t>
            </a:r>
            <a:endParaRPr sz="1400"/>
          </a:p>
        </p:txBody>
      </p:sp>
      <p:sp>
        <p:nvSpPr>
          <p:cNvPr id="7" name="Text 5">
            <a:extLst xmlns:a="http://schemas.openxmlformats.org/drawingml/2006/main">
              <a:ext uri="{FF2B5EF4-FFF2-40B4-BE49-F238E27FC236}">
                <a16:creationId xmlns:a16="http://schemas.microsoft.com/office/drawing/2014/main" id="{1F635EC3-65F5-47EF-B290-82AA6951B516}"/>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للمالكين أن يعرفوا فوراً ما هي الوظائف المفتوحة والفواتير التي تم دفعها.</a:t>
            </a:r>
            <a:endParaRPr sz="1550"/>
          </a:p>
          <a:p xmlns:a="http://schemas.openxmlformats.org/drawingml/2006/main">
            <a:pPr marL="0" indent="0">
              <a:buNone/>
            </a:pPr>
            <a:r>
              <a:rPr sz="1550" b="1">
                <a:solidFill>
                  <a:srgbClr val="278A35"/>
                </a:solidFill>
                <a:latin typeface="Aptos"/>
                <a:ea typeface="Aptos"/>
                <a:cs typeface="Aptos"/>
              </a:rPr>
              <a:t>• ويتم تحديد المستحقات المستحقة القبض المستحقة القبض في وقت مبكر - قبل أن يصبح التدفق النقدي مشكلة.</a:t>
            </a:r>
            <a:endParaRPr sz="1550"/>
          </a:p>
          <a:p xmlns:a="http://schemas.openxmlformats.org/drawingml/2006/main">
            <a:pPr marL="0" indent="0">
              <a:buNone/>
            </a:pPr>
            <a:r>
              <a:rPr sz="1550" b="1">
                <a:solidFill>
                  <a:srgbClr val="278A35"/>
                </a:solidFill>
                <a:latin typeface="Aptos"/>
                <a:ea typeface="Aptos"/>
                <a:cs typeface="Aptos"/>
              </a:rPr>
              <a:t>• ولا يزال الشهر الحالي يتسم بالشفافية.</a:t>
            </a:r>
            <a:endParaRPr sz="1550"/>
          </a:p>
          <a:p xmlns:a="http://schemas.openxmlformats.org/drawingml/2006/main">
            <a:pPr marL="0" indent="0">
              <a:buNone/>
            </a:pPr>
            <a:r>
              <a:rPr sz="1550" b="1">
                <a:solidFill>
                  <a:srgbClr val="278A35"/>
                </a:solidFill>
                <a:latin typeface="Aptos"/>
                <a:ea typeface="Aptos"/>
                <a:cs typeface="Aptos"/>
              </a:rPr>
              <a:t>• ويجري النظر في التعيينات والمهام التنفيذية بالاقتران مع المعلومات المالية.</a:t>
            </a:r>
            <a:endParaRPr sz="1550"/>
          </a:p>
        </p:txBody>
      </p:sp>
      <p:sp>
        <p:nvSpPr>
          <p:cNvPr id="8" name="Text 6">
            <a:extLst xmlns:a="http://schemas.openxmlformats.org/drawingml/2006/main">
              <a:ext uri="{FF2B5EF4-FFF2-40B4-BE49-F238E27FC236}">
                <a16:creationId xmlns:a16="http://schemas.microsoft.com/office/drawing/2014/main" id="{643AF21D-168C-4574-B454-90CEE377A612}"/>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وزيادة الوضوح تعني طرح أسئلة أقل، وتقلل من البحث، وتتخذ قرارات أسرع.</a:t>
            </a:r>
            <a:endParaRPr sz="2000"/>
          </a:p>
        </p:txBody>
      </p:sp>
    </p:spTree>
    <p:extLst>
      <p:ext uri="{BB962C8B-B14F-4D97-AF65-F5344CB8AC3E}">
        <p14:creationId xmlns:p14="http://schemas.microsoft.com/office/powerpoint/2010/main" val="1849873746"/>
      </p:ext>
    </p:extLst>
  </p:cSld>
</p:sld>
</file>

<file path=ppt/slides/slide1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A9926EA-EA86-46E4-8069-852549287BD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244EE83-4591-43E9-844B-2AC9931E656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395462B-E50B-43AA-A264-9EC4B1D7663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13</a:t>
            </a:r>
            <a:endParaRPr sz="750"/>
          </a:p>
        </p:txBody>
      </p:sp>
      <p:sp>
        <p:nvSpPr>
          <p:cNvPr id="5" name="Text 3">
            <a:extLst xmlns:a="http://schemas.openxmlformats.org/drawingml/2006/main">
              <a:ext uri="{FF2B5EF4-FFF2-40B4-BE49-F238E27FC236}">
                <a16:creationId xmlns:a16="http://schemas.microsoft.com/office/drawing/2014/main" id="{21A21C99-4816-482C-B15B-4E0B808B8C4D}"/>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973"/>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نقطة بداية الوظائف الجديدة</a:t>
            </a:r>
            <a:endParaRPr sz="3100"/>
          </a:p>
        </p:txBody>
      </p:sp>
      <p:sp>
        <p:nvSpPr>
          <p:cNvPr id="6" name="Text 4">
            <a:extLst xmlns:a="http://schemas.openxmlformats.org/drawingml/2006/main">
              <a:ext uri="{FF2B5EF4-FFF2-40B4-BE49-F238E27FC236}">
                <a16:creationId xmlns:a16="http://schemas.microsoft.com/office/drawing/2014/main" id="{ADBE06CE-57E0-480A-AF3E-908629339C9B}"/>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يبدأ العمل مباشرة على شاشة الاستقبال</a:t>
            </a:r>
            <a:endParaRPr sz="1400"/>
          </a:p>
        </p:txBody>
      </p:sp>
      <p:sp>
        <p:nvSpPr>
          <p:cNvPr id="7" name="Text 5">
            <a:extLst xmlns:a="http://schemas.openxmlformats.org/drawingml/2006/main">
              <a:ext uri="{FF2B5EF4-FFF2-40B4-BE49-F238E27FC236}">
                <a16:creationId xmlns:a16="http://schemas.microsoft.com/office/drawing/2014/main" id="{D64D927B-7496-4B5B-936D-CC9BE8DBB6D6}"/>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خلق وظائف جديدة فوراً</a:t>
            </a:r>
            <a:endParaRPr sz="1450"/>
          </a:p>
          <a:p xmlns:a="http://schemas.openxmlformats.org/drawingml/2006/main">
            <a:pPr marL="0" indent="0">
              <a:buNone/>
            </a:pPr>
            <a:r>
              <a:rPr sz="1450" b="1">
                <a:solidFill>
                  <a:srgbClr val="278A35"/>
                </a:solidFill>
                <a:latin typeface="Aptos"/>
                <a:ea typeface="Aptos"/>
                <a:cs typeface="Aptos"/>
              </a:rPr>
              <a:t>• ولا تزال التعيينات والمقاييس القائمة واضحة للعيان.</a:t>
            </a:r>
            <a:endParaRPr sz="1450"/>
          </a:p>
          <a:p xmlns:a="http://schemas.openxmlformats.org/drawingml/2006/main">
            <a:pPr marL="0" indent="0">
              <a:buNone/>
            </a:pPr>
            <a:r>
              <a:rPr sz="1450" b="1">
                <a:solidFill>
                  <a:srgbClr val="278A35"/>
                </a:solidFill>
                <a:latin typeface="Aptos"/>
                <a:ea typeface="Aptos"/>
                <a:cs typeface="Aptos"/>
              </a:rPr>
              <a:t>• وشاشة المنزل هادئة عن عمد وغير مقفلة - وهي مهمة في المكتب ومع الزبائن على حد سواء.</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83cce1915f0f499f"/>
          <a:stretch xmlns:a="http://schemas.openxmlformats.org/drawingml/2006/main">
            <a:fillRect l="0" t="0" r="0" b="0"/>
          </a:stretch>
        </p:blipFill>
        <p:spPr>
          <a:xfrm xmlns:a="http://schemas.openxmlformats.org/drawingml/2006/main">
            <a:off x="6172200" y="1594914"/>
            <a:ext cx="5029200" cy="3768757"/>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8250CE7B-36E1-4A05-847D-5E464EB7C222}"/>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F0228AC7-0A0C-4C08-AE49-FCF42DA0B5FE}"/>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26881"/>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 جديد</a:t>
            </a:r>
            <a:endParaRPr sz="850"/>
          </a:p>
        </p:txBody>
      </p:sp>
      <p:sp>
        <p:nvSpPr>
          <p:cNvPr id="11" name="Shape 8">
            <a:extLst xmlns:a="http://schemas.openxmlformats.org/drawingml/2006/main">
              <a:ext uri="{FF2B5EF4-FFF2-40B4-BE49-F238E27FC236}">
                <a16:creationId xmlns:a16="http://schemas.microsoft.com/office/drawing/2014/main" id="{EA16F34A-263D-4A6F-A935-C3771B12611B}"/>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41DA3AAB-723B-46C9-ADC1-3E7E6B030D02}"/>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بدء</a:t>
            </a:r>
            <a:endParaRPr sz="850"/>
          </a:p>
        </p:txBody>
      </p:sp>
      <p:sp>
        <p:nvSpPr>
          <p:cNvPr id="13" name="Shape 10">
            <a:extLst xmlns:a="http://schemas.openxmlformats.org/drawingml/2006/main">
              <a:ext uri="{FF2B5EF4-FFF2-40B4-BE49-F238E27FC236}">
                <a16:creationId xmlns:a16="http://schemas.microsoft.com/office/drawing/2014/main" id="{7007BEF4-8177-4575-95BD-C7778BAC9C82}"/>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0A2F5B5E-6457-461E-9549-C4110E3743D9}"/>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الـ مُنشأ لممارسة</a:t>
            </a:r>
            <a:endParaRPr sz="850"/>
          </a:p>
        </p:txBody>
      </p:sp>
    </p:spTree>
    <p:extLst>
      <p:ext uri="{BB962C8B-B14F-4D97-AF65-F5344CB8AC3E}">
        <p14:creationId xmlns:p14="http://schemas.microsoft.com/office/powerpoint/2010/main" val="1396502219"/>
      </p:ext>
    </p:extLst>
  </p:cSld>
</p:sld>
</file>

<file path=ppt/slides/slide1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EDF0D09-44C8-45E9-AA08-0C204146965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42BD3ED-F8EA-4F51-8BC5-DCFBD30AB6B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DF499CA-A698-40E4-BD7E-72724B953BB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14</a:t>
            </a:r>
            <a:endParaRPr sz="750"/>
          </a:p>
        </p:txBody>
      </p:sp>
      <p:sp>
        <p:nvSpPr>
          <p:cNvPr id="5" name="Text 3">
            <a:extLst xmlns:a="http://schemas.openxmlformats.org/drawingml/2006/main">
              <a:ext uri="{FF2B5EF4-FFF2-40B4-BE49-F238E27FC236}">
                <a16:creationId xmlns:a16="http://schemas.microsoft.com/office/drawing/2014/main" id="{E631DA8D-AF42-4ED3-B76A-3B61D784E302}"/>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2</a:t>
            </a:r>
            <a:endParaRPr sz="1100"/>
          </a:p>
        </p:txBody>
      </p:sp>
      <p:sp>
        <p:nvSpPr>
          <p:cNvPr id="6" name="Text 4">
            <a:extLst xmlns:a="http://schemas.openxmlformats.org/drawingml/2006/main">
              <a:ext uri="{FF2B5EF4-FFF2-40B4-BE49-F238E27FC236}">
                <a16:creationId xmlns:a16="http://schemas.microsoft.com/office/drawing/2014/main" id="{FBE04F8D-AED8-42CB-9972-153E3E7DA25A}"/>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 مزاولة الأعمال التجارية</a:t>
            </a:r>
            <a:endParaRPr sz="4300"/>
          </a:p>
        </p:txBody>
      </p:sp>
      <p:sp>
        <p:nvSpPr>
          <p:cNvPr id="7" name="Text 5">
            <a:extLst xmlns:a="http://schemas.openxmlformats.org/drawingml/2006/main">
              <a:ext uri="{FF2B5EF4-FFF2-40B4-BE49-F238E27FC236}">
                <a16:creationId xmlns:a16="http://schemas.microsoft.com/office/drawing/2014/main" id="{6020A75C-311D-4A3C-82E8-9244F12E6FF6}"/>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ويشكل الزبائن، والاتصالات، وأرقام الهواتف، وعناوين البريد الإلكتروني، وتاريخ العمل الأساس لكل وظيفة متحركـة.</a:t>
            </a:r>
            <a:endParaRPr sz="1700"/>
          </a:p>
        </p:txBody>
      </p:sp>
    </p:spTree>
    <p:extLst>
      <p:ext uri="{BB962C8B-B14F-4D97-AF65-F5344CB8AC3E}">
        <p14:creationId xmlns:p14="http://schemas.microsoft.com/office/powerpoint/2010/main" val="1055531270"/>
      </p:ext>
    </p:extLst>
  </p:cSld>
</p:sld>
</file>

<file path=ppt/slides/slide1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BDC20E8-506A-4246-B87F-5BF282CCC34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EF657F0-92F3-466D-AFAA-1F86B094C74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17EECC4-1603-4C0D-8009-28258D8E81C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15</a:t>
            </a:r>
            <a:endParaRPr sz="750"/>
          </a:p>
        </p:txBody>
      </p:sp>
      <p:sp>
        <p:nvSpPr>
          <p:cNvPr id="5" name="Text 3">
            <a:extLst xmlns:a="http://schemas.openxmlformats.org/drawingml/2006/main">
              <a:ext uri="{FF2B5EF4-FFF2-40B4-BE49-F238E27FC236}">
                <a16:creationId xmlns:a16="http://schemas.microsoft.com/office/drawing/2014/main" id="{5C67D04C-4F0F-46E8-B170-8C8EDAD44709}"/>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إدارة</a:t>
            </a:r>
            <a:endParaRPr sz="3100"/>
          </a:p>
        </p:txBody>
      </p:sp>
      <p:sp>
        <p:nvSpPr>
          <p:cNvPr id="6" name="Text 4">
            <a:extLst xmlns:a="http://schemas.openxmlformats.org/drawingml/2006/main">
              <a:ext uri="{FF2B5EF4-FFF2-40B4-BE49-F238E27FC236}">
                <a16:creationId xmlns:a16="http://schemas.microsoft.com/office/drawing/2014/main" id="{469E62C7-4972-465A-A6C7-74A05A6D512A}"/>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جميع بيانات العملاء في مكان واحد - معدة وسهلة العثور عليها.</a:t>
            </a:r>
            <a:endParaRPr sz="1400"/>
          </a:p>
        </p:txBody>
      </p:sp>
      <p:sp>
        <p:nvSpPr>
          <p:cNvPr id="7" name="Text 5">
            <a:extLst xmlns:a="http://schemas.openxmlformats.org/drawingml/2006/main">
              <a:ext uri="{FF2B5EF4-FFF2-40B4-BE49-F238E27FC236}">
                <a16:creationId xmlns:a16="http://schemas.microsoft.com/office/drawing/2014/main" id="{D08C64B8-6681-4A30-9B3F-E94C52E697CA}"/>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ويُعرض على الزبائن رقمهم واسمهم ورقم هاتفهم وتاريخ عملهم.</a:t>
            </a:r>
            <a:endParaRPr sz="1450"/>
          </a:p>
          <a:p xmlns:a="http://schemas.openxmlformats.org/drawingml/2006/main">
            <a:pPr marL="0" indent="0">
              <a:buNone/>
            </a:pPr>
            <a:r>
              <a:rPr sz="1450" b="1">
                <a:solidFill>
                  <a:srgbClr val="278A35"/>
                </a:solidFill>
                <a:latin typeface="Aptos"/>
                <a:ea typeface="Aptos"/>
                <a:cs typeface="Aptos"/>
              </a:rPr>
              <a:t>• ويتيح البحث إمكانية الوصول السريع إلى الاتصالات القائمة.</a:t>
            </a:r>
            <a:endParaRPr sz="1450"/>
          </a:p>
          <a:p xmlns:a="http://schemas.openxmlformats.org/drawingml/2006/main">
            <a:pPr marL="0" indent="0">
              <a:buNone/>
            </a:pPr>
            <a:r>
              <a:rPr sz="1450" b="1">
                <a:solidFill>
                  <a:srgbClr val="278A35"/>
                </a:solidFill>
                <a:latin typeface="Aptos"/>
                <a:ea typeface="Aptos"/>
                <a:cs typeface="Aptos"/>
              </a:rPr>
              <a:t>• ويمكن نقل تفاصيل العملاء مباشرة إلى الوظائف والاقتباسات والفواتير.</a:t>
            </a:r>
            <a:endParaRPr sz="1450"/>
          </a:p>
          <a:p xmlns:a="http://schemas.openxmlformats.org/drawingml/2006/main">
            <a:pPr marL="0" indent="0">
              <a:buNone/>
            </a:pPr>
            <a:r>
              <a:rPr sz="1450" b="1">
                <a:solidFill>
                  <a:srgbClr val="278A35"/>
                </a:solidFill>
                <a:latin typeface="Aptos"/>
                <a:ea typeface="Aptos"/>
                <a:cs typeface="Aptos"/>
              </a:rPr>
              <a:t>• وهذا يحول دون تكرار الدخول ويبقي الوثائق متسقة.</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e751958a3c374b76"/>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3766BDCB-D5CB-484F-B4A7-9D1CA6204F3C}"/>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93D94752-405F-4A05-A3AA-879532EB6982}"/>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البحث</a:t>
            </a:r>
            <a:endParaRPr sz="850"/>
          </a:p>
        </p:txBody>
      </p:sp>
      <p:sp>
        <p:nvSpPr>
          <p:cNvPr id="11" name="Shape 8">
            <a:extLst xmlns:a="http://schemas.openxmlformats.org/drawingml/2006/main">
              <a:ext uri="{FF2B5EF4-FFF2-40B4-BE49-F238E27FC236}">
                <a16:creationId xmlns:a16="http://schemas.microsoft.com/office/drawing/2014/main" id="{C08214B4-65C1-4102-AACF-8576B0E6CB4E}"/>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2B481816-7332-4C87-8974-D1AB7A40AA53}"/>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تاريخ التاريخ</a:t>
            </a:r>
            <a:endParaRPr sz="850"/>
          </a:p>
        </p:txBody>
      </p:sp>
      <p:sp>
        <p:nvSpPr>
          <p:cNvPr id="13" name="Shape 10">
            <a:extLst xmlns:a="http://schemas.openxmlformats.org/drawingml/2006/main">
              <a:ext uri="{FF2B5EF4-FFF2-40B4-BE49-F238E27FC236}">
                <a16:creationId xmlns:a16="http://schemas.microsoft.com/office/drawing/2014/main" id="{1F11F176-4934-461C-BFED-7086F2FF0C00}"/>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8F811009-4848-4DDD-82A8-FAC80467F089}"/>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جهة الاتصال</a:t>
            </a:r>
            <a:endParaRPr sz="850"/>
          </a:p>
        </p:txBody>
      </p:sp>
    </p:spTree>
    <p:extLst>
      <p:ext uri="{BB962C8B-B14F-4D97-AF65-F5344CB8AC3E}">
        <p14:creationId xmlns:p14="http://schemas.microsoft.com/office/powerpoint/2010/main" val="1657900829"/>
      </p:ext>
    </p:extLst>
  </p:cSld>
</p:sld>
</file>

<file path=ppt/slides/slide1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36EF73F-6393-49D2-9F08-084EED7DFFA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19EFFBC-8B2C-46F9-AC80-57865972D02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72FA3CE-6BAF-4806-AC73-DE75F73E3E8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16</a:t>
            </a:r>
            <a:endParaRPr sz="750"/>
          </a:p>
        </p:txBody>
      </p:sp>
      <p:sp>
        <p:nvSpPr>
          <p:cNvPr id="5" name="Text 3">
            <a:extLst xmlns:a="http://schemas.openxmlformats.org/drawingml/2006/main">
              <a:ext uri="{FF2B5EF4-FFF2-40B4-BE49-F238E27FC236}">
                <a16:creationId xmlns:a16="http://schemas.microsoft.com/office/drawing/2014/main" id="{FF7E1CEA-9EB1-4F31-B916-F173D721BF2D}"/>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من الاتصال إلى الوظيفة</a:t>
            </a:r>
            <a:endParaRPr sz="3100"/>
          </a:p>
        </p:txBody>
      </p:sp>
      <p:sp>
        <p:nvSpPr>
          <p:cNvPr id="6" name="Text 4">
            <a:extLst xmlns:a="http://schemas.openxmlformats.org/drawingml/2006/main">
              <a:ext uri="{FF2B5EF4-FFF2-40B4-BE49-F238E27FC236}">
                <a16:creationId xmlns:a16="http://schemas.microsoft.com/office/drawing/2014/main" id="{9951BE03-4ECC-4608-A439-F8B62D804285}"/>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ولا تخزن بيانات العملاء بمعزل عن البيانات؛ بل تظل مرتبطة بالعمل.</a:t>
            </a:r>
            <a:endParaRPr sz="1400"/>
          </a:p>
        </p:txBody>
      </p:sp>
      <p:sp>
        <p:nvSpPr>
          <p:cNvPr id="7" name="Text 5">
            <a:extLst xmlns:a="http://schemas.openxmlformats.org/drawingml/2006/main">
              <a:ext uri="{FF2B5EF4-FFF2-40B4-BE49-F238E27FC236}">
                <a16:creationId xmlns:a16="http://schemas.microsoft.com/office/drawing/2014/main" id="{34DBB0B3-DF7D-41AC-B07A-2FD01084E9CA}"/>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ويمكن الوصول مباشرة إلى الاتصالات والهاتف والبريد الإلكتروني و WhatsApp.</a:t>
            </a:r>
            <a:endParaRPr sz="1450"/>
          </a:p>
          <a:p xmlns:a="http://schemas.openxmlformats.org/drawingml/2006/main">
            <a:pPr marL="0" indent="0">
              <a:buNone/>
            </a:pPr>
            <a:r>
              <a:rPr sz="1450" b="1">
                <a:solidFill>
                  <a:srgbClr val="278A35"/>
                </a:solidFill>
                <a:latin typeface="Aptos"/>
                <a:ea typeface="Aptos"/>
                <a:cs typeface="Aptos"/>
              </a:rPr>
              <a:t>• ويجري بطريقة منظمة تسجيل العناوين والأرضيات والمصاعد وخيارات وقوف السيارات والطرق.</a:t>
            </a:r>
            <a:endParaRPr sz="1450"/>
          </a:p>
          <a:p xmlns:a="http://schemas.openxmlformats.org/drawingml/2006/main">
            <a:pPr marL="0" indent="0">
              <a:buNone/>
            </a:pPr>
            <a:r>
              <a:rPr sz="1450" b="1">
                <a:solidFill>
                  <a:srgbClr val="278A35"/>
                </a:solidFill>
                <a:latin typeface="Aptos"/>
                <a:ea typeface="Aptos"/>
                <a:cs typeface="Aptos"/>
              </a:rPr>
              <a:t>• ويمكن فيما بعد إعادة استخدام هذه المعلومات في كشوف الوظائف والاقتباسات والتخطيط.</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128ed1abeac2425b"/>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4AA22738-F235-4058-911A-AC5267B7F84D}"/>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8B725554-CFC4-475C-AABC-E64143907B67}"/>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الهاتف</a:t>
            </a:r>
            <a:endParaRPr sz="850"/>
          </a:p>
        </p:txBody>
      </p:sp>
      <p:sp>
        <p:nvSpPr>
          <p:cNvPr id="11" name="Shape 8">
            <a:extLst xmlns:a="http://schemas.openxmlformats.org/drawingml/2006/main">
              <a:ext uri="{FF2B5EF4-FFF2-40B4-BE49-F238E27FC236}">
                <a16:creationId xmlns:a16="http://schemas.microsoft.com/office/drawing/2014/main" id="{E2E46760-2530-4F40-BE2D-D91AEF2B3802}"/>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A88C1921-2206-48D1-BE66-58F59E3EA8C6}"/>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البريد الإلكتروني</a:t>
            </a:r>
            <a:endParaRPr sz="850"/>
          </a:p>
        </p:txBody>
      </p:sp>
      <p:sp>
        <p:nvSpPr>
          <p:cNvPr id="13" name="Shape 10">
            <a:extLst xmlns:a="http://schemas.openxmlformats.org/drawingml/2006/main">
              <a:ext uri="{FF2B5EF4-FFF2-40B4-BE49-F238E27FC236}">
                <a16:creationId xmlns:a16="http://schemas.microsoft.com/office/drawing/2014/main" id="{7D0785DD-85FF-42BA-8FF7-9E0E93316FA2}"/>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FFFEB712-4A88-4756-9B0D-697AEF7EBDD8}"/>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WhatsApp</a:t>
            </a:r>
            <a:endParaRPr sz="850"/>
          </a:p>
        </p:txBody>
      </p:sp>
    </p:spTree>
    <p:extLst>
      <p:ext uri="{BB962C8B-B14F-4D97-AF65-F5344CB8AC3E}">
        <p14:creationId xmlns:p14="http://schemas.microsoft.com/office/powerpoint/2010/main" val="9014478"/>
      </p:ext>
    </p:extLst>
  </p:cSld>
</p:sld>
</file>

<file path=ppt/slides/slide1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B212B51-FE8F-4EB9-A9DA-97A3A45D687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1C49EB1-E73A-493C-AC3F-41006D48494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86ACA14-478B-402D-85B9-EA5A71F362B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17</a:t>
            </a:r>
            <a:endParaRPr sz="750"/>
          </a:p>
        </p:txBody>
      </p:sp>
      <p:sp>
        <p:nvSpPr>
          <p:cNvPr id="5" name="Text 3">
            <a:extLst xmlns:a="http://schemas.openxmlformats.org/drawingml/2006/main">
              <a:ext uri="{FF2B5EF4-FFF2-40B4-BE49-F238E27FC236}">
                <a16:creationId xmlns:a16="http://schemas.microsoft.com/office/drawing/2014/main" id="{EF4461CC-9181-42A1-9781-F144841071C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عدد أقل من أسئلة المتابعة في المكتب</a:t>
            </a:r>
            <a:endParaRPr sz="3100"/>
          </a:p>
        </p:txBody>
      </p:sp>
      <p:sp>
        <p:nvSpPr>
          <p:cNvPr id="6" name="Text 4">
            <a:extLst xmlns:a="http://schemas.openxmlformats.org/drawingml/2006/main">
              <a:ext uri="{FF2B5EF4-FFF2-40B4-BE49-F238E27FC236}">
                <a16:creationId xmlns:a16="http://schemas.microsoft.com/office/drawing/2014/main" id="{C1A5B071-8636-41D9-9081-64BB4F8C36C3}"/>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وعندما تكون المعلومات منظمة، لا يعود الموظفون بحاجة إلى مواصلة طلب التفاصيل.</a:t>
            </a:r>
            <a:endParaRPr sz="1400"/>
          </a:p>
        </p:txBody>
      </p:sp>
      <p:sp>
        <p:nvSpPr>
          <p:cNvPr id="7" name="Text 5">
            <a:extLst xmlns:a="http://schemas.openxmlformats.org/drawingml/2006/main">
              <a:ext uri="{FF2B5EF4-FFF2-40B4-BE49-F238E27FC236}">
                <a16:creationId xmlns:a16="http://schemas.microsoft.com/office/drawing/2014/main" id="{5310AEE6-D5C9-4C76-93C2-A1AE79B6B17C}"/>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 توثيق بيانات الاتصال مع العملاء وبيانات العمل معا.</a:t>
            </a:r>
            <a:endParaRPr sz="1550"/>
          </a:p>
          <a:p xmlns:a="http://schemas.openxmlformats.org/drawingml/2006/main">
            <a:pPr marL="0" indent="0">
              <a:buNone/>
            </a:pPr>
            <a:r>
              <a:rPr sz="1550" b="1">
                <a:solidFill>
                  <a:srgbClr val="278A35"/>
                </a:solidFill>
                <a:latin typeface="Aptos"/>
                <a:ea typeface="Aptos"/>
                <a:cs typeface="Aptos"/>
              </a:rPr>
              <a:t>• وتتاح على الفور الاتصالات وأرقام الهاتف.</a:t>
            </a:r>
            <a:endParaRPr sz="1550"/>
          </a:p>
          <a:p xmlns:a="http://schemas.openxmlformats.org/drawingml/2006/main">
            <a:pPr marL="0" indent="0">
              <a:buNone/>
            </a:pPr>
            <a:r>
              <a:rPr sz="1550" b="1">
                <a:solidFill>
                  <a:srgbClr val="278A35"/>
                </a:solidFill>
                <a:latin typeface="Aptos"/>
                <a:ea typeface="Aptos"/>
                <a:cs typeface="Aptos"/>
              </a:rPr>
              <a:t>• ولم تفقد الملاحظات الخاصة المتعلقة بالوصول إلى الأماكن أو المصاعد أو مواقف السيارات.</a:t>
            </a:r>
            <a:endParaRPr sz="1550"/>
          </a:p>
          <a:p xmlns:a="http://schemas.openxmlformats.org/drawingml/2006/main">
            <a:pPr marL="0" indent="0">
              <a:buNone/>
            </a:pPr>
            <a:r>
              <a:rPr sz="1550" b="1">
                <a:solidFill>
                  <a:srgbClr val="278A35"/>
                </a:solidFill>
                <a:latin typeface="Aptos"/>
                <a:ea typeface="Aptos"/>
                <a:cs typeface="Aptos"/>
              </a:rPr>
              <a:t>• وتستخدم جميع الوثائق اللاحقة نفس مصدر البيانات.</a:t>
            </a:r>
            <a:endParaRPr sz="1550"/>
          </a:p>
        </p:txBody>
      </p:sp>
      <p:sp>
        <p:nvSpPr>
          <p:cNvPr id="8" name="Text 6">
            <a:extLst xmlns:a="http://schemas.openxmlformats.org/drawingml/2006/main">
              <a:ext uri="{FF2B5EF4-FFF2-40B4-BE49-F238E27FC236}">
                <a16:creationId xmlns:a16="http://schemas.microsoft.com/office/drawing/2014/main" id="{9F28549A-A23F-4592-9499-446CEF671348}"/>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العمل هو فقط جيد مثل المعلومات التي يتم الحصول عليها بشكل صحيح قبل التحرك.</a:t>
            </a:r>
            <a:endParaRPr sz="2000"/>
          </a:p>
        </p:txBody>
      </p:sp>
    </p:spTree>
    <p:extLst>
      <p:ext uri="{BB962C8B-B14F-4D97-AF65-F5344CB8AC3E}">
        <p14:creationId xmlns:p14="http://schemas.microsoft.com/office/powerpoint/2010/main" val="1385209847"/>
      </p:ext>
    </p:extLst>
  </p:cSld>
</p:sld>
</file>

<file path=ppt/slides/slide1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711A0A8-6DE0-4A8C-873F-3C9F8580191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EBF2179-3853-44BD-AE56-2BE11EC9D75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08CB01C-6013-403A-9756-08BC8C72950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18</a:t>
            </a:r>
            <a:endParaRPr sz="750"/>
          </a:p>
        </p:txBody>
      </p:sp>
      <p:sp>
        <p:nvSpPr>
          <p:cNvPr id="5" name="Text 3">
            <a:extLst xmlns:a="http://schemas.openxmlformats.org/drawingml/2006/main">
              <a:ext uri="{FF2B5EF4-FFF2-40B4-BE49-F238E27FC236}">
                <a16:creationId xmlns:a16="http://schemas.microsoft.com/office/drawing/2014/main" id="{7BD58B22-CCB6-4C44-99A4-C3A7D5448B30}"/>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3</a:t>
            </a:r>
            <a:endParaRPr sz="1100"/>
          </a:p>
        </p:txBody>
      </p:sp>
      <p:sp>
        <p:nvSpPr>
          <p:cNvPr id="6" name="Text 4">
            <a:extLst xmlns:a="http://schemas.openxmlformats.org/drawingml/2006/main">
              <a:ext uri="{FF2B5EF4-FFF2-40B4-BE49-F238E27FC236}">
                <a16:creationId xmlns:a16="http://schemas.microsoft.com/office/drawing/2014/main" id="{7A33613E-AA46-4ADD-84D2-2827A247EBDA}"/>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الأعمال التي أدّت من أول اقتباس إلى الدفع</a:t>
            </a:r>
            <a:endParaRPr sz="4300"/>
          </a:p>
        </p:txBody>
      </p:sp>
      <p:sp>
        <p:nvSpPr>
          <p:cNvPr id="7" name="Text 5">
            <a:extLst xmlns:a="http://schemas.openxmlformats.org/drawingml/2006/main">
              <a:ext uri="{FF2B5EF4-FFF2-40B4-BE49-F238E27FC236}">
                <a16:creationId xmlns:a16="http://schemas.microsoft.com/office/drawing/2014/main" id="{0EBDF02F-7CBA-4D81-BBDD-88382E7B8F1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تتبع وضع كل وظيفة وتصل بين العملاء والعناوين والأسعار والوثائق والمدفوعات.</a:t>
            </a:r>
            <a:endParaRPr sz="1700"/>
          </a:p>
        </p:txBody>
      </p:sp>
    </p:spTree>
    <p:extLst>
      <p:ext uri="{BB962C8B-B14F-4D97-AF65-F5344CB8AC3E}">
        <p14:creationId xmlns:p14="http://schemas.microsoft.com/office/powerpoint/2010/main" val="660755178"/>
      </p:ext>
    </p:extLst>
  </p:cSld>
</p:sld>
</file>

<file path=ppt/slides/slide1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848EDCA-D5A3-48A1-8937-C75B4B05BFB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24A5B68-D962-4BAC-9C98-006CBE7BE74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39FD507-31A9-47E8-88D5-3A0B23F693F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19</a:t>
            </a:r>
            <a:endParaRPr sz="750"/>
          </a:p>
        </p:txBody>
      </p:sp>
      <p:sp>
        <p:nvSpPr>
          <p:cNvPr id="5" name="Text 3">
            <a:extLst xmlns:a="http://schemas.openxmlformats.org/drawingml/2006/main">
              <a:ext uri="{FF2B5EF4-FFF2-40B4-BE49-F238E27FC236}">
                <a16:creationId xmlns:a16="http://schemas.microsoft.com/office/drawing/2014/main" id="{DBB5ADF8-6568-45D3-A7E2-D302254C25A5}"/>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إدارة</a:t>
            </a:r>
            <a:endParaRPr sz="3100"/>
          </a:p>
        </p:txBody>
      </p:sp>
      <p:sp>
        <p:nvSpPr>
          <p:cNvPr id="6" name="Text 4">
            <a:extLst xmlns:a="http://schemas.openxmlformats.org/drawingml/2006/main">
              <a:ext uri="{FF2B5EF4-FFF2-40B4-BE49-F238E27FC236}">
                <a16:creationId xmlns:a16="http://schemas.microsoft.com/office/drawing/2014/main" id="{CCBB6036-841A-4A2E-88AF-0DF94BD94473}"/>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فالوظيفة ليست مجرد وظيفة مخزنة - بل توجه في العملية برمتها.</a:t>
            </a:r>
            <a:endParaRPr sz="1400"/>
          </a:p>
        </p:txBody>
      </p:sp>
      <p:sp>
        <p:nvSpPr>
          <p:cNvPr id="7" name="Text 5">
            <a:extLst xmlns:a="http://schemas.openxmlformats.org/drawingml/2006/main">
              <a:ext uri="{FF2B5EF4-FFF2-40B4-BE49-F238E27FC236}">
                <a16:creationId xmlns:a16="http://schemas.microsoft.com/office/drawing/2014/main" id="{7BE1D7E3-0C71-42A4-AFA2-2C1C64A522D8}"/>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وتبرز حالات مثل الاقتباس والمواعيد والمستحقات التقدم المحرز.</a:t>
            </a:r>
            <a:endParaRPr sz="1450"/>
          </a:p>
          <a:p xmlns:a="http://schemas.openxmlformats.org/drawingml/2006/main">
            <a:pPr marL="0" indent="0">
              <a:buNone/>
            </a:pPr>
            <a:r>
              <a:rPr sz="1450" b="1">
                <a:solidFill>
                  <a:srgbClr val="278A35"/>
                </a:solidFill>
                <a:latin typeface="Aptos"/>
                <a:ea typeface="Aptos"/>
                <a:cs typeface="Aptos"/>
              </a:rPr>
              <a:t>• ولا تزال تفاصيل العملاء والعناوين والمسافة والأرضيات والمصاعد ووقوف السيارات مترابطة مركزيا.</a:t>
            </a:r>
            <a:endParaRPr sz="1450"/>
          </a:p>
          <a:p xmlns:a="http://schemas.openxmlformats.org/drawingml/2006/main">
            <a:pPr marL="0" indent="0">
              <a:buNone/>
            </a:pPr>
            <a:r>
              <a:rPr sz="1450" b="1">
                <a:solidFill>
                  <a:srgbClr val="278A35"/>
                </a:solidFill>
                <a:latin typeface="Aptos"/>
                <a:ea typeface="Aptos"/>
                <a:cs typeface="Aptos"/>
              </a:rPr>
              <a:t>• ويرتبط الجرد والتسعير والوثائق المتعلقة بالصور مباشرة بالوظيفة.</a:t>
            </a:r>
            <a:endParaRPr sz="1450"/>
          </a:p>
          <a:p xmlns:a="http://schemas.openxmlformats.org/drawingml/2006/main">
            <a:pPr marL="0" indent="0">
              <a:buNone/>
            </a:pPr>
            <a:r>
              <a:rPr sz="1450" b="1">
                <a:solidFill>
                  <a:srgbClr val="278A35"/>
                </a:solidFill>
                <a:latin typeface="Aptos"/>
                <a:ea typeface="Aptos"/>
                <a:cs typeface="Aptos"/>
              </a:rPr>
              <a:t>• وهذا يقلل من حالات الانقطاع بين الدراسة الاستقصائية وأعمال المكاتب ويوم التنقل.</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2a83f399cda64340"/>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0B08FC05-8CD7-4843-9B83-748BC2423933}"/>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B97691E8-26A3-4E8D-936F-E39AFAE0E8BB}"/>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الوضع</a:t>
            </a:r>
            <a:endParaRPr sz="850"/>
          </a:p>
        </p:txBody>
      </p:sp>
      <p:sp>
        <p:nvSpPr>
          <p:cNvPr id="11" name="Shape 8">
            <a:extLst xmlns:a="http://schemas.openxmlformats.org/drawingml/2006/main">
              <a:ext uri="{FF2B5EF4-FFF2-40B4-BE49-F238E27FC236}">
                <a16:creationId xmlns:a16="http://schemas.microsoft.com/office/drawing/2014/main" id="{A9E56884-7C4F-412A-BF74-1A0CA183332C}"/>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928596FE-FCAB-4387-8780-0450DF553AB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المُنْ عناوين</a:t>
            </a:r>
            <a:endParaRPr sz="850"/>
          </a:p>
        </p:txBody>
      </p:sp>
      <p:sp>
        <p:nvSpPr>
          <p:cNvPr id="13" name="Shape 10">
            <a:extLst xmlns:a="http://schemas.openxmlformats.org/drawingml/2006/main">
              <a:ext uri="{FF2B5EF4-FFF2-40B4-BE49-F238E27FC236}">
                <a16:creationId xmlns:a16="http://schemas.microsoft.com/office/drawing/2014/main" id="{6652A1FF-CB03-4912-95E4-46BA497198BE}"/>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C8209406-D672-433B-BAD2-EE8BA9C2AE00}"/>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3381"/>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a:t>
            </a:r>
            <a:endParaRPr sz="850"/>
          </a:p>
        </p:txBody>
      </p:sp>
    </p:spTree>
    <p:extLst>
      <p:ext uri="{BB962C8B-B14F-4D97-AF65-F5344CB8AC3E}">
        <p14:creationId xmlns:p14="http://schemas.microsoft.com/office/powerpoint/2010/main" val="1947599874"/>
      </p:ext>
    </p:extLst>
  </p:cSld>
</p:sld>
</file>

<file path=ppt/slides/slide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E1CF20C-2664-4186-8FE8-BD45B5CF629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403ABBB-D936-44EE-91A0-41AFDA36A67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0ED67D84-F9C3-4500-ADC0-A9564786704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02</a:t>
            </a:r>
            <a:endParaRPr sz="750"/>
          </a:p>
        </p:txBody>
      </p:sp>
      <p:sp>
        <p:nvSpPr>
          <p:cNvPr id="5" name="Text 3">
            <a:extLst xmlns:a="http://schemas.openxmlformats.org/drawingml/2006/main">
              <a:ext uri="{FF2B5EF4-FFF2-40B4-BE49-F238E27FC236}">
                <a16:creationId xmlns:a16="http://schemas.microsoft.com/office/drawing/2014/main" id="{E04DEB66-ECBB-44C7-8F9E-8AF4915AA990}"/>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أولاً</a:t>
            </a:r>
            <a:endParaRPr sz="1100"/>
          </a:p>
        </p:txBody>
      </p:sp>
      <p:sp>
        <p:nvSpPr>
          <p:cNvPr id="6" name="Text 4">
            <a:extLst xmlns:a="http://schemas.openxmlformats.org/drawingml/2006/main">
              <a:ext uri="{FF2B5EF4-FFF2-40B4-BE49-F238E27FC236}">
                <a16:creationId xmlns:a16="http://schemas.microsoft.com/office/drawing/2014/main" id="{AD488AF2-C342-44BD-8BED-9732A28B196A}"/>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منصة واحدة لعملية النقل الكاملة</a:t>
            </a:r>
            <a:endParaRPr sz="4300"/>
          </a:p>
        </p:txBody>
      </p:sp>
      <p:sp>
        <p:nvSpPr>
          <p:cNvPr id="7" name="Text 5">
            <a:extLst xmlns:a="http://schemas.openxmlformats.org/drawingml/2006/main">
              <a:ext uri="{FF2B5EF4-FFF2-40B4-BE49-F238E27FC236}">
                <a16:creationId xmlns:a16="http://schemas.microsoft.com/office/drawing/2014/main" id="{D9426813-13E2-495F-A6DC-A5E40D97BA6B}"/>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يذهب بعيداً عن الميزات المعزولة. يربط كامل سير عمل شركة متحركة في حل واحد واضح ومتنقل.</a:t>
            </a:r>
            <a:endParaRPr sz="1700"/>
          </a:p>
        </p:txBody>
      </p:sp>
    </p:spTree>
    <p:extLst>
      <p:ext uri="{BB962C8B-B14F-4D97-AF65-F5344CB8AC3E}">
        <p14:creationId xmlns:p14="http://schemas.microsoft.com/office/powerpoint/2010/main" val="1956865951"/>
      </p:ext>
    </p:extLst>
  </p:cSld>
</p:sld>
</file>

<file path=ppt/slides/slide2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6BD141F-9403-4302-9856-5C2BF7616C0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1108E72-6572-4EB7-B32A-3C2E79DFD38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8F90D92-B9A3-4716-A0B4-C7F2F15A7B8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20</a:t>
            </a:r>
            <a:endParaRPr sz="750"/>
          </a:p>
        </p:txBody>
      </p:sp>
      <p:sp>
        <p:nvSpPr>
          <p:cNvPr id="5" name="Text 3">
            <a:extLst xmlns:a="http://schemas.openxmlformats.org/drawingml/2006/main">
              <a:ext uri="{FF2B5EF4-FFF2-40B4-BE49-F238E27FC236}">
                <a16:creationId xmlns:a16="http://schemas.microsoft.com/office/drawing/2014/main" id="{D3A46664-46AF-46D2-AC43-D00E0C76C682}"/>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وعميل وعميل وتنفيذ - متصلة</a:t>
            </a:r>
            <a:endParaRPr sz="3000"/>
          </a:p>
        </p:txBody>
      </p:sp>
      <p:sp>
        <p:nvSpPr>
          <p:cNvPr id="6" name="Text 4">
            <a:extLst xmlns:a="http://schemas.openxmlformats.org/drawingml/2006/main">
              <a:ext uri="{FF2B5EF4-FFF2-40B4-BE49-F238E27FC236}">
                <a16:creationId xmlns:a16="http://schemas.microsoft.com/office/drawing/2014/main" id="{ED9301A9-17AC-4C80-B1C9-80F033167266}"/>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والوظيفة هي المصدر الرئيسي للبيانات لكل ما سيتم التخطيط له وتنفيذه لاحقا ووضع الفواتير بشأنه.</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6ef23076ff164fe7"/>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0B5D7938-7936-4908-9AF0-8748045E607F}"/>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والاقتباسات والفواتير والوثائق والتخطيط التشغيلي كلها نابعة من الوظيفة.</a:t>
            </a:r>
            <a:endParaRPr sz="1150"/>
          </a:p>
        </p:txBody>
      </p:sp>
    </p:spTree>
    <p:extLst>
      <p:ext uri="{BB962C8B-B14F-4D97-AF65-F5344CB8AC3E}">
        <p14:creationId xmlns:p14="http://schemas.microsoft.com/office/powerpoint/2010/main" val="1718310761"/>
      </p:ext>
    </p:extLst>
  </p:cSld>
</p:sld>
</file>

<file path=ppt/slides/slide2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E7ECE98-9488-4E0D-A0B7-9141CF5A38B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525B076-D50F-40C1-A6A3-57CF8281B9A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5226FE5-748B-4608-9754-2D8184F0F7A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21</a:t>
            </a:r>
            <a:endParaRPr sz="750"/>
          </a:p>
        </p:txBody>
      </p:sp>
      <p:sp>
        <p:nvSpPr>
          <p:cNvPr id="5" name="Text 3">
            <a:extLst xmlns:a="http://schemas.openxmlformats.org/drawingml/2006/main">
              <a:ext uri="{FF2B5EF4-FFF2-40B4-BE49-F238E27FC236}">
                <a16:creationId xmlns:a16="http://schemas.microsoft.com/office/drawing/2014/main" id="{0CE19203-FE3A-43B1-BB14-DA54C4DBBFA5}"/>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نظام مركز لتدفق العمل بشكل واضح</a:t>
            </a:r>
            <a:endParaRPr sz="3100"/>
          </a:p>
        </p:txBody>
      </p:sp>
      <p:sp>
        <p:nvSpPr>
          <p:cNvPr id="6" name="Text 4">
            <a:extLst xmlns:a="http://schemas.openxmlformats.org/drawingml/2006/main">
              <a:ext uri="{FF2B5EF4-FFF2-40B4-BE49-F238E27FC236}">
                <a16:creationId xmlns:a16="http://schemas.microsoft.com/office/drawing/2014/main" id="{AD5E0AEF-CE75-4C8A-B060-4C5E3FBE0E9D}"/>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ويمكن أن يُدفع كل عمل إلى الأمام من خلال العملية بطريقة شفافة.</a:t>
            </a:r>
            <a:endParaRPr sz="1400"/>
          </a:p>
        </p:txBody>
      </p:sp>
      <p:sp>
        <p:nvSpPr>
          <p:cNvPr id="7" name="Text 5">
            <a:extLst xmlns:a="http://schemas.openxmlformats.org/drawingml/2006/main">
              <a:ext uri="{FF2B5EF4-FFF2-40B4-BE49-F238E27FC236}">
                <a16:creationId xmlns:a16="http://schemas.microsoft.com/office/drawing/2014/main" id="{814BFB31-16D1-4B9E-903C-412965BDF696}"/>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تم إنشاء و إرسال الاقتباس.</a:t>
            </a:r>
            <a:endParaRPr sz="1550"/>
          </a:p>
          <a:p xmlns:a="http://schemas.openxmlformats.org/drawingml/2006/main">
            <a:pPr marL="0" indent="0">
              <a:buNone/>
            </a:pPr>
            <a:r>
              <a:rPr sz="1550" b="1">
                <a:solidFill>
                  <a:srgbClr val="278A35"/>
                </a:solidFill>
                <a:latin typeface="Aptos"/>
                <a:ea typeface="Aptos"/>
                <a:cs typeface="Aptos"/>
              </a:rPr>
              <a:t>• جدول زمني.</a:t>
            </a:r>
            <a:endParaRPr sz="1550"/>
          </a:p>
          <a:p xmlns:a="http://schemas.openxmlformats.org/drawingml/2006/main">
            <a:pPr marL="0" indent="0">
              <a:buNone/>
            </a:pPr>
            <a:r>
              <a:rPr sz="1550" b="1">
                <a:solidFill>
                  <a:srgbClr val="278A35"/>
                </a:solidFill>
                <a:latin typeface="Aptos"/>
                <a:ea typeface="Aptos"/>
                <a:cs typeface="Aptos"/>
              </a:rPr>
              <a:t>• (أ) الموظفون والمركبات</a:t>
            </a:r>
            <a:endParaRPr sz="1550"/>
          </a:p>
          <a:p xmlns:a="http://schemas.openxmlformats.org/drawingml/2006/main">
            <a:pPr marL="0" indent="0">
              <a:buNone/>
            </a:pPr>
            <a:r>
              <a:rPr sz="1550" b="1">
                <a:solidFill>
                  <a:srgbClr val="278A35"/>
                </a:solidFill>
                <a:latin typeface="Aptos"/>
                <a:ea typeface="Aptos"/>
                <a:cs typeface="Aptos"/>
              </a:rPr>
              <a:t>• تم توثيق الإنجاز.</a:t>
            </a:r>
            <a:endParaRPr sz="1550"/>
          </a:p>
          <a:p xmlns:a="http://schemas.openxmlformats.org/drawingml/2006/main">
            <a:pPr marL="0" indent="0">
              <a:buNone/>
            </a:pPr>
            <a:r>
              <a:rPr sz="1550" b="1">
                <a:solidFill>
                  <a:srgbClr val="278A35"/>
                </a:solidFill>
                <a:latin typeface="Aptos"/>
                <a:ea typeface="Aptos"/>
                <a:cs typeface="Aptos"/>
              </a:rPr>
              <a:t>• تم إعداد الفواتير وتعقب المدفوعات.</a:t>
            </a:r>
            <a:endParaRPr sz="1550"/>
          </a:p>
        </p:txBody>
      </p:sp>
      <p:sp>
        <p:nvSpPr>
          <p:cNvPr id="8" name="Text 6">
            <a:extLst xmlns:a="http://schemas.openxmlformats.org/drawingml/2006/main">
              <a:ext uri="{FF2B5EF4-FFF2-40B4-BE49-F238E27FC236}">
                <a16:creationId xmlns:a16="http://schemas.microsoft.com/office/drawing/2014/main" id="{B6878235-57DF-46F3-9822-CA0A82EFC799}"/>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المالكون والفرق يمكنهم دائماً رؤية ما يجب أن يحدث لاحقاً</a:t>
            </a:r>
            <a:endParaRPr sz="2000"/>
          </a:p>
        </p:txBody>
      </p:sp>
    </p:spTree>
    <p:extLst>
      <p:ext uri="{BB962C8B-B14F-4D97-AF65-F5344CB8AC3E}">
        <p14:creationId xmlns:p14="http://schemas.microsoft.com/office/powerpoint/2010/main" val="2036529365"/>
      </p:ext>
    </p:extLst>
  </p:cSld>
</p:sld>
</file>

<file path=ppt/slides/slide2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69CDF9FC-D0F3-4CE5-8339-26C471D5340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13E71AA-065B-4997-B8FB-A48748EB07A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FB935EC-FFE6-4CA5-B782-24D19D66574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22</a:t>
            </a:r>
            <a:endParaRPr sz="750"/>
          </a:p>
        </p:txBody>
      </p:sp>
      <p:sp>
        <p:nvSpPr>
          <p:cNvPr id="5" name="Text 3">
            <a:extLst xmlns:a="http://schemas.openxmlformats.org/drawingml/2006/main">
              <a:ext uri="{FF2B5EF4-FFF2-40B4-BE49-F238E27FC236}">
                <a16:creationId xmlns:a16="http://schemas.microsoft.com/office/drawing/2014/main" id="{E8A9A0E3-6B85-4264-AAB6-216CDB6594FC}"/>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4</a:t>
            </a:r>
            <a:endParaRPr sz="1100"/>
          </a:p>
        </p:txBody>
      </p:sp>
      <p:sp>
        <p:nvSpPr>
          <p:cNvPr id="6" name="Text 4">
            <a:extLst xmlns:a="http://schemas.openxmlformats.org/drawingml/2006/main">
              <a:ext uri="{FF2B5EF4-FFF2-40B4-BE49-F238E27FC236}">
                <a16:creationId xmlns:a16="http://schemas.microsoft.com/office/drawing/2014/main" id="{551CCFE9-FD0B-4020-B4D0-F1AFAF7A936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غرف التصوير</a:t>
            </a:r>
            <a:endParaRPr sz="4300"/>
          </a:p>
        </p:txBody>
      </p:sp>
      <p:sp>
        <p:nvSpPr>
          <p:cNvPr id="7" name="Text 5">
            <a:extLst xmlns:a="http://schemas.openxmlformats.org/drawingml/2006/main">
              <a:ext uri="{FF2B5EF4-FFF2-40B4-BE49-F238E27FC236}">
                <a16:creationId xmlns:a16="http://schemas.microsoft.com/office/drawing/2014/main" id="{1CA1892A-6AAD-4311-B35F-14729CD849C6}"/>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RoomPlan و LiDAR تحويل الدراسة الاستقصائية إلى أساس رقمي منظم للجرد وحسابات الحجم والتخطيط.</a:t>
            </a:r>
            <a:endParaRPr sz="1700"/>
          </a:p>
        </p:txBody>
      </p:sp>
    </p:spTree>
    <p:extLst>
      <p:ext uri="{BB962C8B-B14F-4D97-AF65-F5344CB8AC3E}">
        <p14:creationId xmlns:p14="http://schemas.microsoft.com/office/powerpoint/2010/main" val="242990114"/>
      </p:ext>
    </p:extLst>
  </p:cSld>
</p:sld>
</file>

<file path=ppt/slides/slide2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62EF316-495B-4AD1-A01A-0938FA89A81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0211E3A-DB63-48F7-94ED-6C047684DFA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9405E27-E2EF-4135-A869-797C9C9009A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23</a:t>
            </a:r>
            <a:endParaRPr sz="750"/>
          </a:p>
        </p:txBody>
      </p:sp>
      <p:sp>
        <p:nvSpPr>
          <p:cNvPr id="5" name="Text 3">
            <a:extLst xmlns:a="http://schemas.openxmlformats.org/drawingml/2006/main">
              <a:ext uri="{FF2B5EF4-FFF2-40B4-BE49-F238E27FC236}">
                <a16:creationId xmlns:a16="http://schemas.microsoft.com/office/drawing/2014/main" id="{D7AAB7CF-8418-4D82-B0F9-F609D9ACB2E1}"/>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تُقطِر الغرفة بأكملها</a:t>
            </a:r>
            <a:endParaRPr sz="3000"/>
          </a:p>
        </p:txBody>
      </p:sp>
      <p:sp>
        <p:nvSpPr>
          <p:cNvPr id="6" name="Text 4">
            <a:extLst xmlns:a="http://schemas.openxmlformats.org/drawingml/2006/main">
              <a:ext uri="{FF2B5EF4-FFF2-40B4-BE49-F238E27FC236}">
                <a16:creationId xmlns:a16="http://schemas.microsoft.com/office/drawing/2014/main" id="{BB53BB69-7AC2-4B9C-851E-113DB3B73C6D}"/>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MovePilot Pro يستخدم صوراً حقيقية RoomPlan للمسح ويخزنها بشكل دائم مع الوظيفة.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9949f6550a264fca"/>
          <a:stretch xmlns:a="http://schemas.openxmlformats.org/drawingml/2006/main">
            <a:fillRect l="0" t="0" r="0" b="0"/>
          </a:stretch>
        </p:blipFill>
        <p:spPr>
          <a:xfrm xmlns:a="http://schemas.openxmlformats.org/drawingml/2006/main">
            <a:off x="4534160" y="1719072"/>
            <a:ext cx="3138919"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29849131-9424-46B8-B5E3-BFC4AC6ED720}"/>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ويمكن فيما بعد تدوير الغرفة وتكديسها واستعراضها مرة أخرى.</a:t>
            </a:r>
            <a:endParaRPr sz="1150"/>
          </a:p>
        </p:txBody>
      </p:sp>
    </p:spTree>
    <p:extLst>
      <p:ext uri="{BB962C8B-B14F-4D97-AF65-F5344CB8AC3E}">
        <p14:creationId xmlns:p14="http://schemas.microsoft.com/office/powerpoint/2010/main" val="969312413"/>
      </p:ext>
    </p:extLst>
  </p:cSld>
</p:sld>
</file>

<file path=ppt/slides/slide2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1281D5F-53D1-400A-8A7A-04FE2513827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D0557A5-E14C-4C18-B5BD-00E1F75EFDE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2EB3EEC-4013-4BCD-9DA3-BC56CC9D440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24</a:t>
            </a:r>
            <a:endParaRPr sz="750"/>
          </a:p>
        </p:txBody>
      </p:sp>
      <p:sp>
        <p:nvSpPr>
          <p:cNvPr id="5" name="Text 3">
            <a:extLst xmlns:a="http://schemas.openxmlformats.org/drawingml/2006/main">
              <a:ext uri="{FF2B5EF4-FFF2-40B4-BE49-F238E27FC236}">
                <a16:creationId xmlns:a16="http://schemas.microsoft.com/office/drawing/2014/main" id="{02C320C5-A909-45F0-9662-F1A2D39CFD0E}"/>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3DD- ليس فقط الصور</a:t>
            </a:r>
            <a:endParaRPr sz="3000"/>
          </a:p>
        </p:txBody>
      </p:sp>
      <p:sp>
        <p:nvSpPr>
          <p:cNvPr id="6" name="Text 4">
            <a:extLst xmlns:a="http://schemas.openxmlformats.org/drawingml/2006/main">
              <a:ext uri="{FF2B5EF4-FFF2-40B4-BE49-F238E27FC236}">
                <a16:creationId xmlns:a16="http://schemas.microsoft.com/office/drawing/2014/main" id="{D4E85547-919D-4AE5-A161-98E7C861EFCC}"/>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صورة تظهر منظوراً واحداً نموذج ثلاثي الأبعاد يحافظ على الوضع المكاني</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ed94581bf027412f"/>
          <a:stretch xmlns:a="http://schemas.openxmlformats.org/drawingml/2006/main">
            <a:fillRect l="0" t="0" r="0" b="0"/>
          </a:stretch>
        </p:blipFill>
        <p:spPr>
          <a:xfrm xmlns:a="http://schemas.openxmlformats.org/drawingml/2006/main">
            <a:off x="3311652" y="1719072"/>
            <a:ext cx="5583936"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0AF01A01-CAE6-45ED-8D1D-3A15EC8F9998}"/>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وتوثق خصائص الغرفة والأثاث بطريقة مفهومة بصرياً.</a:t>
            </a:r>
            <a:endParaRPr sz="1150"/>
          </a:p>
        </p:txBody>
      </p:sp>
    </p:spTree>
    <p:extLst>
      <p:ext uri="{BB962C8B-B14F-4D97-AF65-F5344CB8AC3E}">
        <p14:creationId xmlns:p14="http://schemas.microsoft.com/office/powerpoint/2010/main" val="252989041"/>
      </p:ext>
    </p:extLst>
  </p:cSld>
</p:sld>
</file>

<file path=ppt/slides/slide2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15E6349-D554-4DA5-88C1-E35CD28A3AC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4488E8F-34C4-4A2D-8600-841E2924FCE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F725A8A-1D43-432E-A972-CD563C56D85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25</a:t>
            </a:r>
            <a:endParaRPr sz="750"/>
          </a:p>
        </p:txBody>
      </p:sp>
      <p:sp>
        <p:nvSpPr>
          <p:cNvPr id="5" name="Text 3">
            <a:extLst xmlns:a="http://schemas.openxmlformats.org/drawingml/2006/main">
              <a:ext uri="{FF2B5EF4-FFF2-40B4-BE49-F238E27FC236}">
                <a16:creationId xmlns:a16="http://schemas.microsoft.com/office/drawing/2014/main" id="{1659FC08-06C3-47D8-88A8-3304E479303B}"/>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احفظ عمليات مسح RoomPlan مع المهمة</a:t>
            </a:r>
            <a:endParaRPr sz="3100"/>
          </a:p>
        </p:txBody>
      </p:sp>
      <p:sp>
        <p:nvSpPr>
          <p:cNvPr id="6" name="Text 4">
            <a:extLst xmlns:a="http://schemas.openxmlformats.org/drawingml/2006/main">
              <a:ext uri="{FF2B5EF4-FFF2-40B4-BE49-F238E27FC236}">
                <a16:creationId xmlns:a16="http://schemas.microsoft.com/office/drawing/2014/main" id="{71600E12-B5A5-4CB9-A4C5-BB35199FBB8F}"/>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والمسح أكثر من مجرد لمحة - ويصبح جزءا من وثائق العمل.</a:t>
            </a:r>
            <a:endParaRPr sz="1400"/>
          </a:p>
        </p:txBody>
      </p:sp>
      <p:sp>
        <p:nvSpPr>
          <p:cNvPr id="7" name="Text 5">
            <a:extLst xmlns:a="http://schemas.openxmlformats.org/drawingml/2006/main">
              <a:ext uri="{FF2B5EF4-FFF2-40B4-BE49-F238E27FC236}">
                <a16:creationId xmlns:a16="http://schemas.microsoft.com/office/drawing/2014/main" id="{82278E66-555C-4140-9D64-B1982B329289}"/>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ويمكن إعادة فتح الغرف لاحقا.</a:t>
            </a:r>
            <a:endParaRPr sz="1450"/>
          </a:p>
          <a:p xmlns:a="http://schemas.openxmlformats.org/drawingml/2006/main">
            <a:pPr marL="0" indent="0">
              <a:buNone/>
            </a:pPr>
            <a:r>
              <a:rPr sz="1450" b="1">
                <a:solidFill>
                  <a:srgbClr val="278A35"/>
                </a:solidFill>
                <a:latin typeface="Aptos"/>
                <a:ea typeface="Aptos"/>
                <a:cs typeface="Aptos"/>
              </a:rPr>
              <a:t>• الدوران و التكبير يجعلان التحضير أسهل، حتى بعد أسابيع من المسح.</a:t>
            </a:r>
            <a:endParaRPr sz="1450"/>
          </a:p>
          <a:p xmlns:a="http://schemas.openxmlformats.org/drawingml/2006/main">
            <a:pPr marL="0" indent="0">
              <a:buNone/>
            </a:pPr>
            <a:r>
              <a:rPr sz="1450" b="1">
                <a:solidFill>
                  <a:srgbClr val="278A35"/>
                </a:solidFill>
                <a:latin typeface="Aptos"/>
                <a:ea typeface="Aptos"/>
                <a:cs typeface="Aptos"/>
              </a:rPr>
              <a:t>• ويكتسب الموظفون فهماً مكانياً أفضل.</a:t>
            </a:r>
            <a:endParaRPr sz="1450"/>
          </a:p>
          <a:p xmlns:a="http://schemas.openxmlformats.org/drawingml/2006/main">
            <a:pPr marL="0" indent="0">
              <a:buNone/>
            </a:pPr>
            <a:r>
              <a:rPr sz="1450" b="1">
                <a:solidFill>
                  <a:srgbClr val="278A35"/>
                </a:solidFill>
                <a:latin typeface="Aptos"/>
                <a:ea typeface="Aptos"/>
                <a:cs typeface="Aptos"/>
              </a:rPr>
              <a:t>• يمكن ربط المسح بقائمة الأثاث</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0c177efa67df4014"/>
          <a:stretch xmlns:a="http://schemas.openxmlformats.org/drawingml/2006/main">
            <a:fillRect l="0" t="0" r="0" b="0"/>
          </a:stretch>
        </p:blipFill>
        <p:spPr>
          <a:xfrm xmlns:a="http://schemas.openxmlformats.org/drawingml/2006/main">
            <a:off x="7456579" y="804672"/>
            <a:ext cx="2460441"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BC29DA43-09D8-4090-81C4-4BDBC773B8CA}"/>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D1645B38-31B9-463A-AC3C-3ABF2687EE82}"/>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محلي</a:t>
            </a:r>
            <a:endParaRPr sz="850"/>
          </a:p>
        </p:txBody>
      </p:sp>
      <p:sp>
        <p:nvSpPr>
          <p:cNvPr id="11" name="Shape 8">
            <a:extLst xmlns:a="http://schemas.openxmlformats.org/drawingml/2006/main">
              <a:ext uri="{FF2B5EF4-FFF2-40B4-BE49-F238E27FC236}">
                <a16:creationId xmlns:a16="http://schemas.microsoft.com/office/drawing/2014/main" id="{6DED9E61-FE34-4B17-8BEF-FC47E48B327E}"/>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1B4ECF62-2E4D-4B3C-A620-1D334F76DA17}"/>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3787"/>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 الدائمة</a:t>
            </a:r>
            <a:endParaRPr sz="850"/>
          </a:p>
        </p:txBody>
      </p:sp>
      <p:sp>
        <p:nvSpPr>
          <p:cNvPr id="13" name="Shape 10">
            <a:extLst xmlns:a="http://schemas.openxmlformats.org/drawingml/2006/main">
              <a:ext uri="{FF2B5EF4-FFF2-40B4-BE49-F238E27FC236}">
                <a16:creationId xmlns:a16="http://schemas.microsoft.com/office/drawing/2014/main" id="{D3D4D24E-56DF-4BD8-9AB5-D7D32777B907}"/>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4101BFB0-C87B-491B-93B6-2147E2760D43}"/>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3D نموذج</a:t>
            </a:r>
            <a:endParaRPr sz="850"/>
          </a:p>
        </p:txBody>
      </p:sp>
    </p:spTree>
    <p:extLst>
      <p:ext uri="{BB962C8B-B14F-4D97-AF65-F5344CB8AC3E}">
        <p14:creationId xmlns:p14="http://schemas.microsoft.com/office/powerpoint/2010/main" val="644760353"/>
      </p:ext>
    </p:extLst>
  </p:cSld>
</p:sld>
</file>

<file path=ppt/slides/slide2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B05EB28-D21C-41DB-8D56-A8FE337DF34F}"/>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7FF3BAA-1548-4FAA-A640-5CE526B21DA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6874AEC-8543-4404-83DA-639909E034A2}"/>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26</a:t>
            </a:r>
            <a:endParaRPr sz="750"/>
          </a:p>
        </p:txBody>
      </p:sp>
      <p:sp>
        <p:nvSpPr>
          <p:cNvPr id="5" name="Text 3">
            <a:extLst xmlns:a="http://schemas.openxmlformats.org/drawingml/2006/main">
              <a:ext uri="{FF2B5EF4-FFF2-40B4-BE49-F238E27FC236}">
                <a16:creationId xmlns:a16="http://schemas.microsoft.com/office/drawing/2014/main" id="{08A0FBB9-960C-40CC-94CA-1AD3D2605F41}"/>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لماذا هذا الأمر يهم الشركات المتنقله</a:t>
            </a:r>
            <a:endParaRPr sz="3100"/>
          </a:p>
        </p:txBody>
      </p:sp>
      <p:sp>
        <p:nvSpPr>
          <p:cNvPr id="6" name="Text 4">
            <a:extLst xmlns:a="http://schemas.openxmlformats.org/drawingml/2006/main">
              <a:ext uri="{FF2B5EF4-FFF2-40B4-BE49-F238E27FC236}">
                <a16:creationId xmlns:a16="http://schemas.microsoft.com/office/drawing/2014/main" id="{0385CA24-AABD-4FC5-973E-EDC30E65010A}"/>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ويقلل نموذج ثلاثي الأبعاد من هذا الغموض.</a:t>
            </a:r>
            <a:endParaRPr sz="1400"/>
          </a:p>
        </p:txBody>
      </p:sp>
      <p:sp>
        <p:nvSpPr>
          <p:cNvPr id="7" name="Text 5">
            <a:extLst xmlns:a="http://schemas.openxmlformats.org/drawingml/2006/main">
              <a:ext uri="{FF2B5EF4-FFF2-40B4-BE49-F238E27FC236}">
                <a16:creationId xmlns:a16="http://schemas.microsoft.com/office/drawing/2014/main" id="{35C4F019-23AF-44AB-AC96-33BB457F6918}"/>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الغرفة تبقى قابلة للتعقب حتى لو سأل الزبون الأسئلة لاحقاً</a:t>
            </a:r>
            <a:endParaRPr sz="1550"/>
          </a:p>
          <a:p xmlns:a="http://schemas.openxmlformats.org/drawingml/2006/main">
            <a:pPr marL="0" indent="0">
              <a:buNone/>
            </a:pPr>
            <a:r>
              <a:rPr sz="1550" b="1">
                <a:solidFill>
                  <a:srgbClr val="278A35"/>
                </a:solidFill>
                <a:latin typeface="Aptos"/>
                <a:ea typeface="Aptos"/>
                <a:cs typeface="Aptos"/>
              </a:rPr>
              <a:t>• ومن الأسهل فهم الأثاث والجدران وهيكل الغرفة أكثر من فهمها في الصور الفردية.</a:t>
            </a:r>
            <a:endParaRPr sz="1550"/>
          </a:p>
          <a:p xmlns:a="http://schemas.openxmlformats.org/drawingml/2006/main">
            <a:pPr marL="0" indent="0">
              <a:buNone/>
            </a:pPr>
            <a:r>
              <a:rPr sz="1550" b="1">
                <a:solidFill>
                  <a:srgbClr val="278A35"/>
                </a:solidFill>
                <a:latin typeface="Aptos"/>
                <a:ea typeface="Aptos"/>
                <a:cs typeface="Aptos"/>
              </a:rPr>
              <a:t>• ويمكن أن يستند التخطيط وتقدير التكاليف إلى سجل مخزن بشكل دائم.</a:t>
            </a:r>
            <a:endParaRPr sz="1550"/>
          </a:p>
          <a:p xmlns:a="http://schemas.openxmlformats.org/drawingml/2006/main">
            <a:pPr marL="0" indent="0">
              <a:buNone/>
            </a:pPr>
            <a:r>
              <a:rPr sz="1550" b="1">
                <a:solidFill>
                  <a:srgbClr val="278A35"/>
                </a:solidFill>
                <a:latin typeface="Aptos"/>
                <a:ea typeface="Aptos"/>
                <a:cs typeface="Aptos"/>
              </a:rPr>
              <a:t>• ويمكن للموظفين الجدد فهم العمل بشكل أفضل دون حضور الدراسة الاستقصائية.</a:t>
            </a:r>
            <a:endParaRPr sz="1550"/>
          </a:p>
        </p:txBody>
      </p:sp>
      <p:sp>
        <p:nvSpPr>
          <p:cNvPr id="8" name="Text 6">
            <a:extLst xmlns:a="http://schemas.openxmlformats.org/drawingml/2006/main">
              <a:ext uri="{FF2B5EF4-FFF2-40B4-BE49-F238E27FC236}">
                <a16:creationId xmlns:a16="http://schemas.microsoft.com/office/drawing/2014/main" id="{1C4FAE35-C243-4754-95AA-2A814FAA2619}"/>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توقف عن الاعتماد على التقديرات</a:t>
            </a:r>
            <a:endParaRPr sz="2000"/>
          </a:p>
          <a:p xmlns:a="http://schemas.openxmlformats.org/drawingml/2006/main">
            <a:pPr marL="0" indent="0">
              <a:buNone/>
            </a:pPr>
            <a:r>
              <a:rPr sz="2000" b="1">
                <a:solidFill>
                  <a:srgbClr val="0E3B22"/>
                </a:solidFill>
                <a:latin typeface="Aptos"/>
                <a:ea typeface="Aptos"/>
                <a:cs typeface="Aptos"/>
              </a:rPr>
              <a:t>توقف عن الاعتماد على الذاكرة</a:t>
            </a:r>
            <a:endParaRPr sz="2000"/>
          </a:p>
          <a:p xmlns:a="http://schemas.openxmlformats.org/drawingml/2006/main">
            <a:pPr marL="0" indent="0">
              <a:buNone/>
            </a:pPr>
            <a:r>
              <a:rPr sz="2000" b="1">
                <a:solidFill>
                  <a:srgbClr val="0E3B22"/>
                </a:solidFill>
                <a:latin typeface="Aptos"/>
                <a:ea typeface="Aptos"/>
                <a:cs typeface="Aptos"/>
              </a:rPr>
              <a:t>-الوثائق الرقمية.</a:t>
            </a:r>
            <a:endParaRPr sz="2000"/>
          </a:p>
        </p:txBody>
      </p:sp>
    </p:spTree>
    <p:extLst>
      <p:ext uri="{BB962C8B-B14F-4D97-AF65-F5344CB8AC3E}">
        <p14:creationId xmlns:p14="http://schemas.microsoft.com/office/powerpoint/2010/main" val="575149846"/>
      </p:ext>
    </p:extLst>
  </p:cSld>
</p:sld>
</file>

<file path=ppt/slides/slide2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DC3CB69-5199-44F1-86C4-CE88381D690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9A31495-40A4-4CEF-B854-E14D3597F8A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D0AC70E-ED4F-4226-9F31-38CD424390D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27</a:t>
            </a:r>
            <a:endParaRPr sz="750"/>
          </a:p>
        </p:txBody>
      </p:sp>
      <p:sp>
        <p:nvSpPr>
          <p:cNvPr id="5" name="Text 3">
            <a:extLst xmlns:a="http://schemas.openxmlformats.org/drawingml/2006/main">
              <a:ext uri="{FF2B5EF4-FFF2-40B4-BE49-F238E27FC236}">
                <a16:creationId xmlns:a16="http://schemas.microsoft.com/office/drawing/2014/main" id="{62A4098F-1E08-4BEA-81C6-BD22D98D0BBD}"/>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RoomPlan كميزة من ميزات البيع</a:t>
            </a:r>
            <a:endParaRPr sz="3000"/>
          </a:p>
        </p:txBody>
      </p:sp>
      <p:sp>
        <p:nvSpPr>
          <p:cNvPr id="6" name="Text 4">
            <a:extLst xmlns:a="http://schemas.openxmlformats.org/drawingml/2006/main">
              <a:ext uri="{FF2B5EF4-FFF2-40B4-BE49-F238E27FC236}">
                <a16:creationId xmlns:a16="http://schemas.microsoft.com/office/drawing/2014/main" id="{4759EE29-8280-4AE4-9F9C-9058990F24D9}"/>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ويمكن للزبائن أن يروا أن الشركة تعمل بطريقة حديثة ومنظمة ومهنية.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4e16ee9efc674f22"/>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20C7FC6A-B530-44AC-BC3A-D386D626DF68}"/>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المسح الثلاثي الأبعاد يجعل المسح أكثر تطوراً</a:t>
            </a:r>
            <a:endParaRPr sz="1150"/>
          </a:p>
        </p:txBody>
      </p:sp>
    </p:spTree>
    <p:extLst>
      <p:ext uri="{BB962C8B-B14F-4D97-AF65-F5344CB8AC3E}">
        <p14:creationId xmlns:p14="http://schemas.microsoft.com/office/powerpoint/2010/main" val="1567084465"/>
      </p:ext>
    </p:extLst>
  </p:cSld>
</p:sld>
</file>

<file path=ppt/slides/slide2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75349E75-7A11-4AF6-87CC-CD49B486C8B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963C612-F893-4406-8B5C-1EAE170A402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F4A8EC7-CCF9-41FD-8453-9EF2FCE0BEC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28</a:t>
            </a:r>
            <a:endParaRPr sz="750"/>
          </a:p>
        </p:txBody>
      </p:sp>
      <p:sp>
        <p:nvSpPr>
          <p:cNvPr id="5" name="Text 3">
            <a:extLst xmlns:a="http://schemas.openxmlformats.org/drawingml/2006/main">
              <a:ext uri="{FF2B5EF4-FFF2-40B4-BE49-F238E27FC236}">
                <a16:creationId xmlns:a16="http://schemas.microsoft.com/office/drawing/2014/main" id="{7538F458-B5F1-490A-BB58-DE82DF598D2C}"/>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5</a:t>
            </a:r>
            <a:endParaRPr sz="1100"/>
          </a:p>
        </p:txBody>
      </p:sp>
      <p:sp>
        <p:nvSpPr>
          <p:cNvPr id="6" name="Text 4">
            <a:extLst xmlns:a="http://schemas.openxmlformats.org/drawingml/2006/main">
              <a:ext uri="{FF2B5EF4-FFF2-40B4-BE49-F238E27FC236}">
                <a16:creationId xmlns:a16="http://schemas.microsoft.com/office/drawing/2014/main" id="{9E95F131-3AB4-482C-B5D4-C43CEE491F71}"/>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الجرد والصور والكميات</a:t>
            </a:r>
            <a:endParaRPr sz="4300"/>
          </a:p>
        </p:txBody>
      </p:sp>
      <p:sp>
        <p:nvSpPr>
          <p:cNvPr id="7" name="Text 5">
            <a:extLst xmlns:a="http://schemas.openxmlformats.org/drawingml/2006/main">
              <a:ext uri="{FF2B5EF4-FFF2-40B4-BE49-F238E27FC236}">
                <a16:creationId xmlns:a16="http://schemas.microsoft.com/office/drawing/2014/main" id="{994EE7A3-985F-4D80-970B-91809ACA61BA}"/>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وتنشئ الدراسة الاستقصائية بيانات منظمة: الأثاث، والغرف، والكميات، والحجم، ووثائق الصور الفوتوغرافية.</a:t>
            </a:r>
            <a:endParaRPr sz="1700"/>
          </a:p>
        </p:txBody>
      </p:sp>
    </p:spTree>
    <p:extLst>
      <p:ext uri="{BB962C8B-B14F-4D97-AF65-F5344CB8AC3E}">
        <p14:creationId xmlns:p14="http://schemas.microsoft.com/office/powerpoint/2010/main" val="704069805"/>
      </p:ext>
    </p:extLst>
  </p:cSld>
</p:sld>
</file>

<file path=ppt/slides/slide2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C03B83C-7ED3-4480-B3B9-75785BA5ACE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782700C-2702-4793-8F5F-604B4D5381D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A0F055A-169B-43B3-BB7A-FD54F3ADA1E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29</a:t>
            </a:r>
            <a:endParaRPr sz="750"/>
          </a:p>
        </p:txBody>
      </p:sp>
      <p:sp>
        <p:nvSpPr>
          <p:cNvPr id="5" name="Text 3">
            <a:extLst xmlns:a="http://schemas.openxmlformats.org/drawingml/2006/main">
              <a:ext uri="{FF2B5EF4-FFF2-40B4-BE49-F238E27FC236}">
                <a16:creationId xmlns:a16="http://schemas.microsoft.com/office/drawing/2014/main" id="{AF2BFAFB-21CD-43A7-8EE6-5775E00AA428}"/>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الجرد من إعداد</a:t>
            </a:r>
            <a:endParaRPr sz="3100"/>
          </a:p>
        </p:txBody>
      </p:sp>
      <p:sp>
        <p:nvSpPr>
          <p:cNvPr id="6" name="Text 4">
            <a:extLst xmlns:a="http://schemas.openxmlformats.org/drawingml/2006/main">
              <a:ext uri="{FF2B5EF4-FFF2-40B4-BE49-F238E27FC236}">
                <a16:creationId xmlns:a16="http://schemas.microsoft.com/office/drawing/2014/main" id="{817A2E0D-71A6-4841-A950-0038EC745520}"/>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الصور ليست مجرد مخزنة بل هي مدمجة في سياق العمل.</a:t>
            </a:r>
            <a:endParaRPr sz="1400"/>
          </a:p>
        </p:txBody>
      </p:sp>
      <p:sp>
        <p:nvSpPr>
          <p:cNvPr id="7" name="Text 5">
            <a:extLst xmlns:a="http://schemas.openxmlformats.org/drawingml/2006/main">
              <a:ext uri="{FF2B5EF4-FFF2-40B4-BE49-F238E27FC236}">
                <a16:creationId xmlns:a16="http://schemas.microsoft.com/office/drawing/2014/main" id="{55E62AA5-DE87-4604-A346-70628E049C24}"/>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يمكن التقاط صور الجرد مباشرة ضمن الوظيفة.</a:t>
            </a:r>
            <a:endParaRPr sz="1450"/>
          </a:p>
          <a:p xmlns:a="http://schemas.openxmlformats.org/drawingml/2006/main">
            <a:pPr marL="0" indent="0">
              <a:buNone/>
            </a:pPr>
            <a:r>
              <a:rPr sz="1450" b="1">
                <a:solidFill>
                  <a:srgbClr val="278A35"/>
                </a:solidFill>
                <a:latin typeface="Aptos"/>
                <a:ea typeface="Aptos"/>
                <a:cs typeface="Aptos"/>
              </a:rPr>
              <a:t>• ولا يزال بالإمكان تتبع التقديرات والمعلومات الكمية.</a:t>
            </a:r>
            <a:endParaRPr sz="1450"/>
          </a:p>
          <a:p xmlns:a="http://schemas.openxmlformats.org/drawingml/2006/main">
            <a:pPr marL="0" indent="0">
              <a:buNone/>
            </a:pPr>
            <a:r>
              <a:rPr sz="1450" b="1">
                <a:solidFill>
                  <a:srgbClr val="278A35"/>
                </a:solidFill>
                <a:latin typeface="Aptos"/>
                <a:ea typeface="Aptos"/>
                <a:cs typeface="Aptos"/>
              </a:rPr>
              <a:t>• وتساعد الصور في الاستفسارات والتخطيط والوثائق اللاحقة.</a:t>
            </a:r>
            <a:endParaRPr sz="1450"/>
          </a:p>
          <a:p xmlns:a="http://schemas.openxmlformats.org/drawingml/2006/main">
            <a:pPr marL="0" indent="0">
              <a:buNone/>
            </a:pPr>
            <a:r>
              <a:rPr sz="1450" b="1">
                <a:solidFill>
                  <a:srgbClr val="278A35"/>
                </a:solidFill>
                <a:latin typeface="Aptos"/>
                <a:ea typeface="Aptos"/>
                <a:cs typeface="Aptos"/>
              </a:rPr>
              <a:t>• ويدعم هذا البرنامج الانتقال من مسح بصري إلى قائمة منظمة.</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27ebc0cf110d464b"/>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3E6ED494-9FCC-4189-8264-3ADFA20334AC}"/>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0FC7CE22-75D0-49B7-966A-28F5C8EA884B}"/>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شكل الصورة</a:t>
            </a:r>
            <a:endParaRPr sz="850"/>
          </a:p>
        </p:txBody>
      </p:sp>
      <p:sp>
        <p:nvSpPr>
          <p:cNvPr id="11" name="Shape 8">
            <a:extLst xmlns:a="http://schemas.openxmlformats.org/drawingml/2006/main">
              <a:ext uri="{FF2B5EF4-FFF2-40B4-BE49-F238E27FC236}">
                <a16:creationId xmlns:a16="http://schemas.microsoft.com/office/drawing/2014/main" id="{7CED7CFA-9E85-4F2A-A8C2-CD43EF2F9B74}"/>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8B9D6239-064C-4FA7-A1AF-E5F5DFD0A62C}"/>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المكسور</a:t>
            </a:r>
            <a:endParaRPr sz="850"/>
          </a:p>
        </p:txBody>
      </p:sp>
      <p:sp>
        <p:nvSpPr>
          <p:cNvPr id="13" name="Shape 10">
            <a:extLst xmlns:a="http://schemas.openxmlformats.org/drawingml/2006/main">
              <a:ext uri="{FF2B5EF4-FFF2-40B4-BE49-F238E27FC236}">
                <a16:creationId xmlns:a16="http://schemas.microsoft.com/office/drawing/2014/main" id="{71051946-ADFE-4C36-BD8D-7263496B3D7D}"/>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CB9C8628-F6BB-4F0D-B266-3743A9BEAF1E}"/>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المجلد المجلد المجلد</a:t>
            </a:r>
            <a:endParaRPr sz="850"/>
          </a:p>
        </p:txBody>
      </p:sp>
    </p:spTree>
    <p:extLst>
      <p:ext uri="{BB962C8B-B14F-4D97-AF65-F5344CB8AC3E}">
        <p14:creationId xmlns:p14="http://schemas.microsoft.com/office/powerpoint/2010/main" val="2039280665"/>
      </p:ext>
    </p:extLst>
  </p:cSld>
</p:sld>
</file>

<file path=ppt/slides/slide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8561C0F-5D6D-43C8-A8DD-C98A8245E42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CAA1BDE-AB7A-41C6-96C9-DC44F22C5F9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3BB59F0-1917-497D-B886-DE390725D78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03</a:t>
            </a:r>
            <a:endParaRPr sz="750"/>
          </a:p>
        </p:txBody>
      </p:sp>
      <p:sp>
        <p:nvSpPr>
          <p:cNvPr id="5" name="Text 3">
            <a:extLst xmlns:a="http://schemas.openxmlformats.org/drawingml/2006/main">
              <a:ext uri="{FF2B5EF4-FFF2-40B4-BE49-F238E27FC236}">
                <a16:creationId xmlns:a16="http://schemas.microsoft.com/office/drawing/2014/main" id="{D71715B4-27F4-4FA7-B463-DE90E5F26DDB}"/>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لماذا تم إنشاء MovePilot Pro</a:t>
            </a:r>
            <a:endParaRPr sz="3100"/>
          </a:p>
        </p:txBody>
      </p:sp>
      <p:sp>
        <p:nvSpPr>
          <p:cNvPr id="6" name="Text 4">
            <a:extLst xmlns:a="http://schemas.openxmlformats.org/drawingml/2006/main">
              <a:ext uri="{FF2B5EF4-FFF2-40B4-BE49-F238E27FC236}">
                <a16:creationId xmlns:a16="http://schemas.microsoft.com/office/drawing/2014/main" id="{BFC69C29-8128-43AA-BF05-9927803EF1B5}"/>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ولا يزال الواقع اليومي للعديد من الشركات المتحركــة مجزأ إلى حد كبير.</a:t>
            </a:r>
            <a:endParaRPr sz="1400"/>
          </a:p>
        </p:txBody>
      </p:sp>
      <p:sp>
        <p:nvSpPr>
          <p:cNvPr id="7" name="Text 5">
            <a:extLst xmlns:a="http://schemas.openxmlformats.org/drawingml/2006/main">
              <a:ext uri="{FF2B5EF4-FFF2-40B4-BE49-F238E27FC236}">
                <a16:creationId xmlns:a16="http://schemas.microsoft.com/office/drawing/2014/main" id="{9EC79340-746D-4695-B6CB-BE3842FB1DFA}"/>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والمعلومات المتعلقة بالزبائن مبعثرة عبر مذكرات الهاتف، WhatsApp، البريد الإلكتروني والصحائف.</a:t>
            </a:r>
            <a:endParaRPr sz="1550"/>
          </a:p>
          <a:p xmlns:a="http://schemas.openxmlformats.org/drawingml/2006/main">
            <a:pPr marL="0" indent="0">
              <a:buNone/>
            </a:pPr>
            <a:r>
              <a:rPr sz="1550" b="1">
                <a:solidFill>
                  <a:srgbClr val="278A35"/>
                </a:solidFill>
                <a:latin typeface="Aptos"/>
                <a:ea typeface="Aptos"/>
                <a:cs typeface="Aptos"/>
              </a:rPr>
              <a:t>• وكثيرا ما توثق الدراسات الاستقصائية باستخدام قوائم ورقية وصور فوتوغرافية وتقديرات.</a:t>
            </a:r>
            <a:endParaRPr sz="1550"/>
          </a:p>
          <a:p xmlns:a="http://schemas.openxmlformats.org/drawingml/2006/main">
            <a:pPr marL="0" indent="0">
              <a:buNone/>
            </a:pPr>
            <a:r>
              <a:rPr sz="1550" b="1">
                <a:solidFill>
                  <a:srgbClr val="278A35"/>
                </a:solidFill>
                <a:latin typeface="Aptos"/>
                <a:ea typeface="Aptos"/>
                <a:cs typeface="Aptos"/>
              </a:rPr>
              <a:t>• وكثيرا ما يتم إنشاء نظامين منفصلين للاقتباس والعقود والفواتير والجدولة.</a:t>
            </a:r>
            <a:endParaRPr sz="1550"/>
          </a:p>
          <a:p xmlns:a="http://schemas.openxmlformats.org/drawingml/2006/main">
            <a:pPr marL="0" indent="0">
              <a:buNone/>
            </a:pPr>
            <a:r>
              <a:rPr sz="1550" b="1">
                <a:solidFill>
                  <a:srgbClr val="278A35"/>
                </a:solidFill>
                <a:latin typeface="Aptos"/>
                <a:ea typeface="Aptos"/>
                <a:cs typeface="Aptos"/>
              </a:rPr>
              <a:t>• كل تكرار يُكلّف وقت الدخول ويزيد من خطر الأخطاء.</a:t>
            </a:r>
            <a:endParaRPr sz="1550"/>
          </a:p>
        </p:txBody>
      </p:sp>
      <p:sp>
        <p:nvSpPr>
          <p:cNvPr id="8" name="Text 6">
            <a:extLst xmlns:a="http://schemas.openxmlformats.org/drawingml/2006/main">
              <a:ext uri="{FF2B5EF4-FFF2-40B4-BE49-F238E27FC236}">
                <a16:creationId xmlns:a16="http://schemas.microsoft.com/office/drawing/2014/main" id="{DB042823-90E1-45CD-AABF-34DA5A8B72C1}"/>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يفعل أكثر من مجرد استبدال الأوراق.</a:t>
            </a:r>
            <a:endParaRPr sz="2000"/>
          </a:p>
          <a:p xmlns:a="http://schemas.openxmlformats.org/drawingml/2006/main">
            <a:pPr marL="0" indent="0">
              <a:buNone/>
            </a:pPr>
            <a:r>
              <a:rPr sz="2000" b="1">
                <a:solidFill>
                  <a:srgbClr val="0E3B22"/>
                </a:solidFill>
                <a:latin typeface="Aptos"/>
                <a:ea typeface="Aptos"/>
                <a:cs typeface="Aptos"/>
              </a:rPr>
              <a:t>فهو يربط بين سير العمل الذي ينتمي إلى معا في عملية متحركة.</a:t>
            </a:r>
            <a:endParaRPr sz="2000"/>
          </a:p>
        </p:txBody>
      </p:sp>
    </p:spTree>
    <p:extLst>
      <p:ext uri="{BB962C8B-B14F-4D97-AF65-F5344CB8AC3E}">
        <p14:creationId xmlns:p14="http://schemas.microsoft.com/office/powerpoint/2010/main" val="998077360"/>
      </p:ext>
    </p:extLst>
  </p:cSld>
</p:sld>
</file>

<file path=ppt/slides/slide3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5EB44E6-027C-4923-816D-D5D175C1D36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BBAF003-A616-4B08-8738-6B32435A484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81FF071-6CB0-44F5-9757-E5FACBE5E07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30</a:t>
            </a:r>
            <a:endParaRPr sz="750"/>
          </a:p>
        </p:txBody>
      </p:sp>
      <p:sp>
        <p:nvSpPr>
          <p:cNvPr id="5" name="Text 3">
            <a:extLst xmlns:a="http://schemas.openxmlformats.org/drawingml/2006/main">
              <a:ext uri="{FF2B5EF4-FFF2-40B4-BE49-F238E27FC236}">
                <a16:creationId xmlns:a16="http://schemas.microsoft.com/office/drawing/2014/main" id="{00D872A6-41FE-44B1-B8B5-E6597B16BD48}"/>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من الغرفة إلى قائمة الأصناف</a:t>
            </a:r>
            <a:endParaRPr sz="3100"/>
          </a:p>
        </p:txBody>
      </p:sp>
      <p:sp>
        <p:nvSpPr>
          <p:cNvPr id="6" name="Text 4">
            <a:extLst xmlns:a="http://schemas.openxmlformats.org/drawingml/2006/main">
              <a:ext uri="{FF2B5EF4-FFF2-40B4-BE49-F238E27FC236}">
                <a16:creationId xmlns:a16="http://schemas.microsoft.com/office/drawing/2014/main" id="{BD27DA7E-ECCF-4437-BFC2-763E5776806F}"/>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يوصل التقاط مكاني ببيانات وظيفة محددة.</a:t>
            </a:r>
            <a:endParaRPr sz="1400"/>
          </a:p>
        </p:txBody>
      </p:sp>
      <p:sp>
        <p:nvSpPr>
          <p:cNvPr id="7" name="Text 5">
            <a:extLst xmlns:a="http://schemas.openxmlformats.org/drawingml/2006/main">
              <a:ext uri="{FF2B5EF4-FFF2-40B4-BE49-F238E27FC236}">
                <a16:creationId xmlns:a16="http://schemas.microsoft.com/office/drawing/2014/main" id="{2A271116-5600-4853-9A1C-BAC6F74AC070}"/>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نقل الأثاث المحدد الهوية إلى قائمة الجرد.</a:t>
            </a:r>
            <a:endParaRPr sz="1550"/>
          </a:p>
          <a:p xmlns:a="http://schemas.openxmlformats.org/drawingml/2006/main">
            <a:pPr marL="0" indent="0">
              <a:buNone/>
            </a:pPr>
            <a:r>
              <a:rPr sz="1550" b="1">
                <a:solidFill>
                  <a:srgbClr val="278A35"/>
                </a:solidFill>
                <a:latin typeface="Aptos"/>
                <a:ea typeface="Aptos"/>
                <a:cs typeface="Aptos"/>
              </a:rPr>
              <a:t>• وما زال الجرد والغرفة والعمل موثقين معا.</a:t>
            </a:r>
            <a:endParaRPr sz="1550"/>
          </a:p>
          <a:p xmlns:a="http://schemas.openxmlformats.org/drawingml/2006/main">
            <a:pPr marL="0" indent="0">
              <a:buNone/>
            </a:pPr>
            <a:r>
              <a:rPr sz="1550" b="1">
                <a:solidFill>
                  <a:srgbClr val="278A35"/>
                </a:solidFill>
                <a:latin typeface="Aptos"/>
                <a:ea typeface="Aptos"/>
                <a:cs typeface="Aptos"/>
              </a:rPr>
              <a:t>• ويمكن إعادة استخدام البيانات في حسابات الحجم والتسعير والتخطيط.</a:t>
            </a:r>
            <a:endParaRPr sz="1550"/>
          </a:p>
          <a:p xmlns:a="http://schemas.openxmlformats.org/drawingml/2006/main">
            <a:pPr marL="0" indent="0">
              <a:buNone/>
            </a:pPr>
            <a:r>
              <a:rPr sz="1550" b="1">
                <a:solidFill>
                  <a:srgbClr val="278A35"/>
                </a:solidFill>
                <a:latin typeface="Aptos"/>
                <a:ea typeface="Aptos"/>
                <a:cs typeface="Aptos"/>
              </a:rPr>
              <a:t>• وهذا يقلل من أعمال المتابعة اليدوية بعد إجراء الدراسة الاستقصائية.</a:t>
            </a:r>
            <a:endParaRPr sz="1550"/>
          </a:p>
        </p:txBody>
      </p:sp>
      <p:sp>
        <p:nvSpPr>
          <p:cNvPr id="8" name="Text 6">
            <a:extLst xmlns:a="http://schemas.openxmlformats.org/drawingml/2006/main">
              <a:ext uri="{FF2B5EF4-FFF2-40B4-BE49-F238E27FC236}">
                <a16:creationId xmlns:a16="http://schemas.microsoft.com/office/drawing/2014/main" id="{0BB6DA56-8729-45AA-99E3-78BA486D591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المسح ليس مجرد تقديم في وقت واحد.</a:t>
            </a:r>
            <a:endParaRPr sz="2000"/>
          </a:p>
          <a:p xmlns:a="http://schemas.openxmlformats.org/drawingml/2006/main">
            <a:pPr marL="0" indent="0">
              <a:buNone/>
            </a:pPr>
            <a:r>
              <a:rPr sz="2000" b="1">
                <a:solidFill>
                  <a:srgbClr val="0E3B22"/>
                </a:solidFill>
                <a:latin typeface="Aptos"/>
                <a:ea typeface="Aptos"/>
                <a:cs typeface="Aptos"/>
              </a:rPr>
              <a:t>وهي تواصل العمل من أجل هذا العمل.</a:t>
            </a:r>
            <a:endParaRPr sz="2000"/>
          </a:p>
        </p:txBody>
      </p:sp>
    </p:spTree>
    <p:extLst>
      <p:ext uri="{BB962C8B-B14F-4D97-AF65-F5344CB8AC3E}">
        <p14:creationId xmlns:p14="http://schemas.microsoft.com/office/powerpoint/2010/main" val="943047120"/>
      </p:ext>
    </p:extLst>
  </p:cSld>
</p:sld>
</file>

<file path=ppt/slides/slide3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5047208-8443-4B0A-95B2-A35E3D90DC3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688AA25-4BDB-4B3A-B4BA-129C2E8319D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5EA01D1-CA8D-4551-B4B2-1FA16378CF4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31</a:t>
            </a:r>
            <a:endParaRPr sz="750"/>
          </a:p>
        </p:txBody>
      </p:sp>
      <p:sp>
        <p:nvSpPr>
          <p:cNvPr id="5" name="Text 3">
            <a:extLst xmlns:a="http://schemas.openxmlformats.org/drawingml/2006/main">
              <a:ext uri="{FF2B5EF4-FFF2-40B4-BE49-F238E27FC236}">
                <a16:creationId xmlns:a16="http://schemas.microsoft.com/office/drawing/2014/main" id="{364423DE-731C-4A20-8F04-554EB6163CF2}"/>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حسابات الحجم</a:t>
            </a:r>
            <a:endParaRPr sz="3100"/>
          </a:p>
        </p:txBody>
      </p:sp>
      <p:sp>
        <p:nvSpPr>
          <p:cNvPr id="6" name="Text 4">
            <a:extLst xmlns:a="http://schemas.openxmlformats.org/drawingml/2006/main">
              <a:ext uri="{FF2B5EF4-FFF2-40B4-BE49-F238E27FC236}">
                <a16:creationId xmlns:a16="http://schemas.microsoft.com/office/drawing/2014/main" id="{B522EF31-6908-4491-99CA-67A7933E69DC}"/>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ويدعم هذا التطبيق حسابا منظما للحجم المتحرك.</a:t>
            </a:r>
            <a:endParaRPr sz="1400"/>
          </a:p>
        </p:txBody>
      </p:sp>
      <p:sp>
        <p:nvSpPr>
          <p:cNvPr id="7" name="Text 5">
            <a:extLst xmlns:a="http://schemas.openxmlformats.org/drawingml/2006/main">
              <a:ext uri="{FF2B5EF4-FFF2-40B4-BE49-F238E27FC236}">
                <a16:creationId xmlns:a16="http://schemas.microsoft.com/office/drawing/2014/main" id="{9826861E-9483-4BFB-92D9-092CB0DDE8DE}"/>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ويمكن لقوائم الأثاث وقوائم الجرد أن تستخدم قيم حجم محددة سلفا.</a:t>
            </a:r>
            <a:endParaRPr sz="1450"/>
          </a:p>
          <a:p xmlns:a="http://schemas.openxmlformats.org/drawingml/2006/main">
            <a:pPr marL="0" indent="0">
              <a:buNone/>
            </a:pPr>
            <a:r>
              <a:rPr sz="1450" b="1">
                <a:solidFill>
                  <a:srgbClr val="278A35"/>
                </a:solidFill>
                <a:latin typeface="Aptos"/>
                <a:ea typeface="Aptos"/>
                <a:cs typeface="Aptos"/>
              </a:rPr>
              <a:t>• ويصبح الحجم أساسا للتسعير وتخطيط المركبات والاحتياجات من التخزين.</a:t>
            </a:r>
            <a:endParaRPr sz="1450"/>
          </a:p>
          <a:p xmlns:a="http://schemas.openxmlformats.org/drawingml/2006/main">
            <a:pPr marL="0" indent="0">
              <a:buNone/>
            </a:pPr>
            <a:r>
              <a:rPr sz="1450" b="1">
                <a:solidFill>
                  <a:srgbClr val="278A35"/>
                </a:solidFill>
                <a:latin typeface="Aptos"/>
                <a:ea typeface="Aptos"/>
                <a:cs typeface="Aptos"/>
              </a:rPr>
              <a:t>• وتصبح التقديرات أكثر شفافية وأقل اعتمادا على المذكرات الخطية.</a:t>
            </a:r>
            <a:endParaRPr sz="1450"/>
          </a:p>
          <a:p xmlns:a="http://schemas.openxmlformats.org/drawingml/2006/main">
            <a:pPr marL="0" indent="0">
              <a:buNone/>
            </a:pPr>
            <a:r>
              <a:rPr sz="1450" b="1">
                <a:solidFill>
                  <a:srgbClr val="278A35"/>
                </a:solidFill>
                <a:latin typeface="Aptos"/>
                <a:ea typeface="Aptos"/>
                <a:cs typeface="Aptos"/>
              </a:rPr>
              <a:t>• وهذا يدعم الاقتباسات الأكثر دقة وإعدادا أفضل.</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15143f79eded4445"/>
          <a:stretch xmlns:a="http://schemas.openxmlformats.org/drawingml/2006/main">
            <a:fillRect l="0" t="0" r="0" b="0"/>
          </a:stretch>
        </p:blipFill>
        <p:spPr>
          <a:xfrm xmlns:a="http://schemas.openxmlformats.org/drawingml/2006/main">
            <a:off x="6172200" y="1593342"/>
            <a:ext cx="5029200" cy="377190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06FEC4B3-0252-4A4D-AF6F-20E6D936541B}"/>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0ED0E30A-9479-4921-9A80-DD0EDF1F7FDD}"/>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m³</a:t>
            </a:r>
            <a:endParaRPr sz="850"/>
          </a:p>
        </p:txBody>
      </p:sp>
      <p:sp>
        <p:nvSpPr>
          <p:cNvPr id="11" name="Shape 8">
            <a:extLst xmlns:a="http://schemas.openxmlformats.org/drawingml/2006/main">
              <a:ext uri="{FF2B5EF4-FFF2-40B4-BE49-F238E27FC236}">
                <a16:creationId xmlns:a16="http://schemas.microsoft.com/office/drawing/2014/main" id="{4063A95A-2FE8-4310-BDF8-8A84E262F59D}"/>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D4F77A8D-00FF-482E-AB7E-F68218AD93D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المكسور</a:t>
            </a:r>
            <a:endParaRPr sz="850"/>
          </a:p>
        </p:txBody>
      </p:sp>
      <p:sp>
        <p:nvSpPr>
          <p:cNvPr id="13" name="Shape 10">
            <a:extLst xmlns:a="http://schemas.openxmlformats.org/drawingml/2006/main">
              <a:ext uri="{FF2B5EF4-FFF2-40B4-BE49-F238E27FC236}">
                <a16:creationId xmlns:a16="http://schemas.microsoft.com/office/drawing/2014/main" id="{30B35F1B-E2AA-4CD2-A714-B5E8A867628A}"/>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86BF5C85-49E1-47AD-82DB-A1CD04830894}"/>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5032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1 ف-5، 1 ف-4، 1 خ م، 1 خ ع (رأ)، 1 م و، 1 م أ م، 1 م أ م</a:t>
            </a:r>
            <a:endParaRPr sz="850"/>
          </a:p>
        </p:txBody>
      </p:sp>
    </p:spTree>
    <p:extLst>
      <p:ext uri="{BB962C8B-B14F-4D97-AF65-F5344CB8AC3E}">
        <p14:creationId xmlns:p14="http://schemas.microsoft.com/office/powerpoint/2010/main" val="1427339048"/>
      </p:ext>
    </p:extLst>
  </p:cSld>
</p:sld>
</file>

<file path=ppt/slides/slide3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1FF3F58-2D05-4443-8986-462F557EEDE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EEDF8AF-6253-4EB9-B028-4D83B4A72E8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04BBBA6-AEDC-4B58-8A1B-5A1EFEF1FA0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32</a:t>
            </a:r>
            <a:endParaRPr sz="750"/>
          </a:p>
        </p:txBody>
      </p:sp>
      <p:sp>
        <p:nvSpPr>
          <p:cNvPr id="5" name="Text 3">
            <a:extLst xmlns:a="http://schemas.openxmlformats.org/drawingml/2006/main">
              <a:ext uri="{FF2B5EF4-FFF2-40B4-BE49-F238E27FC236}">
                <a16:creationId xmlns:a16="http://schemas.microsoft.com/office/drawing/2014/main" id="{7BEFD5E4-1EBE-4ED2-BD23-C1AF89957B7A}"/>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6</a:t>
            </a:r>
            <a:endParaRPr sz="1100"/>
          </a:p>
        </p:txBody>
      </p:sp>
      <p:sp>
        <p:nvSpPr>
          <p:cNvPr id="6" name="Text 4">
            <a:extLst xmlns:a="http://schemas.openxmlformats.org/drawingml/2006/main">
              <a:ext uri="{FF2B5EF4-FFF2-40B4-BE49-F238E27FC236}">
                <a16:creationId xmlns:a16="http://schemas.microsoft.com/office/drawing/2014/main" id="{F6E91188-84FC-42E3-8080-5E3B0F231574}"/>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الأسعار التي تحسبها بذكاء</a:t>
            </a:r>
            <a:endParaRPr sz="4300"/>
          </a:p>
        </p:txBody>
      </p:sp>
      <p:sp>
        <p:nvSpPr>
          <p:cNvPr id="7" name="Text 5">
            <a:extLst xmlns:a="http://schemas.openxmlformats.org/drawingml/2006/main">
              <a:ext uri="{FF2B5EF4-FFF2-40B4-BE49-F238E27FC236}">
                <a16:creationId xmlns:a16="http://schemas.microsoft.com/office/drawing/2014/main" id="{441232DB-DB78-4FEE-9974-AC14AAD97408}"/>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يجمع بين أسعار الساعة، الرسوم الثابتة، المسافات، المسافات المحمولة، الرسوم الدنيا، ومخططات التسعير الفردي.</a:t>
            </a:r>
            <a:endParaRPr sz="1700"/>
          </a:p>
        </p:txBody>
      </p:sp>
    </p:spTree>
    <p:extLst>
      <p:ext uri="{BB962C8B-B14F-4D97-AF65-F5344CB8AC3E}">
        <p14:creationId xmlns:p14="http://schemas.microsoft.com/office/powerpoint/2010/main" val="1663143451"/>
      </p:ext>
    </p:extLst>
  </p:cSld>
</p:sld>
</file>

<file path=ppt/slides/slide3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2854550-BC70-438A-922C-CEEF6E2DA78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582DB62-0289-408C-A78E-6EE2F53CC82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A13A9B8-B521-4082-8F68-BFC8C8A5454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33</a:t>
            </a:r>
            <a:endParaRPr sz="750"/>
          </a:p>
        </p:txBody>
      </p:sp>
      <p:sp>
        <p:nvSpPr>
          <p:cNvPr id="5" name="Text 3">
            <a:extLst xmlns:a="http://schemas.openxmlformats.org/drawingml/2006/main">
              <a:ext uri="{FF2B5EF4-FFF2-40B4-BE49-F238E27FC236}">
                <a16:creationId xmlns:a16="http://schemas.microsoft.com/office/drawing/2014/main" id="{ACAB52D3-F426-44FA-A7BF-39F4A7FBEF44}"/>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الأسس التسعس</a:t>
            </a:r>
            <a:endParaRPr sz="3100"/>
          </a:p>
        </p:txBody>
      </p:sp>
      <p:sp>
        <p:nvSpPr>
          <p:cNvPr id="6" name="Text 4">
            <a:extLst xmlns:a="http://schemas.openxmlformats.org/drawingml/2006/main">
              <a:ext uri="{FF2B5EF4-FFF2-40B4-BE49-F238E27FC236}">
                <a16:creationId xmlns:a16="http://schemas.microsoft.com/office/drawing/2014/main" id="{8F55BACC-9D24-4C52-9F53-3544BD56FE29}"/>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ويمكن للشركات أن تُهيِّئ منطقها الحسابي الخاص بها.</a:t>
            </a:r>
            <a:endParaRPr sz="1400"/>
          </a:p>
        </p:txBody>
      </p:sp>
      <p:sp>
        <p:nvSpPr>
          <p:cNvPr id="7" name="Text 5">
            <a:extLst xmlns:a="http://schemas.openxmlformats.org/drawingml/2006/main">
              <a:ext uri="{FF2B5EF4-FFF2-40B4-BE49-F238E27FC236}">
                <a16:creationId xmlns:a16="http://schemas.microsoft.com/office/drawing/2014/main" id="{1121EB70-614A-4117-9BAA-159202367CFF}"/>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معدلات ساعات العمل للتنقلات والمركبات وأعمال التجميع.</a:t>
            </a:r>
            <a:endParaRPr sz="1450"/>
          </a:p>
          <a:p xmlns:a="http://schemas.openxmlformats.org/drawingml/2006/main">
            <a:pPr marL="0" indent="0">
              <a:buNone/>
            </a:pPr>
            <a:r>
              <a:rPr sz="1450" b="1">
                <a:solidFill>
                  <a:srgbClr val="278A35"/>
                </a:solidFill>
                <a:latin typeface="Aptos"/>
                <a:ea typeface="Aptos"/>
                <a:cs typeface="Aptos"/>
              </a:rPr>
              <a:t>• رسوم مفروضة مثل رسوم قاعدة المركبات، أو الأسعار الدنيا أو الإعلانات الجمركية.</a:t>
            </a:r>
            <a:endParaRPr sz="1450"/>
          </a:p>
          <a:p xmlns:a="http://schemas.openxmlformats.org/drawingml/2006/main">
            <a:pPr marL="0" indent="0">
              <a:buNone/>
            </a:pPr>
            <a:r>
              <a:rPr sz="1450" b="1">
                <a:solidFill>
                  <a:srgbClr val="278A35"/>
                </a:solidFill>
                <a:latin typeface="Aptos"/>
                <a:ea typeface="Aptos"/>
                <a:cs typeface="Aptos"/>
              </a:rPr>
              <a:t>• معدلات التشابه والرسوم الإضافية للمسافة الحاملة.</a:t>
            </a:r>
            <a:endParaRPr sz="1450"/>
          </a:p>
          <a:p xmlns:a="http://schemas.openxmlformats.org/drawingml/2006/main">
            <a:pPr marL="0" indent="0">
              <a:buNone/>
            </a:pPr>
            <a:r>
              <a:rPr sz="1450" b="1">
                <a:solidFill>
                  <a:srgbClr val="278A35"/>
                </a:solidFill>
                <a:latin typeface="Aptos"/>
                <a:ea typeface="Aptos"/>
                <a:cs typeface="Aptos"/>
              </a:rPr>
              <a:t>• (ب) بيانات أساسية ومعيارية وموجزات عن فترة ما قبل الحمل لمختلف الهوامش أو أنواع العملاء.</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a1d6d53410d44a75"/>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E17B5531-F876-405B-9644-C33791D1B9EC}"/>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CA51A154-5184-41C5-B3A5-A78AC69B3C97}"/>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ساعات</a:t>
            </a:r>
            <a:endParaRPr sz="850"/>
          </a:p>
        </p:txBody>
      </p:sp>
      <p:sp>
        <p:nvSpPr>
          <p:cNvPr id="11" name="Shape 8">
            <a:extLst xmlns:a="http://schemas.openxmlformats.org/drawingml/2006/main">
              <a:ext uri="{FF2B5EF4-FFF2-40B4-BE49-F238E27FC236}">
                <a16:creationId xmlns:a16="http://schemas.microsoft.com/office/drawing/2014/main" id="{ECD400AA-D267-4381-BF27-EEC77061F25A}"/>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D8260C5C-D9FD-43C6-8EAE-5201294DC7A9}"/>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المسافة المقطوعة</a:t>
            </a:r>
            <a:endParaRPr sz="850"/>
          </a:p>
        </p:txBody>
      </p:sp>
      <p:sp>
        <p:nvSpPr>
          <p:cNvPr id="13" name="Shape 10">
            <a:extLst xmlns:a="http://schemas.openxmlformats.org/drawingml/2006/main">
              <a:ext uri="{FF2B5EF4-FFF2-40B4-BE49-F238E27FC236}">
                <a16:creationId xmlns:a16="http://schemas.microsoft.com/office/drawing/2014/main" id="{B6B08B6B-A8C4-4A1C-9367-9A64FAD00D3E}"/>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EB98FB1E-5323-4FD0-8A55-002BE318018B}"/>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رسوم السفر</a:t>
            </a:r>
            <a:endParaRPr sz="850"/>
          </a:p>
        </p:txBody>
      </p:sp>
    </p:spTree>
    <p:extLst>
      <p:ext uri="{BB962C8B-B14F-4D97-AF65-F5344CB8AC3E}">
        <p14:creationId xmlns:p14="http://schemas.microsoft.com/office/powerpoint/2010/main" val="2024616604"/>
      </p:ext>
    </p:extLst>
  </p:cSld>
</p:sld>
</file>

<file path=ppt/slides/slide3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63265DC-02D4-4154-8FAF-C333DE317D2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1FFA7BB-8FF5-4BEB-B2EA-3CF06AAF25B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AB74A1A-9F3D-40A1-AD66-F8EA8532427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34</a:t>
            </a:r>
            <a:endParaRPr sz="750"/>
          </a:p>
        </p:txBody>
      </p:sp>
      <p:sp>
        <p:nvSpPr>
          <p:cNvPr id="5" name="Text 3">
            <a:extLst xmlns:a="http://schemas.openxmlformats.org/drawingml/2006/main">
              <a:ext uri="{FF2B5EF4-FFF2-40B4-BE49-F238E27FC236}">
                <a16:creationId xmlns:a16="http://schemas.microsoft.com/office/drawing/2014/main" id="{842C089C-DF7F-4708-AACA-41B5630D2311}"/>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6568"/>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موجزات التسعير بدلا من حسابات الواحد - الحجم المناسب لجميع أنواع</a:t>
            </a:r>
            <a:endParaRPr sz="3100"/>
          </a:p>
        </p:txBody>
      </p:sp>
      <p:sp>
        <p:nvSpPr>
          <p:cNvPr id="6" name="Text 4">
            <a:extLst xmlns:a="http://schemas.openxmlformats.org/drawingml/2006/main">
              <a:ext uri="{FF2B5EF4-FFF2-40B4-BE49-F238E27FC236}">
                <a16:creationId xmlns:a16="http://schemas.microsoft.com/office/drawing/2014/main" id="{BF111DCA-8CAD-4E5A-951B-04FAC5924655}"/>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فكل عمل مختلف - لذلك ينبغي أن يظل تحديد الأسعار مرناً.</a:t>
            </a:r>
            <a:endParaRPr sz="1400"/>
          </a:p>
        </p:txBody>
      </p:sp>
      <p:sp>
        <p:nvSpPr>
          <p:cNvPr id="7" name="Text 5">
            <a:extLst xmlns:a="http://schemas.openxmlformats.org/drawingml/2006/main">
              <a:ext uri="{FF2B5EF4-FFF2-40B4-BE49-F238E27FC236}">
                <a16:creationId xmlns:a16="http://schemas.microsoft.com/office/drawing/2014/main" id="{BC74FA00-B523-4561-900D-31103B82E6AB}"/>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وتختلف وظائف النقل الصغيرة عن تحركات الشركات.</a:t>
            </a:r>
            <a:endParaRPr sz="1550"/>
          </a:p>
          <a:p xmlns:a="http://schemas.openxmlformats.org/drawingml/2006/main">
            <a:pPr marL="0" indent="0">
              <a:buNone/>
            </a:pPr>
            <a:r>
              <a:rPr sz="1550" b="1">
                <a:solidFill>
                  <a:srgbClr val="278A35"/>
                </a:solidFill>
                <a:latin typeface="Aptos"/>
                <a:ea typeface="Aptos"/>
                <a:cs typeface="Aptos"/>
              </a:rPr>
              <a:t>• ويتطلب العملاء من القطاع الخاص، وزبائن الأعمال التجارية، والوظائف الخاصة حسابات مختلفة.</a:t>
            </a:r>
            <a:endParaRPr sz="1550"/>
          </a:p>
          <a:p xmlns:a="http://schemas.openxmlformats.org/drawingml/2006/main">
            <a:pPr marL="0" indent="0">
              <a:buNone/>
            </a:pPr>
            <a:r>
              <a:rPr sz="1550" b="1">
                <a:solidFill>
                  <a:srgbClr val="278A35"/>
                </a:solidFill>
                <a:latin typeface="Aptos"/>
                <a:ea typeface="Aptos"/>
                <a:cs typeface="Aptos"/>
              </a:rPr>
              <a:t>• ويؤثر نقل المسافات والأرضيات والمسافات والاحتياجات من المركبات والخدمات الإضافية تأثيرا مباشرا على السعر.</a:t>
            </a:r>
            <a:endParaRPr sz="1550"/>
          </a:p>
          <a:p xmlns:a="http://schemas.openxmlformats.org/drawingml/2006/main">
            <a:pPr marL="0" indent="0">
              <a:buNone/>
            </a:pPr>
            <a:r>
              <a:rPr sz="1550" b="1">
                <a:solidFill>
                  <a:srgbClr val="278A35"/>
                </a:solidFill>
                <a:latin typeface="Aptos"/>
                <a:ea typeface="Aptos"/>
                <a:cs typeface="Aptos"/>
              </a:rPr>
              <a:t>• MovePilot Pro المساعدة على إدراج هذه العوامل بشكل منهجي.</a:t>
            </a:r>
            <a:endParaRPr sz="1550"/>
          </a:p>
        </p:txBody>
      </p:sp>
      <p:sp>
        <p:nvSpPr>
          <p:cNvPr id="8" name="Text 6">
            <a:extLst xmlns:a="http://schemas.openxmlformats.org/drawingml/2006/main">
              <a:ext uri="{FF2B5EF4-FFF2-40B4-BE49-F238E27FC236}">
                <a16:creationId xmlns:a16="http://schemas.microsoft.com/office/drawing/2014/main" id="{C81607E3-6EDA-4F2D-AF12-D5FA4B0D154C}"/>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فمنطق التسعير الفردي يجعل الاقتباسات أكثر اتساقا وشفافية.</a:t>
            </a:r>
            <a:endParaRPr sz="2000"/>
          </a:p>
        </p:txBody>
      </p:sp>
    </p:spTree>
    <p:extLst>
      <p:ext uri="{BB962C8B-B14F-4D97-AF65-F5344CB8AC3E}">
        <p14:creationId xmlns:p14="http://schemas.microsoft.com/office/powerpoint/2010/main" val="1404739471"/>
      </p:ext>
    </p:extLst>
  </p:cSld>
</p:sld>
</file>

<file path=ppt/slides/slide3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58DE7B8-155B-4DA7-8824-2A69A571A9D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44D770D-6062-4905-A7D2-E913E8BA666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E7BE4A2-70C5-4916-B799-51E04D304152}"/>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35</a:t>
            </a:r>
            <a:endParaRPr sz="750"/>
          </a:p>
        </p:txBody>
      </p:sp>
      <p:sp>
        <p:nvSpPr>
          <p:cNvPr id="5" name="Text 3">
            <a:extLst xmlns:a="http://schemas.openxmlformats.org/drawingml/2006/main">
              <a:ext uri="{FF2B5EF4-FFF2-40B4-BE49-F238E27FC236}">
                <a16:creationId xmlns:a16="http://schemas.microsoft.com/office/drawing/2014/main" id="{6E0057B5-23CD-4EEA-AF31-9C361BDCBDC8}"/>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انظر على سبيل المثال الحسابات</a:t>
            </a:r>
            <a:endParaRPr sz="3000"/>
          </a:p>
        </p:txBody>
      </p:sp>
      <p:sp>
        <p:nvSpPr>
          <p:cNvPr id="6" name="Text 4">
            <a:extLst xmlns:a="http://schemas.openxmlformats.org/drawingml/2006/main">
              <a:ext uri="{FF2B5EF4-FFF2-40B4-BE49-F238E27FC236}">
                <a16:creationId xmlns:a16="http://schemas.microsoft.com/office/drawing/2014/main" id="{702E08A3-344A-4AB1-AF0C-C2F8B6B39479}"/>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MovePilot Pro تظهر فورا تأثير أسعارك المهيأة.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9f04bf3d77774235"/>
          <a:stretch xmlns:a="http://schemas.openxmlformats.org/drawingml/2006/main">
            <a:fillRect l="0" t="0" r="0" b="0"/>
          </a:stretch>
        </p:blipFill>
        <p:spPr>
          <a:xfrm xmlns:a="http://schemas.openxmlformats.org/drawingml/2006/main">
            <a:off x="4533138" y="1719072"/>
            <a:ext cx="3140964"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8F999EB5-C1A6-4528-84AE-ED9AAD2851CF}"/>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ويستخدم منطق الحساب في الاقتباسات والفواتير والموجزات المالية.</a:t>
            </a:r>
            <a:endParaRPr sz="1150"/>
          </a:p>
        </p:txBody>
      </p:sp>
    </p:spTree>
    <p:extLst>
      <p:ext uri="{BB962C8B-B14F-4D97-AF65-F5344CB8AC3E}">
        <p14:creationId xmlns:p14="http://schemas.microsoft.com/office/powerpoint/2010/main" val="1736094104"/>
      </p:ext>
    </p:extLst>
  </p:cSld>
</p:sld>
</file>

<file path=ppt/slides/slide36.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C18E48F-C55F-473F-8BCE-24EC6C3ABE9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7C3DB56-5CF9-4EDA-890A-F3A980EF0BA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C17EFA1-2324-4DF5-A0CB-E8E6B3CED99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36</a:t>
            </a:r>
            <a:endParaRPr sz="750"/>
          </a:p>
        </p:txBody>
      </p:sp>
      <p:sp>
        <p:nvSpPr>
          <p:cNvPr id="5" name="Text 3">
            <a:extLst xmlns:a="http://schemas.openxmlformats.org/drawingml/2006/main">
              <a:ext uri="{FF2B5EF4-FFF2-40B4-BE49-F238E27FC236}">
                <a16:creationId xmlns:a16="http://schemas.microsoft.com/office/drawing/2014/main" id="{69616A20-32AB-4AFE-BF97-8D7905518F73}"/>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7</a:t>
            </a:r>
            <a:endParaRPr sz="1100"/>
          </a:p>
        </p:txBody>
      </p:sp>
      <p:sp>
        <p:nvSpPr>
          <p:cNvPr id="6" name="Text 4">
            <a:extLst xmlns:a="http://schemas.openxmlformats.org/drawingml/2006/main">
              <a:ext uri="{FF2B5EF4-FFF2-40B4-BE49-F238E27FC236}">
                <a16:creationId xmlns:a16="http://schemas.microsoft.com/office/drawing/2014/main" id="{60498B45-AA14-4CF1-9BB9-AD1E4AEA435C}"/>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المقت المقت المقتوت والفوات والمستندات</a:t>
            </a:r>
            <a:endParaRPr sz="4300"/>
          </a:p>
        </p:txBody>
      </p:sp>
      <p:sp>
        <p:nvSpPr>
          <p:cNvPr id="7" name="Text 5">
            <a:extLst xmlns:a="http://schemas.openxmlformats.org/drawingml/2006/main">
              <a:ext uri="{FF2B5EF4-FFF2-40B4-BE49-F238E27FC236}">
                <a16:creationId xmlns:a16="http://schemas.microsoft.com/office/drawing/2014/main" id="{002B4F55-36C5-4726-BCF4-3E9AB56C375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تصبح البيانات الملتقطة وثائق مهنية في تصميم الشركة الخاصة بك.</a:t>
            </a:r>
            <a:endParaRPr sz="1700"/>
          </a:p>
        </p:txBody>
      </p:sp>
    </p:spTree>
    <p:extLst>
      <p:ext uri="{BB962C8B-B14F-4D97-AF65-F5344CB8AC3E}">
        <p14:creationId xmlns:p14="http://schemas.microsoft.com/office/powerpoint/2010/main" val="1516575196"/>
      </p:ext>
    </p:extLst>
  </p:cSld>
</p:sld>
</file>

<file path=ppt/slides/slide3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DEB8DCB-1144-4B6C-996D-287652A4E07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9B633FF-C815-42CD-B82D-47EB463E276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12A0252-4443-4799-ACD5-E4A1EF2ABCF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37</a:t>
            </a:r>
            <a:endParaRPr sz="750"/>
          </a:p>
        </p:txBody>
      </p:sp>
      <p:sp>
        <p:nvSpPr>
          <p:cNvPr id="5" name="Text 3">
            <a:extLst xmlns:a="http://schemas.openxmlformats.org/drawingml/2006/main">
              <a:ext uri="{FF2B5EF4-FFF2-40B4-BE49-F238E27FC236}">
                <a16:creationId xmlns:a16="http://schemas.microsoft.com/office/drawing/2014/main" id="{CB1EEE73-2445-4AE3-9810-9008CCFADADF}"/>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40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الوثائق الصادرة عن الوظيفة</a:t>
            </a:r>
            <a:endParaRPr sz="3100"/>
          </a:p>
        </p:txBody>
      </p:sp>
      <p:sp>
        <p:nvSpPr>
          <p:cNvPr id="6" name="Text 4">
            <a:extLst xmlns:a="http://schemas.openxmlformats.org/drawingml/2006/main">
              <a:ext uri="{FF2B5EF4-FFF2-40B4-BE49-F238E27FC236}">
                <a16:creationId xmlns:a16="http://schemas.microsoft.com/office/drawing/2014/main" id="{8CA7DBA1-13CB-4517-9532-DD95B8F52181}"/>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وتُنشأ الشروط والفواتير ووثائق العقود من البيانات الوظيفية الموجودة.</a:t>
            </a:r>
            <a:endParaRPr sz="1400"/>
          </a:p>
        </p:txBody>
      </p:sp>
      <p:sp>
        <p:nvSpPr>
          <p:cNvPr id="7" name="Text 5">
            <a:extLst xmlns:a="http://schemas.openxmlformats.org/drawingml/2006/main">
              <a:ext uri="{FF2B5EF4-FFF2-40B4-BE49-F238E27FC236}">
                <a16:creationId xmlns:a16="http://schemas.microsoft.com/office/drawing/2014/main" id="{345516F8-8918-4C8D-B18C-797BB6BC9CB0}"/>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وتُنقل تلقائياً تفاصيل العملاء والعناوين والأسعار والخدمات.</a:t>
            </a:r>
            <a:endParaRPr sz="1450"/>
          </a:p>
          <a:p xmlns:a="http://schemas.openxmlformats.org/drawingml/2006/main">
            <a:pPr marL="0" indent="0">
              <a:buNone/>
            </a:pPr>
            <a:r>
              <a:rPr sz="1450" b="1">
                <a:solidFill>
                  <a:srgbClr val="278A35"/>
                </a:solidFill>
                <a:latin typeface="Aptos"/>
                <a:ea typeface="Aptos"/>
                <a:cs typeface="Aptos"/>
              </a:rPr>
              <a:t>• PDF يقلص العمل المكتبي اليدوي.</a:t>
            </a:r>
            <a:endParaRPr sz="1450"/>
          </a:p>
          <a:p xmlns:a="http://schemas.openxmlformats.org/drawingml/2006/main">
            <a:pPr marL="0" indent="0">
              <a:buNone/>
            </a:pPr>
            <a:r>
              <a:rPr sz="1450" b="1">
                <a:solidFill>
                  <a:srgbClr val="278A35"/>
                </a:solidFill>
                <a:latin typeface="Aptos"/>
                <a:ea typeface="Aptos"/>
                <a:cs typeface="Aptos"/>
              </a:rPr>
              <a:t>• ويمكن أن تتضمن الوثائق شعار الشركة وتفاصيلها الجمركية.</a:t>
            </a:r>
            <a:endParaRPr sz="1450"/>
          </a:p>
          <a:p xmlns:a="http://schemas.openxmlformats.org/drawingml/2006/main">
            <a:pPr marL="0" indent="0">
              <a:buNone/>
            </a:pPr>
            <a:r>
              <a:rPr sz="1450" b="1">
                <a:solidFill>
                  <a:srgbClr val="278A35"/>
                </a:solidFill>
                <a:latin typeface="Aptos"/>
                <a:ea typeface="Aptos"/>
                <a:cs typeface="Aptos"/>
              </a:rPr>
              <a:t>• ولا تزال المهمة مرتبطة بجميع وثائقها.</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3db7c299427e4d6b"/>
          <a:stretch xmlns:a="http://schemas.openxmlformats.org/drawingml/2006/main">
            <a:fillRect l="0" t="0" r="0" b="0"/>
          </a:stretch>
        </p:blipFill>
        <p:spPr>
          <a:xfrm xmlns:a="http://schemas.openxmlformats.org/drawingml/2006/main">
            <a:off x="6172200" y="1593342"/>
            <a:ext cx="5029200" cy="377190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667702F1-D360-4888-BF49-B1919FE4FD9C}"/>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6ED7C3F4-205B-4F9B-9E67-319F983944A2}"/>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o</a:t>
            </a:r>
            <a:endParaRPr sz="850"/>
          </a:p>
        </p:txBody>
      </p:sp>
      <p:sp>
        <p:nvSpPr>
          <p:cNvPr id="11" name="Shape 8">
            <a:extLst xmlns:a="http://schemas.openxmlformats.org/drawingml/2006/main">
              <a:ext uri="{FF2B5EF4-FFF2-40B4-BE49-F238E27FC236}">
                <a16:creationId xmlns:a16="http://schemas.microsoft.com/office/drawing/2014/main" id="{B3DA568A-CF83-49F7-92FC-ECAFEAFE9E59}"/>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DA73DF3C-BAEE-45E8-B143-ACBF9097497E}"/>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 /</a:t>
            </a:r>
            <a:endParaRPr sz="850"/>
          </a:p>
        </p:txBody>
      </p:sp>
      <p:sp>
        <p:nvSpPr>
          <p:cNvPr id="13" name="Shape 10">
            <a:extLst xmlns:a="http://schemas.openxmlformats.org/drawingml/2006/main">
              <a:ext uri="{FF2B5EF4-FFF2-40B4-BE49-F238E27FC236}">
                <a16:creationId xmlns:a16="http://schemas.microsoft.com/office/drawing/2014/main" id="{15474B69-1DC4-42F3-846C-4E5F3005335A}"/>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63C56035-AF98-4260-B261-9A405D3660C0}"/>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PDF</a:t>
            </a:r>
            <a:endParaRPr sz="850"/>
          </a:p>
        </p:txBody>
      </p:sp>
    </p:spTree>
    <p:extLst>
      <p:ext uri="{BB962C8B-B14F-4D97-AF65-F5344CB8AC3E}">
        <p14:creationId xmlns:p14="http://schemas.microsoft.com/office/powerpoint/2010/main" val="128960117"/>
      </p:ext>
    </p:extLst>
  </p:cSld>
</p:sld>
</file>

<file path=ppt/slides/slide3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3159834-2A2A-473E-9680-B530D6922B7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9815C85-AA0E-44BA-AB07-7C93AB317E3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0FD768B-1D34-463E-A87D-20C2B44A990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38</a:t>
            </a:r>
            <a:endParaRPr sz="750"/>
          </a:p>
        </p:txBody>
      </p:sp>
      <p:sp>
        <p:nvSpPr>
          <p:cNvPr id="5" name="Text 3">
            <a:extLst xmlns:a="http://schemas.openxmlformats.org/drawingml/2006/main">
              <a:ext uri="{FF2B5EF4-FFF2-40B4-BE49-F238E27FC236}">
                <a16:creationId xmlns:a16="http://schemas.microsoft.com/office/drawing/2014/main" id="{7C9F2221-9360-4801-8A91-8CD7C049EEA9}"/>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545"/>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الخبرة المهنية في مجال العملاء</a:t>
            </a:r>
            <a:endParaRPr sz="3100"/>
          </a:p>
        </p:txBody>
      </p:sp>
      <p:sp>
        <p:nvSpPr>
          <p:cNvPr id="6" name="Text 4">
            <a:extLst xmlns:a="http://schemas.openxmlformats.org/drawingml/2006/main">
              <a:ext uri="{FF2B5EF4-FFF2-40B4-BE49-F238E27FC236}">
                <a16:creationId xmlns:a16="http://schemas.microsoft.com/office/drawing/2014/main" id="{BD28250D-269F-43F9-BC73-1A338F9F43A6}"/>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الاقتباس هو أكثر من سعر - إنه أول انطباع للعميل للشركة.</a:t>
            </a:r>
            <a:endParaRPr sz="1400"/>
          </a:p>
        </p:txBody>
      </p:sp>
      <p:sp>
        <p:nvSpPr>
          <p:cNvPr id="7" name="Text 5">
            <a:extLst xmlns:a="http://schemas.openxmlformats.org/drawingml/2006/main">
              <a:ext uri="{FF2B5EF4-FFF2-40B4-BE49-F238E27FC236}">
                <a16:creationId xmlns:a16="http://schemas.microsoft.com/office/drawing/2014/main" id="{30F727EF-7422-4E76-9110-375BE113DA7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يبدو Spincial PDFs أكثر احترافية من الوثائق المنشأة يدوياً.</a:t>
            </a:r>
            <a:endParaRPr sz="1550"/>
          </a:p>
          <a:p xmlns:a="http://schemas.openxmlformats.org/drawingml/2006/main">
            <a:pPr marL="0" indent="0">
              <a:buNone/>
            </a:pPr>
            <a:r>
              <a:rPr sz="1550" b="1">
                <a:solidFill>
                  <a:srgbClr val="278A35"/>
                </a:solidFill>
                <a:latin typeface="Aptos"/>
                <a:ea typeface="Aptos"/>
                <a:cs typeface="Aptos"/>
              </a:rPr>
              <a:t>• يتم تقليل أخطاء النسخ و المآوي</a:t>
            </a:r>
            <a:endParaRPr sz="1550"/>
          </a:p>
          <a:p xmlns:a="http://schemas.openxmlformats.org/drawingml/2006/main">
            <a:pPr marL="0" indent="0">
              <a:buNone/>
            </a:pPr>
            <a:r>
              <a:rPr sz="1550" b="1">
                <a:solidFill>
                  <a:srgbClr val="278A35"/>
                </a:solidFill>
                <a:latin typeface="Aptos"/>
                <a:ea typeface="Aptos"/>
                <a:cs typeface="Aptos"/>
              </a:rPr>
              <a:t>• كل المعلومات ذات الصلة تأتي مباشرة من العمل</a:t>
            </a:r>
            <a:endParaRPr sz="1550"/>
          </a:p>
          <a:p xmlns:a="http://schemas.openxmlformats.org/drawingml/2006/main">
            <a:pPr marL="0" indent="0">
              <a:buNone/>
            </a:pPr>
            <a:r>
              <a:rPr sz="1550" b="1">
                <a:solidFill>
                  <a:srgbClr val="278A35"/>
                </a:solidFill>
                <a:latin typeface="Aptos"/>
                <a:ea typeface="Aptos"/>
                <a:cs typeface="Aptos"/>
              </a:rPr>
              <a:t>• ويتلقى العملاء وثائق واضحة ومنظمة.</a:t>
            </a:r>
            <a:endParaRPr sz="1550"/>
          </a:p>
        </p:txBody>
      </p:sp>
      <p:sp>
        <p:nvSpPr>
          <p:cNvPr id="8" name="Text 6">
            <a:extLst xmlns:a="http://schemas.openxmlformats.org/drawingml/2006/main">
              <a:ext uri="{FF2B5EF4-FFF2-40B4-BE49-F238E27FC236}">
                <a16:creationId xmlns:a16="http://schemas.microsoft.com/office/drawing/2014/main" id="{3129E401-1558-44BA-AAC2-4B0F881BC1A6}"/>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الاقتباس الرقمي يبيع أكثر من مجرد خدمة</a:t>
            </a:r>
            <a:endParaRPr sz="2000"/>
          </a:p>
          <a:p xmlns:a="http://schemas.openxmlformats.org/drawingml/2006/main">
            <a:pPr marL="0" indent="0">
              <a:buNone/>
            </a:pPr>
            <a:r>
              <a:rPr sz="2000" b="1">
                <a:solidFill>
                  <a:srgbClr val="0E3B22"/>
                </a:solidFill>
                <a:latin typeface="Aptos"/>
                <a:ea typeface="Aptos"/>
                <a:cs typeface="Aptos"/>
              </a:rPr>
              <a:t>إنه يبني الثقة</a:t>
            </a:r>
            <a:endParaRPr sz="2000"/>
          </a:p>
        </p:txBody>
      </p:sp>
    </p:spTree>
    <p:extLst>
      <p:ext uri="{BB962C8B-B14F-4D97-AF65-F5344CB8AC3E}">
        <p14:creationId xmlns:p14="http://schemas.microsoft.com/office/powerpoint/2010/main" val="154707881"/>
      </p:ext>
    </p:extLst>
  </p:cSld>
</p:sld>
</file>

<file path=ppt/slides/slide3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978915F7-5414-4280-9195-C6632F195EF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94D0436-07BA-4D2B-A864-324B9CD21F1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17F42BC-2DDE-4AD5-8CDC-68F3E84A9CC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39</a:t>
            </a:r>
            <a:endParaRPr sz="750"/>
          </a:p>
        </p:txBody>
      </p:sp>
      <p:sp>
        <p:nvSpPr>
          <p:cNvPr id="5" name="Text 3">
            <a:extLst xmlns:a="http://schemas.openxmlformats.org/drawingml/2006/main">
              <a:ext uri="{FF2B5EF4-FFF2-40B4-BE49-F238E27FC236}">
                <a16:creationId xmlns:a16="http://schemas.microsoft.com/office/drawing/2014/main" id="{D64A3D61-39E2-407A-ACEA-D915000522CD}"/>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معاينة PDF ضمن سير العمل</a:t>
            </a:r>
            <a:endParaRPr sz="3000"/>
          </a:p>
        </p:txBody>
      </p:sp>
      <p:sp>
        <p:nvSpPr>
          <p:cNvPr id="6" name="Text 4">
            <a:extLst xmlns:a="http://schemas.openxmlformats.org/drawingml/2006/main">
              <a:ext uri="{FF2B5EF4-FFF2-40B4-BE49-F238E27FC236}">
                <a16:creationId xmlns:a16="http://schemas.microsoft.com/office/drawing/2014/main" id="{B6304DC5-41C2-4BD5-9317-9C35A11F7CED}"/>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وتظل الوثائق مرئية وقابلة للاستعراض طوال العملية.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c3aa379b63974bf5"/>
          <a:stretch xmlns:a="http://schemas.openxmlformats.org/drawingml/2006/main">
            <a:fillRect l="0" t="0" r="0" b="0"/>
          </a:stretch>
        </p:blipFill>
        <p:spPr>
          <a:xfrm xmlns:a="http://schemas.openxmlformats.org/drawingml/2006/main">
            <a:off x="3311652" y="1719072"/>
            <a:ext cx="5583936"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D7240A1A-D261-4BDB-A1D3-E4459043F2E9}"/>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استعرض الوثيقة قبل إرسالها.</a:t>
            </a:r>
            <a:endParaRPr sz="1150"/>
          </a:p>
        </p:txBody>
      </p:sp>
    </p:spTree>
    <p:extLst>
      <p:ext uri="{BB962C8B-B14F-4D97-AF65-F5344CB8AC3E}">
        <p14:creationId xmlns:p14="http://schemas.microsoft.com/office/powerpoint/2010/main" val="937931122"/>
      </p:ext>
    </p:extLst>
  </p:cSld>
</p:sld>
</file>

<file path=ppt/slides/slide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4B5825DA-73D0-4349-82F9-7C65B0B6775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02E4F48-6323-4855-8005-CB8B579BF843}"/>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A0E59982-0C56-40E8-8AD3-2ACF2F4D864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04</a:t>
            </a:r>
            <a:endParaRPr sz="750"/>
          </a:p>
        </p:txBody>
      </p:sp>
      <p:sp>
        <p:nvSpPr>
          <p:cNvPr id="5" name="Text 3">
            <a:extLst xmlns:a="http://schemas.openxmlformats.org/drawingml/2006/main">
              <a:ext uri="{FF2B5EF4-FFF2-40B4-BE49-F238E27FC236}">
                <a16:creationId xmlns:a16="http://schemas.microsoft.com/office/drawing/2014/main" id="{376E61FB-AD95-4642-9AD4-49D56C3CC740}"/>
              </a:ext>
            </a:extLst>
          </p:cNvPr>
          <p:cNvSpPr>
            <a:spLocks xmlns:a="http://schemas.openxmlformats.org/drawingml/2006/main" noGrp="1"/>
          </p:cNvSpPr>
          <p:nvPr/>
        </p:nvSpPr>
        <p:spPr>
          <a:xfrm xmlns:a="http://schemas.openxmlformats.org/drawingml/2006/main">
            <a:off x="1097280" y="822960"/>
            <a:ext cx="27432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3FB94D0E-9953-4B1F-B678-A9C5E4380907}"/>
              </a:ext>
            </a:extLst>
          </p:cNvPr>
          <p:cNvSpPr>
            <a:spLocks xmlns:a="http://schemas.openxmlformats.org/drawingml/2006/main" noGrp="1"/>
          </p:cNvSpPr>
          <p:nvPr/>
        </p:nvSpPr>
        <p:spPr>
          <a:xfrm xmlns:a="http://schemas.openxmlformats.org/drawingml/2006/main">
            <a:off x="1051560" y="1325880"/>
            <a:ext cx="9326880" cy="1920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400" b="1">
                <a:solidFill>
                  <a:srgbClr val="FFFFFF"/>
                </a:solidFill>
                <a:latin typeface="Aptos Display"/>
                <a:ea typeface="Aptos Display"/>
                <a:cs typeface="Aptos Display"/>
              </a:rPr>
              <a:t>طورها مهني متنقل - وليس شركة برامجيات لا تفهم سوى الانتقال نظرياً.</a:t>
            </a:r>
            <a:endParaRPr sz="3400"/>
          </a:p>
        </p:txBody>
      </p:sp>
      <p:sp>
        <p:nvSpPr>
          <p:cNvPr id="7" name="Text 5">
            <a:extLst xmlns:a="http://schemas.openxmlformats.org/drawingml/2006/main">
              <a:ext uri="{FF2B5EF4-FFF2-40B4-BE49-F238E27FC236}">
                <a16:creationId xmlns:a16="http://schemas.microsoft.com/office/drawing/2014/main" id="{B0DCC2C4-5EEA-4986-AFF6-DEF6AD839614}"/>
              </a:ext>
            </a:extLst>
          </p:cNvPr>
          <p:cNvSpPr>
            <a:spLocks xmlns:a="http://schemas.openxmlformats.org/drawingml/2006/main" noGrp="1"/>
          </p:cNvSpPr>
          <p:nvPr/>
        </p:nvSpPr>
        <p:spPr>
          <a:xfrm xmlns:a="http://schemas.openxmlformats.org/drawingml/2006/main">
            <a:off x="1097280" y="3840480"/>
            <a:ext cx="749808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DDEDDD"/>
                </a:solidFill>
                <a:latin typeface="Aptos"/>
                <a:ea typeface="Aptos"/>
                <a:cs typeface="Aptos"/>
              </a:rPr>
              <a:t>وهذه الخلفية تحدث فرقا حاسما: فكل سمة تستند إلى متطلبات العالم الحقيقي لتدفقات العمل الحقيقية المتحركة.</a:t>
            </a:r>
            <a:endParaRPr sz="1600"/>
          </a:p>
        </p:txBody>
      </p:sp>
    </p:spTree>
    <p:extLst>
      <p:ext uri="{BB962C8B-B14F-4D97-AF65-F5344CB8AC3E}">
        <p14:creationId xmlns:p14="http://schemas.microsoft.com/office/powerpoint/2010/main" val="91137173"/>
      </p:ext>
    </p:extLst>
  </p:cSld>
</p:sld>
</file>

<file path=ppt/slides/slide40.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933F401-935F-4937-A163-64EAE100A87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18E241C-E194-46E5-A109-103074657D9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4985F32-EBA1-4BA1-B584-09709CE6DB4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40</a:t>
            </a:r>
            <a:endParaRPr sz="750"/>
          </a:p>
        </p:txBody>
      </p:sp>
      <p:sp>
        <p:nvSpPr>
          <p:cNvPr id="5" name="Text 3">
            <a:extLst xmlns:a="http://schemas.openxmlformats.org/drawingml/2006/main">
              <a:ext uri="{FF2B5EF4-FFF2-40B4-BE49-F238E27FC236}">
                <a16:creationId xmlns:a16="http://schemas.microsoft.com/office/drawing/2014/main" id="{7D6E9C8D-2EBD-4CC4-9520-16205E31B4FF}"/>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8</a:t>
            </a:r>
            <a:endParaRPr sz="1100"/>
          </a:p>
        </p:txBody>
      </p:sp>
      <p:sp>
        <p:nvSpPr>
          <p:cNvPr id="6" name="Text 4">
            <a:extLst xmlns:a="http://schemas.openxmlformats.org/drawingml/2006/main">
              <a:ext uri="{FF2B5EF4-FFF2-40B4-BE49-F238E27FC236}">
                <a16:creationId xmlns:a16="http://schemas.microsoft.com/office/drawing/2014/main" id="{7E187DFE-6292-41F5-806F-AF5A55006BBF}"/>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العقود التي تناسب شركتك</a:t>
            </a:r>
            <a:endParaRPr sz="4300"/>
          </a:p>
        </p:txBody>
      </p:sp>
      <p:sp>
        <p:nvSpPr>
          <p:cNvPr id="7" name="Text 5">
            <a:extLst xmlns:a="http://schemas.openxmlformats.org/drawingml/2006/main">
              <a:ext uri="{FF2B5EF4-FFF2-40B4-BE49-F238E27FC236}">
                <a16:creationId xmlns:a16="http://schemas.microsoft.com/office/drawing/2014/main" id="{36FAABFE-1449-4274-804B-FD3F6C9C858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كل شركة متحركه تستخدم اتفاقاتها الخاصة. MovePilot Pro لا تجبر أي شخص على دخول قوالب عقود جامدة.</a:t>
            </a:r>
            <a:endParaRPr sz="1700"/>
          </a:p>
        </p:txBody>
      </p:sp>
    </p:spTree>
    <p:extLst>
      <p:ext uri="{BB962C8B-B14F-4D97-AF65-F5344CB8AC3E}">
        <p14:creationId xmlns:p14="http://schemas.microsoft.com/office/powerpoint/2010/main" val="1529458891"/>
      </p:ext>
    </p:extLst>
  </p:cSld>
</p:sld>
</file>

<file path=ppt/slides/slide4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B988285-522D-4383-AB13-4BB0A104458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949587A-7545-4B01-B37C-06A256C022E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87DBC23-9963-45EA-A46F-FAC9550D0BF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41</a:t>
            </a:r>
            <a:endParaRPr sz="750"/>
          </a:p>
        </p:txBody>
      </p:sp>
      <p:sp>
        <p:nvSpPr>
          <p:cNvPr id="5" name="Text 3">
            <a:extLst xmlns:a="http://schemas.openxmlformats.org/drawingml/2006/main">
              <a:ext uri="{FF2B5EF4-FFF2-40B4-BE49-F238E27FC236}">
                <a16:creationId xmlns:a16="http://schemas.microsoft.com/office/drawing/2014/main" id="{5D1AB23F-1FFD-41FD-BB0E-92B3537E366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وحدات العقد</a:t>
            </a:r>
            <a:endParaRPr sz="3100"/>
          </a:p>
        </p:txBody>
      </p:sp>
      <p:sp>
        <p:nvSpPr>
          <p:cNvPr id="6" name="Text 4">
            <a:extLst xmlns:a="http://schemas.openxmlformats.org/drawingml/2006/main">
              <a:ext uri="{FF2B5EF4-FFF2-40B4-BE49-F238E27FC236}">
                <a16:creationId xmlns:a16="http://schemas.microsoft.com/office/drawing/2014/main" id="{F909B2E1-16B7-4429-A290-172E92F3B0BA}"/>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ويمكن للشركات أن تحدد اتفاقاتها وصياغاتها الخاصة بها.</a:t>
            </a:r>
            <a:endParaRPr sz="1400"/>
          </a:p>
        </p:txBody>
      </p:sp>
      <p:sp>
        <p:nvSpPr>
          <p:cNvPr id="7" name="Text 5">
            <a:extLst xmlns:a="http://schemas.openxmlformats.org/drawingml/2006/main">
              <a:ext uri="{FF2B5EF4-FFF2-40B4-BE49-F238E27FC236}">
                <a16:creationId xmlns:a16="http://schemas.microsoft.com/office/drawing/2014/main" id="{F7863757-01F0-4D38-8512-29D279878F8A}"/>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لكل شركة أن تنشئ فروعاً خاصة بها في العقد.</a:t>
            </a:r>
            <a:endParaRPr sz="1550"/>
          </a:p>
          <a:p xmlns:a="http://schemas.openxmlformats.org/drawingml/2006/main">
            <a:pPr marL="0" indent="0">
              <a:buNone/>
            </a:pPr>
            <a:r>
              <a:rPr sz="1550" b="1">
                <a:solidFill>
                  <a:srgbClr val="278A35"/>
                </a:solidFill>
                <a:latin typeface="Aptos"/>
                <a:ea typeface="Aptos"/>
                <a:cs typeface="Aptos"/>
              </a:rPr>
              <a:t>• ويمكن كتابة النص بحرية وتكييفه مع طريقة عمل الشركة.</a:t>
            </a:r>
            <a:endParaRPr sz="1550"/>
          </a:p>
          <a:p xmlns:a="http://schemas.openxmlformats.org/drawingml/2006/main">
            <a:pPr marL="0" indent="0">
              <a:buNone/>
            </a:pPr>
            <a:r>
              <a:rPr sz="1550" b="1">
                <a:solidFill>
                  <a:srgbClr val="278A35"/>
                </a:solidFill>
                <a:latin typeface="Aptos"/>
                <a:ea typeface="Aptos"/>
                <a:cs typeface="Aptos"/>
              </a:rPr>
              <a:t>• ويمكن تنظيم الترتيب والمحتوى بما يناسب الأعمال التجارية.</a:t>
            </a:r>
            <a:endParaRPr sz="1550"/>
          </a:p>
          <a:p xmlns:a="http://schemas.openxmlformats.org/drawingml/2006/main">
            <a:pPr marL="0" indent="0">
              <a:buNone/>
            </a:pPr>
            <a:r>
              <a:rPr sz="1550" b="1">
                <a:solidFill>
                  <a:srgbClr val="278A35"/>
                </a:solidFill>
                <a:latin typeface="Aptos"/>
                <a:ea typeface="Aptos"/>
                <a:cs typeface="Aptos"/>
              </a:rPr>
              <a:t>• النتيجة هي عقد لا يبدو كنموذج عام.</a:t>
            </a:r>
            <a:endParaRPr sz="1550"/>
          </a:p>
        </p:txBody>
      </p:sp>
      <p:sp>
        <p:nvSpPr>
          <p:cNvPr id="8" name="Text 6">
            <a:extLst xmlns:a="http://schemas.openxmlformats.org/drawingml/2006/main">
              <a:ext uri="{FF2B5EF4-FFF2-40B4-BE49-F238E27FC236}">
                <a16:creationId xmlns:a16="http://schemas.microsoft.com/office/drawing/2014/main" id="{AD7C5E7E-2B72-4D90-9208-617A508A57C6}"/>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ولا يحدد البرنامج الحاسوبي العقد.</a:t>
            </a:r>
            <a:endParaRPr sz="2000"/>
          </a:p>
          <a:p xmlns:a="http://schemas.openxmlformats.org/drawingml/2006/main">
            <a:pPr marL="0" indent="0">
              <a:buNone/>
            </a:pPr>
            <a:r>
              <a:rPr sz="2000" b="1">
                <a:solidFill>
                  <a:srgbClr val="0E3B22"/>
                </a:solidFill>
                <a:latin typeface="Aptos"/>
                <a:ea typeface="Aptos"/>
                <a:cs typeface="Aptos"/>
              </a:rPr>
              <a:t>شركتك تفعل ذلك</a:t>
            </a:r>
            <a:endParaRPr sz="2000"/>
          </a:p>
        </p:txBody>
      </p:sp>
    </p:spTree>
    <p:extLst>
      <p:ext uri="{BB962C8B-B14F-4D97-AF65-F5344CB8AC3E}">
        <p14:creationId xmlns:p14="http://schemas.microsoft.com/office/powerpoint/2010/main" val="1429347699"/>
      </p:ext>
    </p:extLst>
  </p:cSld>
</p:sld>
</file>

<file path=ppt/slides/slide4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04459D2-4CAB-4ECA-8347-34428EA562A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B574428-34A7-4FB8-80B5-22A4A2B9FD6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94D4D43-6B83-4BE1-9BDA-56FF5039E3B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42</a:t>
            </a:r>
            <a:endParaRPr sz="750"/>
          </a:p>
        </p:txBody>
      </p:sp>
      <p:sp>
        <p:nvSpPr>
          <p:cNvPr id="5" name="Text 3">
            <a:extLst xmlns:a="http://schemas.openxmlformats.org/drawingml/2006/main">
              <a:ext uri="{FF2B5EF4-FFF2-40B4-BE49-F238E27FC236}">
                <a16:creationId xmlns:a16="http://schemas.microsoft.com/office/drawing/2014/main" id="{17579C53-D72D-4672-B158-6F5374338815}"/>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سمة النجمة</a:t>
            </a:r>
            <a:endParaRPr sz="3100"/>
          </a:p>
        </p:txBody>
      </p:sp>
      <p:sp>
        <p:nvSpPr>
          <p:cNvPr id="6" name="Text 4">
            <a:extLst xmlns:a="http://schemas.openxmlformats.org/drawingml/2006/main">
              <a:ext uri="{FF2B5EF4-FFF2-40B4-BE49-F238E27FC236}">
                <a16:creationId xmlns:a16="http://schemas.microsoft.com/office/drawing/2014/main" id="{D97F8A93-CAA3-4237-908E-C197390FBEBE}"/>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تفاصيل خاصة: يمكن أن تظهر الملاحظات تلقائياً كطباعة غرامة في العقد.</a:t>
            </a:r>
            <a:endParaRPr sz="1400"/>
          </a:p>
        </p:txBody>
      </p:sp>
      <p:sp>
        <p:nvSpPr>
          <p:cNvPr id="7" name="Text 5">
            <a:extLst xmlns:a="http://schemas.openxmlformats.org/drawingml/2006/main">
              <a:ext uri="{FF2B5EF4-FFF2-40B4-BE49-F238E27FC236}">
                <a16:creationId xmlns:a16="http://schemas.microsoft.com/office/drawing/2014/main" id="{FB336AA0-0DFE-4FE1-9DCC-832B5DC08CF6}"/>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تخزين مذكرة إضافية اختيارية لكل بند من بنود العقد.</a:t>
            </a:r>
            <a:endParaRPr sz="1550"/>
          </a:p>
          <a:p xmlns:a="http://schemas.openxmlformats.org/drawingml/2006/main">
            <a:pPr marL="0" indent="0">
              <a:buNone/>
            </a:pPr>
            <a:r>
              <a:rPr sz="1550" b="1">
                <a:solidFill>
                  <a:srgbClr val="278A35"/>
                </a:solidFill>
                <a:latin typeface="Aptos"/>
                <a:ea typeface="Aptos"/>
                <a:cs typeface="Aptos"/>
              </a:rPr>
              <a:t>• وعندما يُمكَّن من تحقيق سمة النجمة، تظهر الملاحظة تلقائياً كحاشية في أسفل العقد.</a:t>
            </a:r>
            <a:endParaRPr sz="1550"/>
          </a:p>
          <a:p xmlns:a="http://schemas.openxmlformats.org/drawingml/2006/main">
            <a:pPr marL="0" indent="0">
              <a:buNone/>
            </a:pPr>
            <a:r>
              <a:rPr sz="1550" b="1">
                <a:solidFill>
                  <a:srgbClr val="278A35"/>
                </a:solidFill>
                <a:latin typeface="Aptos"/>
                <a:ea typeface="Aptos"/>
                <a:cs typeface="Aptos"/>
              </a:rPr>
              <a:t>• ويظل العقد الرئيسي واضحاً في حين أن المذكرات القانونية أو التشغيلية موثقة توثيقاً صحيحاً.</a:t>
            </a:r>
            <a:endParaRPr sz="1550"/>
          </a:p>
          <a:p xmlns:a="http://schemas.openxmlformats.org/drawingml/2006/main">
            <a:pPr marL="0" indent="0">
              <a:buNone/>
            </a:pPr>
            <a:r>
              <a:rPr sz="1550" b="1">
                <a:solidFill>
                  <a:srgbClr val="278A35"/>
                </a:solidFill>
                <a:latin typeface="Aptos"/>
                <a:ea typeface="Aptos"/>
                <a:cs typeface="Aptos"/>
              </a:rPr>
              <a:t>• وهذا يلغي تحرير الدليل PDF ويخلق وثائق عقود أكثر احترافا.</a:t>
            </a:r>
            <a:endParaRPr sz="1550"/>
          </a:p>
        </p:txBody>
      </p:sp>
      <p:sp>
        <p:nvSpPr>
          <p:cNvPr id="8" name="Text 6">
            <a:extLst xmlns:a="http://schemas.openxmlformats.org/drawingml/2006/main">
              <a:ext uri="{FF2B5EF4-FFF2-40B4-BE49-F238E27FC236}">
                <a16:creationId xmlns:a16="http://schemas.microsoft.com/office/drawing/2014/main" id="{80DD9030-4461-480F-A2EB-24D3202B43C6}"/>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العقد واضح فوق.</a:t>
            </a:r>
            <a:endParaRPr sz="2000"/>
          </a:p>
          <a:p xmlns:a="http://schemas.openxmlformats.org/drawingml/2006/main">
            <a:pPr marL="0" indent="0">
              <a:buNone/>
            </a:pPr>
            <a:r>
              <a:rPr sz="2000" b="1">
                <a:solidFill>
                  <a:srgbClr val="0E3B22"/>
                </a:solidFill>
                <a:latin typeface="Aptos"/>
                <a:ea typeface="Aptos"/>
                <a:cs typeface="Aptos"/>
              </a:rPr>
              <a:t>(أ) انظر الحاشية التالية.</a:t>
            </a:r>
            <a:endParaRPr sz="2000"/>
          </a:p>
          <a:p xmlns:a="http://schemas.openxmlformats.org/drawingml/2006/main">
            <a:pPr marL="0" indent="0">
              <a:buNone/>
            </a:pPr>
            <a:r>
              <a:rPr sz="2000" b="1">
                <a:solidFill>
                  <a:srgbClr val="0E3B22"/>
                </a:solidFill>
                <a:latin typeface="Aptos"/>
                <a:ea typeface="Aptos"/>
                <a:cs typeface="Aptos"/>
              </a:rPr>
              <a:t>بشكل متوالياً</a:t>
            </a:r>
            <a:endParaRPr sz="2000"/>
          </a:p>
        </p:txBody>
      </p:sp>
    </p:spTree>
    <p:extLst>
      <p:ext uri="{BB962C8B-B14F-4D97-AF65-F5344CB8AC3E}">
        <p14:creationId xmlns:p14="http://schemas.microsoft.com/office/powerpoint/2010/main" val="2082763491"/>
      </p:ext>
    </p:extLst>
  </p:cSld>
</p:sld>
</file>

<file path=ppt/slides/slide4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CA47DE7-698A-4CE2-9916-7A7B76B883C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AFFB1A1-8B16-4191-8B11-EE8E2BC2B3E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9AD189F-8522-4101-9681-9BA77EC4DE1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43</a:t>
            </a:r>
            <a:endParaRPr sz="750"/>
          </a:p>
        </p:txBody>
      </p:sp>
      <p:sp>
        <p:nvSpPr>
          <p:cNvPr id="5" name="Text 3">
            <a:extLst xmlns:a="http://schemas.openxmlformats.org/drawingml/2006/main">
              <a:ext uri="{FF2B5EF4-FFF2-40B4-BE49-F238E27FC236}">
                <a16:creationId xmlns:a16="http://schemas.microsoft.com/office/drawing/2014/main" id="{23EBB4DB-53C7-4470-A2D5-7B039D2221E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282"/>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لماذا هذا العقد المنطق قوي جداً</a:t>
            </a:r>
            <a:endParaRPr sz="3100"/>
          </a:p>
        </p:txBody>
      </p:sp>
      <p:sp>
        <p:nvSpPr>
          <p:cNvPr id="6" name="Text 4">
            <a:extLst xmlns:a="http://schemas.openxmlformats.org/drawingml/2006/main">
              <a:ext uri="{FF2B5EF4-FFF2-40B4-BE49-F238E27FC236}">
                <a16:creationId xmlns:a16="http://schemas.microsoft.com/office/drawing/2014/main" id="{C46AE6EA-86B9-4BBA-86C6-6D656AA0E7E9}"/>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وتحتاج العديد من الأعمال التجارية إلى المرونة دون إعادة بناء كل وثيقة يدويا.</a:t>
            </a:r>
            <a:endParaRPr sz="1400"/>
          </a:p>
        </p:txBody>
      </p:sp>
      <p:sp>
        <p:nvSpPr>
          <p:cNvPr id="7" name="Text 5">
            <a:extLst xmlns:a="http://schemas.openxmlformats.org/drawingml/2006/main">
              <a:ext uri="{FF2B5EF4-FFF2-40B4-BE49-F238E27FC236}">
                <a16:creationId xmlns:a16="http://schemas.microsoft.com/office/drawing/2014/main" id="{0B0C4889-7256-4401-AA47-1884709AC61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إدماج الأحكام والشروط الخاصة.</a:t>
            </a:r>
            <a:endParaRPr sz="1550"/>
          </a:p>
          <a:p xmlns:a="http://schemas.openxmlformats.org/drawingml/2006/main">
            <a:pPr marL="0" indent="0">
              <a:buNone/>
            </a:pPr>
            <a:r>
              <a:rPr sz="1550" b="1">
                <a:solidFill>
                  <a:srgbClr val="278A35"/>
                </a:solidFill>
                <a:latin typeface="Aptos"/>
                <a:ea typeface="Aptos"/>
                <a:cs typeface="Aptos"/>
              </a:rPr>
              <a:t>• ولا تزال القواعد الخاصة المتعلقة بوقوف السيارات أو بمسافة الحمل أو بالمطابخ أو التجمع أو الخدمات الإضافية موثقة بوضوح.</a:t>
            </a:r>
            <a:endParaRPr sz="1550"/>
          </a:p>
          <a:p xmlns:a="http://schemas.openxmlformats.org/drawingml/2006/main">
            <a:pPr marL="0" indent="0">
              <a:buNone/>
            </a:pPr>
            <a:r>
              <a:rPr sz="1550" b="1">
                <a:solidFill>
                  <a:srgbClr val="278A35"/>
                </a:solidFill>
                <a:latin typeface="Aptos"/>
                <a:ea typeface="Aptos"/>
                <a:cs typeface="Aptos"/>
              </a:rPr>
              <a:t>• والمحتوى التعاقدي يشعر بأنه فردي بينما يحتفظ بالشكل المتسق.</a:t>
            </a:r>
            <a:endParaRPr sz="1550"/>
          </a:p>
          <a:p xmlns:a="http://schemas.openxmlformats.org/drawingml/2006/main">
            <a:pPr marL="0" indent="0">
              <a:buNone/>
            </a:pPr>
            <a:r>
              <a:rPr sz="1550" b="1">
                <a:solidFill>
                  <a:srgbClr val="278A35"/>
                </a:solidFill>
                <a:latin typeface="Aptos"/>
                <a:ea typeface="Aptos"/>
                <a:cs typeface="Aptos"/>
              </a:rPr>
              <a:t>• ويمكن للتوقيع الرقمي أن يكمل العملية.</a:t>
            </a:r>
            <a:endParaRPr sz="1550"/>
          </a:p>
        </p:txBody>
      </p:sp>
      <p:sp>
        <p:nvSpPr>
          <p:cNvPr id="8" name="Text 6">
            <a:extLst xmlns:a="http://schemas.openxmlformats.org/drawingml/2006/main">
              <a:ext uri="{FF2B5EF4-FFF2-40B4-BE49-F238E27FC236}">
                <a16:creationId xmlns:a16="http://schemas.microsoft.com/office/drawing/2014/main" id="{C00E2330-2ED0-4A2A-AFF7-8B953C9876CB}"/>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وهذا أكثر من مجرد إبرام عقد - فهو محرك تعاقد قابل للتعديل بالنسبة للشركات المتنقلـة.</a:t>
            </a:r>
            <a:endParaRPr sz="2000"/>
          </a:p>
        </p:txBody>
      </p:sp>
    </p:spTree>
    <p:extLst>
      <p:ext uri="{BB962C8B-B14F-4D97-AF65-F5344CB8AC3E}">
        <p14:creationId xmlns:p14="http://schemas.microsoft.com/office/powerpoint/2010/main" val="252446540"/>
      </p:ext>
    </p:extLst>
  </p:cSld>
</p:sld>
</file>

<file path=ppt/slides/slide4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3EF4284-5C00-42CB-9A65-54A4B63A53A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F7F9AC6-3F5B-4E5E-A57C-11398CF5B06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DC794A8-53AA-4625-B8B5-031C61276AA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44</a:t>
            </a:r>
            <a:endParaRPr sz="750"/>
          </a:p>
        </p:txBody>
      </p:sp>
      <p:sp>
        <p:nvSpPr>
          <p:cNvPr id="5" name="Text 3">
            <a:extLst xmlns:a="http://schemas.openxmlformats.org/drawingml/2006/main">
              <a:ext uri="{FF2B5EF4-FFF2-40B4-BE49-F238E27FC236}">
                <a16:creationId xmlns:a16="http://schemas.microsoft.com/office/drawing/2014/main" id="{65740758-7242-4060-AB9B-979949275795}"/>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9</a:t>
            </a:r>
            <a:endParaRPr sz="1100"/>
          </a:p>
        </p:txBody>
      </p:sp>
      <p:sp>
        <p:nvSpPr>
          <p:cNvPr id="6" name="Text 4">
            <a:extLst xmlns:a="http://schemas.openxmlformats.org/drawingml/2006/main">
              <a:ext uri="{FF2B5EF4-FFF2-40B4-BE49-F238E27FC236}">
                <a16:creationId xmlns:a16="http://schemas.microsoft.com/office/drawing/2014/main" id="{26E90985-DD01-448A-999E-E2C23BC8B6F6}"/>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الموظفون والأطقم</a:t>
            </a:r>
            <a:endParaRPr sz="4300"/>
          </a:p>
        </p:txBody>
      </p:sp>
      <p:sp>
        <p:nvSpPr>
          <p:cNvPr id="7" name="Text 5">
            <a:extLst xmlns:a="http://schemas.openxmlformats.org/drawingml/2006/main">
              <a:ext uri="{FF2B5EF4-FFF2-40B4-BE49-F238E27FC236}">
                <a16:creationId xmlns:a16="http://schemas.microsoft.com/office/drawing/2014/main" id="{277D1F3F-22A3-4FE5-ABB8-D9785F90B21B}"/>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ويمكن أن يُنشئ هذا التطبيق توصيفات للموظفين، ويراعي مدى توافرهم، ويربط بين المهام المسندة والموظفين.</a:t>
            </a:r>
            <a:endParaRPr sz="1700"/>
          </a:p>
        </p:txBody>
      </p:sp>
    </p:spTree>
    <p:extLst>
      <p:ext uri="{BB962C8B-B14F-4D97-AF65-F5344CB8AC3E}">
        <p14:creationId xmlns:p14="http://schemas.microsoft.com/office/powerpoint/2010/main" val="1749845813"/>
      </p:ext>
    </p:extLst>
  </p:cSld>
</p:sld>
</file>

<file path=ppt/slides/slide4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585D38E-634D-4721-BA4F-737477DB6C9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20B9A5D-CBDB-4DDC-A254-7F8B0B55F7A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2C4BBF3-7EF9-402A-85ED-51584497EFE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45</a:t>
            </a:r>
            <a:endParaRPr sz="750"/>
          </a:p>
        </p:txBody>
      </p:sp>
      <p:sp>
        <p:nvSpPr>
          <p:cNvPr id="5" name="Text 3">
            <a:extLst xmlns:a="http://schemas.openxmlformats.org/drawingml/2006/main">
              <a:ext uri="{FF2B5EF4-FFF2-40B4-BE49-F238E27FC236}">
                <a16:creationId xmlns:a16="http://schemas.microsoft.com/office/drawing/2014/main" id="{DF202C09-13F0-4F6D-B73C-7E0E9E4FDF1D}"/>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إدارة</a:t>
            </a:r>
            <a:endParaRPr sz="3100"/>
          </a:p>
        </p:txBody>
      </p:sp>
      <p:sp>
        <p:nvSpPr>
          <p:cNvPr id="6" name="Text 4">
            <a:extLst xmlns:a="http://schemas.openxmlformats.org/drawingml/2006/main">
              <a:ext uri="{FF2B5EF4-FFF2-40B4-BE49-F238E27FC236}">
                <a16:creationId xmlns:a16="http://schemas.microsoft.com/office/drawing/2014/main" id="{9D1710B7-F28C-47FB-AAB5-92D22622C46E}"/>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يدعم التخطيط التشغيلي للأفرقة.</a:t>
            </a:r>
            <a:endParaRPr sz="1400"/>
          </a:p>
        </p:txBody>
      </p:sp>
      <p:sp>
        <p:nvSpPr>
          <p:cNvPr id="7" name="Text 5">
            <a:extLst xmlns:a="http://schemas.openxmlformats.org/drawingml/2006/main">
              <a:ext uri="{FF2B5EF4-FFF2-40B4-BE49-F238E27FC236}">
                <a16:creationId xmlns:a16="http://schemas.microsoft.com/office/drawing/2014/main" id="{2670AD76-48C8-4488-BDE6-EAC9CCBE1E2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يمكن إنشاء موظفين في التطبيق.</a:t>
            </a:r>
            <a:endParaRPr sz="1550"/>
          </a:p>
          <a:p xmlns:a="http://schemas.openxmlformats.org/drawingml/2006/main">
            <a:pPr marL="0" indent="0">
              <a:buNone/>
            </a:pPr>
            <a:r>
              <a:rPr sz="1550" b="1">
                <a:solidFill>
                  <a:srgbClr val="278A35"/>
                </a:solidFill>
                <a:latin typeface="Aptos"/>
                <a:ea typeface="Aptos"/>
                <a:cs typeface="Aptos"/>
              </a:rPr>
              <a:t>• ويمكن النظر في التخطيط في أدوار مثل السائق أو المتحرك أو المكيّف.</a:t>
            </a:r>
            <a:endParaRPr sz="1550"/>
          </a:p>
          <a:p xmlns:a="http://schemas.openxmlformats.org/drawingml/2006/main">
            <a:pPr marL="0" indent="0">
              <a:buNone/>
            </a:pPr>
            <a:r>
              <a:rPr sz="1550" b="1">
                <a:solidFill>
                  <a:srgbClr val="278A35"/>
                </a:solidFill>
                <a:latin typeface="Aptos"/>
                <a:ea typeface="Aptos"/>
                <a:cs typeface="Aptos"/>
              </a:rPr>
              <a:t>• ويبين هذا التطبيق عدد الموظفين المتاحين لفترة معينة.</a:t>
            </a:r>
            <a:endParaRPr sz="1550"/>
          </a:p>
          <a:p xmlns:a="http://schemas.openxmlformats.org/drawingml/2006/main">
            <a:pPr marL="0" indent="0">
              <a:buNone/>
            </a:pPr>
            <a:r>
              <a:rPr sz="1550" b="1">
                <a:solidFill>
                  <a:srgbClr val="278A35"/>
                </a:solidFill>
                <a:latin typeface="Aptos"/>
                <a:ea typeface="Aptos"/>
                <a:cs typeface="Aptos"/>
              </a:rPr>
              <a:t>• ويمكن تكليف الموظفين بالعمل في الوظائف والجداول اليومية.</a:t>
            </a:r>
            <a:endParaRPr sz="1550"/>
          </a:p>
        </p:txBody>
      </p:sp>
      <p:sp>
        <p:nvSpPr>
          <p:cNvPr id="8" name="Text 6">
            <a:extLst xmlns:a="http://schemas.openxmlformats.org/drawingml/2006/main">
              <a:ext uri="{FF2B5EF4-FFF2-40B4-BE49-F238E27FC236}">
                <a16:creationId xmlns:a16="http://schemas.microsoft.com/office/drawing/2014/main" id="{A7D852C6-CA5D-4D97-9BA4-F78DEE04DD1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المالكون يرون أكثر من العمل</a:t>
            </a:r>
            <a:endParaRPr sz="2000"/>
          </a:p>
          <a:p xmlns:a="http://schemas.openxmlformats.org/drawingml/2006/main">
            <a:pPr marL="0" indent="0">
              <a:buNone/>
            </a:pPr>
            <a:r>
              <a:rPr sz="2000" b="1">
                <a:solidFill>
                  <a:srgbClr val="0E3B22"/>
                </a:solidFill>
                <a:latin typeface="Aptos"/>
                <a:ea typeface="Aptos"/>
                <a:cs typeface="Aptos"/>
              </a:rPr>
              <a:t>كما أنهم يرون من يستطيع أن يحملها.</a:t>
            </a:r>
            <a:endParaRPr sz="2000"/>
          </a:p>
        </p:txBody>
      </p:sp>
    </p:spTree>
    <p:extLst>
      <p:ext uri="{BB962C8B-B14F-4D97-AF65-F5344CB8AC3E}">
        <p14:creationId xmlns:p14="http://schemas.microsoft.com/office/powerpoint/2010/main" val="1106388044"/>
      </p:ext>
    </p:extLst>
  </p:cSld>
</p:sld>
</file>

<file path=ppt/slides/slide4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DB03169-A11F-4718-B60E-FF3B811CC64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8BFDBED-9147-4FFA-801E-48053B48AF9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F467064-95B6-4796-AC3B-12770F98AA1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46</a:t>
            </a:r>
            <a:endParaRPr sz="750"/>
          </a:p>
        </p:txBody>
      </p:sp>
      <p:sp>
        <p:nvSpPr>
          <p:cNvPr id="5" name="Text 3">
            <a:extLst xmlns:a="http://schemas.openxmlformats.org/drawingml/2006/main">
              <a:ext uri="{FF2B5EF4-FFF2-40B4-BE49-F238E27FC236}">
                <a16:creationId xmlns:a16="http://schemas.microsoft.com/office/drawing/2014/main" id="{0BC599B8-A328-4A74-A6C6-D660A9A882CB}"/>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الجدول اليومي وراضد الموظفين</a:t>
            </a:r>
            <a:endParaRPr sz="3100"/>
          </a:p>
        </p:txBody>
      </p:sp>
      <p:sp>
        <p:nvSpPr>
          <p:cNvPr id="6" name="Text 4">
            <a:extLst xmlns:a="http://schemas.openxmlformats.org/drawingml/2006/main">
              <a:ext uri="{FF2B5EF4-FFF2-40B4-BE49-F238E27FC236}">
                <a16:creationId xmlns:a16="http://schemas.microsoft.com/office/drawing/2014/main" id="{0016CE2D-CBE1-41A9-99CB-D7154B04B63D}"/>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ويربط التخطيط اليومي بين التعيينات والموارد.</a:t>
            </a:r>
            <a:endParaRPr sz="1400"/>
          </a:p>
        </p:txBody>
      </p:sp>
      <p:sp>
        <p:nvSpPr>
          <p:cNvPr id="7" name="Text 5">
            <a:extLst xmlns:a="http://schemas.openxmlformats.org/drawingml/2006/main">
              <a:ext uri="{FF2B5EF4-FFF2-40B4-BE49-F238E27FC236}">
                <a16:creationId xmlns:a16="http://schemas.microsoft.com/office/drawing/2014/main" id="{9507A624-A303-4DC3-B6D6-88D0F559ECAB}"/>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واليوم، يمكن الوصول إلى الغد والأسبوع بسرعة.</a:t>
            </a:r>
            <a:endParaRPr sz="1450"/>
          </a:p>
          <a:p xmlns:a="http://schemas.openxmlformats.org/drawingml/2006/main">
            <a:pPr marL="0" indent="0">
              <a:buNone/>
            </a:pPr>
            <a:r>
              <a:rPr sz="1450" b="1">
                <a:solidFill>
                  <a:srgbClr val="278A35"/>
                </a:solidFill>
                <a:latin typeface="Aptos"/>
                <a:ea typeface="Aptos"/>
                <a:cs typeface="Aptos"/>
              </a:rPr>
              <a:t>• ويبين هذا البرنامج المهام والاحتياجات من الموظفين وأجهزة النقل المتاحة.</a:t>
            </a:r>
            <a:endParaRPr sz="1450"/>
          </a:p>
          <a:p xmlns:a="http://schemas.openxmlformats.org/drawingml/2006/main">
            <a:pPr marL="0" indent="0">
              <a:buNone/>
            </a:pPr>
            <a:r>
              <a:rPr sz="1450" b="1">
                <a:solidFill>
                  <a:srgbClr val="278A35"/>
                </a:solidFill>
                <a:latin typeface="Aptos"/>
                <a:ea typeface="Aptos"/>
                <a:cs typeface="Aptos"/>
              </a:rPr>
              <a:t>• القوائم المرجعية تساعد الفريق على الاستعداد</a:t>
            </a:r>
            <a:endParaRPr sz="1450"/>
          </a:p>
          <a:p xmlns:a="http://schemas.openxmlformats.org/drawingml/2006/main">
            <a:pPr marL="0" indent="0">
              <a:buNone/>
            </a:pPr>
            <a:r>
              <a:rPr sz="1450" b="1">
                <a:solidFill>
                  <a:srgbClr val="278A35"/>
                </a:solidFill>
                <a:latin typeface="Aptos"/>
                <a:ea typeface="Aptos"/>
                <a:cs typeface="Aptos"/>
              </a:rPr>
              <a:t>• ويصبح اليوم المتحرك أكثر قابلية للتنبؤ به وأقل اعتمادا على المعلومات المتناثرة.</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cd04392ca85044b0"/>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7D088D17-0EA5-4475-AEE0-1B59BFD83BE9}"/>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03E9A565-484F-4F3F-A09F-4CF6B0FEC22B}"/>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اليوم اليوم</a:t>
            </a:r>
            <a:endParaRPr sz="850"/>
          </a:p>
        </p:txBody>
      </p:sp>
      <p:sp>
        <p:nvSpPr>
          <p:cNvPr id="11" name="Shape 8">
            <a:extLst xmlns:a="http://schemas.openxmlformats.org/drawingml/2006/main">
              <a:ext uri="{FF2B5EF4-FFF2-40B4-BE49-F238E27FC236}">
                <a16:creationId xmlns:a16="http://schemas.microsoft.com/office/drawing/2014/main" id="{AAD76F6D-49AA-454A-8C0A-8BD41ACF0212}"/>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0D77E7D0-7E48-434D-80F1-87A0A83941EB}"/>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_موعد الغد</a:t>
            </a:r>
            <a:endParaRPr sz="850"/>
          </a:p>
        </p:txBody>
      </p:sp>
      <p:sp>
        <p:nvSpPr>
          <p:cNvPr id="13" name="Shape 10">
            <a:extLst xmlns:a="http://schemas.openxmlformats.org/drawingml/2006/main">
              <a:ext uri="{FF2B5EF4-FFF2-40B4-BE49-F238E27FC236}">
                <a16:creationId xmlns:a16="http://schemas.microsoft.com/office/drawing/2014/main" id="{E83EA528-896C-4DE0-8EE0-8EB2E97AB29C}"/>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207FDFF9-B055-4FC2-9C5F-B552F744BA20}"/>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الأسبوع</a:t>
            </a:r>
            <a:endParaRPr sz="850"/>
          </a:p>
        </p:txBody>
      </p:sp>
    </p:spTree>
    <p:extLst>
      <p:ext uri="{BB962C8B-B14F-4D97-AF65-F5344CB8AC3E}">
        <p14:creationId xmlns:p14="http://schemas.microsoft.com/office/powerpoint/2010/main" val="1678434970"/>
      </p:ext>
    </p:extLst>
  </p:cSld>
</p:sld>
</file>

<file path=ppt/slides/slide4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3AD7F18-0CA2-40B7-A37F-60A396EA690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580BA3C-9E27-4C67-8DFD-788E54DB264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1B7FB41-A61F-4181-A9E5-C87FECF1D55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47</a:t>
            </a:r>
            <a:endParaRPr sz="750"/>
          </a:p>
        </p:txBody>
      </p:sp>
      <p:sp>
        <p:nvSpPr>
          <p:cNvPr id="5" name="Text 3">
            <a:extLst xmlns:a="http://schemas.openxmlformats.org/drawingml/2006/main">
              <a:ext uri="{FF2B5EF4-FFF2-40B4-BE49-F238E27FC236}">
                <a16:creationId xmlns:a16="http://schemas.microsoft.com/office/drawing/2014/main" id="{05C081AA-D89D-4DD7-A1ED-57F0A30900C3}"/>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العمال يرون ما يهم</a:t>
            </a:r>
            <a:endParaRPr sz="3000"/>
          </a:p>
        </p:txBody>
      </p:sp>
      <p:sp>
        <p:nvSpPr>
          <p:cNvPr id="6" name="Text 4">
            <a:extLst xmlns:a="http://schemas.openxmlformats.org/drawingml/2006/main">
              <a:ext uri="{FF2B5EF4-FFF2-40B4-BE49-F238E27FC236}">
                <a16:creationId xmlns:a16="http://schemas.microsoft.com/office/drawing/2014/main" id="{E993AB3D-CEBE-4389-9CE5-93A60F6C7B34}"/>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فالجدول اليومي يساعد على إعداد المهام ويكفل عدم نسيان المهام المتكررة.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92c5918ba8db4a26"/>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4B4390EA-5498-4A5A-8FBC-3C61BC05D7B0}"/>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وتكمل القوائم المرجعية سير العمل التشغيلي.</a:t>
            </a:r>
            <a:endParaRPr sz="1150"/>
          </a:p>
        </p:txBody>
      </p:sp>
    </p:spTree>
    <p:extLst>
      <p:ext uri="{BB962C8B-B14F-4D97-AF65-F5344CB8AC3E}">
        <p14:creationId xmlns:p14="http://schemas.microsoft.com/office/powerpoint/2010/main" val="675325467"/>
      </p:ext>
    </p:extLst>
  </p:cSld>
</p:sld>
</file>

<file path=ppt/slides/slide4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E2694E0-FB53-402F-A5C4-E47B538EFA5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3573A37-1605-471E-9687-96C89A44A34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C685AFB-1C5D-4042-BC69-23457E67BF13}"/>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48</a:t>
            </a:r>
            <a:endParaRPr sz="750"/>
          </a:p>
        </p:txBody>
      </p:sp>
      <p:sp>
        <p:nvSpPr>
          <p:cNvPr id="5" name="Text 3">
            <a:extLst xmlns:a="http://schemas.openxmlformats.org/drawingml/2006/main">
              <a:ext uri="{FF2B5EF4-FFF2-40B4-BE49-F238E27FC236}">
                <a16:creationId xmlns:a16="http://schemas.microsoft.com/office/drawing/2014/main" id="{49F1C045-A4E9-45F8-B1D7-85B962425496}"/>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10</a:t>
            </a:r>
            <a:endParaRPr sz="1100"/>
          </a:p>
        </p:txBody>
      </p:sp>
      <p:sp>
        <p:nvSpPr>
          <p:cNvPr id="6" name="Text 4">
            <a:extLst xmlns:a="http://schemas.openxmlformats.org/drawingml/2006/main">
              <a:ext uri="{FF2B5EF4-FFF2-40B4-BE49-F238E27FC236}">
                <a16:creationId xmlns:a16="http://schemas.microsoft.com/office/drawing/2014/main" id="{16AA2AC2-8F0A-4E3F-8F03-2B2363907ECD}"/>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*أُمَرْكَ سُلِّيَكَ بِطَرْسَة</a:t>
            </a:r>
            <a:endParaRPr sz="4300"/>
          </a:p>
        </p:txBody>
      </p:sp>
      <p:sp>
        <p:nvSpPr>
          <p:cNvPr id="7" name="Text 5">
            <a:extLst xmlns:a="http://schemas.openxmlformats.org/drawingml/2006/main">
              <a:ext uri="{FF2B5EF4-FFF2-40B4-BE49-F238E27FC236}">
                <a16:creationId xmlns:a16="http://schemas.microsoft.com/office/drawing/2014/main" id="{200016DD-3029-44AE-B1D1-0C9032ECCC57}"/>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المركبات هي مورد حاسم الأهمية. MovePilot Pro تساعد على تتبع مدى توافرها، وتكليفها، وتواريخ انتهائها.</a:t>
            </a:r>
            <a:endParaRPr sz="1700"/>
          </a:p>
        </p:txBody>
      </p:sp>
    </p:spTree>
    <p:extLst>
      <p:ext uri="{BB962C8B-B14F-4D97-AF65-F5344CB8AC3E}">
        <p14:creationId xmlns:p14="http://schemas.microsoft.com/office/powerpoint/2010/main" val="515685029"/>
      </p:ext>
    </p:extLst>
  </p:cSld>
</p:sld>
</file>

<file path=ppt/slides/slide4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819E1C6-DA57-4E17-A0AC-29965D7C0E8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C94D617-633F-4B37-A854-674E9C02A37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DABB951-AFCF-4BFE-870E-E2A4B4725DC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49</a:t>
            </a:r>
            <a:endParaRPr sz="750"/>
          </a:p>
        </p:txBody>
      </p:sp>
      <p:sp>
        <p:nvSpPr>
          <p:cNvPr id="5" name="Text 3">
            <a:extLst xmlns:a="http://schemas.openxmlformats.org/drawingml/2006/main">
              <a:ext uri="{FF2B5EF4-FFF2-40B4-BE49-F238E27FC236}">
                <a16:creationId xmlns:a16="http://schemas.microsoft.com/office/drawing/2014/main" id="{BFF80F27-CDAF-42C4-98E9-50CBD7C5A24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إدارة</a:t>
            </a:r>
            <a:endParaRPr sz="3100"/>
          </a:p>
        </p:txBody>
      </p:sp>
      <p:sp>
        <p:nvSpPr>
          <p:cNvPr id="6" name="Text 4">
            <a:extLst xmlns:a="http://schemas.openxmlformats.org/drawingml/2006/main">
              <a:ext uri="{FF2B5EF4-FFF2-40B4-BE49-F238E27FC236}">
                <a16:creationId xmlns:a16="http://schemas.microsoft.com/office/drawing/2014/main" id="{492E274D-7C51-4F99-879F-702E5DADDEB1}"/>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ويسجل هذا النظام بشكل منظم الشاحنات والشاحنات والمقطورات وغيرها من المركبات.</a:t>
            </a:r>
            <a:endParaRPr sz="1400"/>
          </a:p>
        </p:txBody>
      </p:sp>
      <p:sp>
        <p:nvSpPr>
          <p:cNvPr id="7" name="Text 5">
            <a:extLst xmlns:a="http://schemas.openxmlformats.org/drawingml/2006/main">
              <a:ext uri="{FF2B5EF4-FFF2-40B4-BE49-F238E27FC236}">
                <a16:creationId xmlns:a16="http://schemas.microsoft.com/office/drawing/2014/main" id="{87B8C361-8FCA-416E-A4DA-74262C7A4A4D}"/>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إنشاء المركبات برقم التسجيل ونوعه وحالة تشغيله.</a:t>
            </a:r>
            <a:endParaRPr sz="1550"/>
          </a:p>
          <a:p xmlns:a="http://schemas.openxmlformats.org/drawingml/2006/main">
            <a:pPr marL="0" indent="0">
              <a:buNone/>
            </a:pPr>
            <a:r>
              <a:rPr sz="1550" b="1">
                <a:solidFill>
                  <a:srgbClr val="278A35"/>
                </a:solidFill>
                <a:latin typeface="Aptos"/>
                <a:ea typeface="Aptos"/>
                <a:cs typeface="Aptos"/>
              </a:rPr>
              <a:t>• يُنظر في التوافر أثناء التخطيط.</a:t>
            </a:r>
            <a:endParaRPr sz="1550"/>
          </a:p>
          <a:p xmlns:a="http://schemas.openxmlformats.org/drawingml/2006/main">
            <a:pPr marL="0" indent="0">
              <a:buNone/>
            </a:pPr>
            <a:r>
              <a:rPr sz="1550" b="1">
                <a:solidFill>
                  <a:srgbClr val="278A35"/>
                </a:solidFill>
                <a:latin typeface="Aptos"/>
                <a:ea typeface="Aptos"/>
                <a:cs typeface="Aptos"/>
              </a:rPr>
              <a:t>• يمكن تكليف المركبات بالعمل.</a:t>
            </a:r>
            <a:endParaRPr sz="1550"/>
          </a:p>
          <a:p xmlns:a="http://schemas.openxmlformats.org/drawingml/2006/main">
            <a:pPr marL="0" indent="0">
              <a:buNone/>
            </a:pPr>
            <a:r>
              <a:rPr sz="1550" b="1">
                <a:solidFill>
                  <a:srgbClr val="278A35"/>
                </a:solidFill>
                <a:latin typeface="Aptos"/>
                <a:ea typeface="Aptos"/>
                <a:cs typeface="Aptos"/>
              </a:rPr>
              <a:t>• ومن الأسهل تجنب ازدواج الحجز وعدم وضوح توافره.</a:t>
            </a:r>
            <a:endParaRPr sz="1550"/>
          </a:p>
        </p:txBody>
      </p:sp>
      <p:sp>
        <p:nvSpPr>
          <p:cNvPr id="8" name="Text 6">
            <a:extLst xmlns:a="http://schemas.openxmlformats.org/drawingml/2006/main">
              <a:ext uri="{FF2B5EF4-FFF2-40B4-BE49-F238E27FC236}">
                <a16:creationId xmlns:a16="http://schemas.microsoft.com/office/drawing/2014/main" id="{E5DEF226-AFC8-4959-9217-AE87D0C2FED3}"/>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ولا يمكن التخطيط للانتقال إلا عندما تكون قدرات الموظفين والمركبات متسقة.</a:t>
            </a:r>
            <a:endParaRPr sz="2000"/>
          </a:p>
        </p:txBody>
      </p:sp>
    </p:spTree>
    <p:extLst>
      <p:ext uri="{BB962C8B-B14F-4D97-AF65-F5344CB8AC3E}">
        <p14:creationId xmlns:p14="http://schemas.microsoft.com/office/powerpoint/2010/main" val="141134717"/>
      </p:ext>
    </p:extLst>
  </p:cSld>
</p:sld>
</file>

<file path=ppt/slides/slide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04FBC63-A428-48B4-9886-943CA5F9229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6A2281F-0FEF-46BE-9250-C83FC86B443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E9A5E4D-3C4F-4AB5-BF02-8ED90C0F0C1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05</a:t>
            </a:r>
            <a:endParaRPr sz="750"/>
          </a:p>
        </p:txBody>
      </p:sp>
      <p:sp>
        <p:nvSpPr>
          <p:cNvPr id="5" name="Text 3">
            <a:extLst xmlns:a="http://schemas.openxmlformats.org/drawingml/2006/main">
              <a:ext uri="{FF2B5EF4-FFF2-40B4-BE49-F238E27FC236}">
                <a16:creationId xmlns:a16="http://schemas.microsoft.com/office/drawing/2014/main" id="{874E2C94-593A-484D-8023-AB1F871C6516}"/>
              </a:ext>
            </a:extLst>
          </p:cNvPr>
          <p:cNvSpPr>
            <a:spLocks xmlns:a="http://schemas.openxmlformats.org/drawingml/2006/main" noGrp="1"/>
          </p:cNvSpPr>
          <p:nvPr/>
        </p:nvSpPr>
        <p:spPr>
          <a:xfrm xmlns:a="http://schemas.openxmlformats.org/drawingml/2006/main">
            <a:off x="594360" y="621792"/>
            <a:ext cx="100584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العمل يتألف من عدة خطوات صغيرة</a:t>
            </a:r>
            <a:endParaRPr sz="3100"/>
          </a:p>
        </p:txBody>
      </p:sp>
      <p:sp>
        <p:nvSpPr>
          <p:cNvPr id="6" name="Text 4">
            <a:extLst xmlns:a="http://schemas.openxmlformats.org/drawingml/2006/main">
              <a:ext uri="{FF2B5EF4-FFF2-40B4-BE49-F238E27FC236}">
                <a16:creationId xmlns:a16="http://schemas.microsoft.com/office/drawing/2014/main" id="{A066311F-0105-4DB4-8F01-DCB0E1106BAE}"/>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يدعم دورة حياة وظيفة متحركة بأكملها.</a:t>
            </a:r>
            <a:endParaRPr sz="1400"/>
          </a:p>
        </p:txBody>
      </p:sp>
      <p:sp>
        <p:nvSpPr>
          <p:cNvPr id="7" name="Shape 5">
            <a:extLst xmlns:a="http://schemas.openxmlformats.org/drawingml/2006/main">
              <a:ext uri="{FF2B5EF4-FFF2-40B4-BE49-F238E27FC236}">
                <a16:creationId xmlns:a16="http://schemas.microsoft.com/office/drawing/2014/main" id="{CA44AE7D-957D-4345-8725-23C1764E2B21}"/>
              </a:ext>
            </a:extLst>
          </p:cNvPr>
          <p:cNvSpPr>
            <a:spLocks xmlns:a="http://schemas.openxmlformats.org/drawingml/2006/main" noGrp="1"/>
          </p:cNvSpPr>
          <p:nvPr/>
        </p:nvSpPr>
        <p:spPr>
          <a:xfrm xmlns:a="http://schemas.openxmlformats.org/drawingml/2006/main">
            <a:off x="6400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8" name="Text 6">
            <a:extLst xmlns:a="http://schemas.openxmlformats.org/drawingml/2006/main">
              <a:ext uri="{FF2B5EF4-FFF2-40B4-BE49-F238E27FC236}">
                <a16:creationId xmlns:a16="http://schemas.microsoft.com/office/drawing/2014/main" id="{E8E48FEB-F168-4FFA-9B83-880516BD6056}"/>
              </a:ext>
            </a:extLst>
          </p:cNvPr>
          <p:cNvSpPr>
            <a:spLocks xmlns:a="http://schemas.openxmlformats.org/drawingml/2006/main" noGrp="1"/>
          </p:cNvSpPr>
          <p:nvPr/>
        </p:nvSpPr>
        <p:spPr>
          <a:xfrm xmlns:a="http://schemas.openxmlformats.org/drawingml/2006/main">
            <a:off x="7315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1 ف-3</a:t>
            </a:r>
            <a:endParaRPr sz="850"/>
          </a:p>
        </p:txBody>
      </p:sp>
      <p:sp>
        <p:nvSpPr>
          <p:cNvPr id="9" name="Shape 7">
            <a:extLst xmlns:a="http://schemas.openxmlformats.org/drawingml/2006/main">
              <a:ext uri="{FF2B5EF4-FFF2-40B4-BE49-F238E27FC236}">
                <a16:creationId xmlns:a16="http://schemas.microsoft.com/office/drawing/2014/main" id="{158A0ADA-89CF-41AA-9185-036D08BD3013}"/>
              </a:ext>
            </a:extLst>
          </p:cNvPr>
          <p:cNvSpPr>
            <a:spLocks xmlns:a="http://schemas.openxmlformats.org/drawingml/2006/main" noGrp="1"/>
          </p:cNvSpPr>
          <p:nvPr/>
        </p:nvSpPr>
        <p:spPr>
          <a:xfrm xmlns:a="http://schemas.openxmlformats.org/drawingml/2006/main">
            <a:off x="25146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0" name="Shape 8">
            <a:extLst xmlns:a="http://schemas.openxmlformats.org/drawingml/2006/main">
              <a:ext uri="{FF2B5EF4-FFF2-40B4-BE49-F238E27FC236}">
                <a16:creationId xmlns:a16="http://schemas.microsoft.com/office/drawing/2014/main" id="{B1FD4A9A-61E9-45E8-9E82-82EEC9302E4D}"/>
              </a:ext>
            </a:extLst>
          </p:cNvPr>
          <p:cNvSpPr>
            <a:spLocks xmlns:a="http://schemas.openxmlformats.org/drawingml/2006/main" noGrp="1"/>
          </p:cNvSpPr>
          <p:nvPr/>
        </p:nvSpPr>
        <p:spPr>
          <a:xfrm xmlns:a="http://schemas.openxmlformats.org/drawingml/2006/main">
            <a:off x="26974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1" name="Text 9">
            <a:extLst xmlns:a="http://schemas.openxmlformats.org/drawingml/2006/main">
              <a:ext uri="{FF2B5EF4-FFF2-40B4-BE49-F238E27FC236}">
                <a16:creationId xmlns:a16="http://schemas.microsoft.com/office/drawing/2014/main" id="{FBC826BE-13E9-43F2-928E-84508667CD62}"/>
              </a:ext>
            </a:extLst>
          </p:cNvPr>
          <p:cNvSpPr>
            <a:spLocks xmlns:a="http://schemas.openxmlformats.org/drawingml/2006/main" noGrp="1"/>
          </p:cNvSpPr>
          <p:nvPr/>
        </p:nvSpPr>
        <p:spPr>
          <a:xfrm xmlns:a="http://schemas.openxmlformats.org/drawingml/2006/main">
            <a:off x="27889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المحتسب في المحتسب</a:t>
            </a:r>
            <a:endParaRPr sz="850"/>
          </a:p>
        </p:txBody>
      </p:sp>
      <p:sp>
        <p:nvSpPr>
          <p:cNvPr id="12" name="Shape 10">
            <a:extLst xmlns:a="http://schemas.openxmlformats.org/drawingml/2006/main">
              <a:ext uri="{FF2B5EF4-FFF2-40B4-BE49-F238E27FC236}">
                <a16:creationId xmlns:a16="http://schemas.microsoft.com/office/drawing/2014/main" id="{695F5C1C-62EA-40D7-823E-566E298A8006}"/>
              </a:ext>
            </a:extLst>
          </p:cNvPr>
          <p:cNvSpPr>
            <a:spLocks xmlns:a="http://schemas.openxmlformats.org/drawingml/2006/main" noGrp="1"/>
          </p:cNvSpPr>
          <p:nvPr/>
        </p:nvSpPr>
        <p:spPr>
          <a:xfrm xmlns:a="http://schemas.openxmlformats.org/drawingml/2006/main">
            <a:off x="45720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3" name="Shape 11">
            <a:extLst xmlns:a="http://schemas.openxmlformats.org/drawingml/2006/main">
              <a:ext uri="{FF2B5EF4-FFF2-40B4-BE49-F238E27FC236}">
                <a16:creationId xmlns:a16="http://schemas.microsoft.com/office/drawing/2014/main" id="{8D9EF812-7AD3-4A93-9331-F97F2F0F6768}"/>
              </a:ext>
            </a:extLst>
          </p:cNvPr>
          <p:cNvSpPr>
            <a:spLocks xmlns:a="http://schemas.openxmlformats.org/drawingml/2006/main" noGrp="1"/>
          </p:cNvSpPr>
          <p:nvPr/>
        </p:nvSpPr>
        <p:spPr>
          <a:xfrm xmlns:a="http://schemas.openxmlformats.org/drawingml/2006/main">
            <a:off x="47548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14" name="Text 12">
            <a:extLst xmlns:a="http://schemas.openxmlformats.org/drawingml/2006/main">
              <a:ext uri="{FF2B5EF4-FFF2-40B4-BE49-F238E27FC236}">
                <a16:creationId xmlns:a16="http://schemas.microsoft.com/office/drawing/2014/main" id="{32FD97E5-4D32-4205-B8D2-656DD655847C}"/>
              </a:ext>
            </a:extLst>
          </p:cNvPr>
          <p:cNvSpPr>
            <a:spLocks xmlns:a="http://schemas.openxmlformats.org/drawingml/2006/main" noGrp="1"/>
          </p:cNvSpPr>
          <p:nvPr/>
        </p:nvSpPr>
        <p:spPr>
          <a:xfrm xmlns:a="http://schemas.openxmlformats.org/drawingml/2006/main">
            <a:off x="48463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المسح</a:t>
            </a:r>
            <a:endParaRPr sz="850"/>
          </a:p>
        </p:txBody>
      </p:sp>
      <p:sp>
        <p:nvSpPr>
          <p:cNvPr id="15" name="Shape 13">
            <a:extLst xmlns:a="http://schemas.openxmlformats.org/drawingml/2006/main">
              <a:ext uri="{FF2B5EF4-FFF2-40B4-BE49-F238E27FC236}">
                <a16:creationId xmlns:a16="http://schemas.microsoft.com/office/drawing/2014/main" id="{D8C58644-4D45-4E36-B1E3-E72D9B1B333A}"/>
              </a:ext>
            </a:extLst>
          </p:cNvPr>
          <p:cNvSpPr>
            <a:spLocks xmlns:a="http://schemas.openxmlformats.org/drawingml/2006/main" noGrp="1"/>
          </p:cNvSpPr>
          <p:nvPr/>
        </p:nvSpPr>
        <p:spPr>
          <a:xfrm xmlns:a="http://schemas.openxmlformats.org/drawingml/2006/main">
            <a:off x="66294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6" name="Shape 14">
            <a:extLst xmlns:a="http://schemas.openxmlformats.org/drawingml/2006/main">
              <a:ext uri="{FF2B5EF4-FFF2-40B4-BE49-F238E27FC236}">
                <a16:creationId xmlns:a16="http://schemas.microsoft.com/office/drawing/2014/main" id="{CAC4DA76-6874-4BE3-9B09-A72E2F19C467}"/>
              </a:ext>
            </a:extLst>
          </p:cNvPr>
          <p:cNvSpPr>
            <a:spLocks xmlns:a="http://schemas.openxmlformats.org/drawingml/2006/main" noGrp="1"/>
          </p:cNvSpPr>
          <p:nvPr/>
        </p:nvSpPr>
        <p:spPr>
          <a:xfrm xmlns:a="http://schemas.openxmlformats.org/drawingml/2006/main">
            <a:off x="68122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7" name="Text 15">
            <a:extLst xmlns:a="http://schemas.openxmlformats.org/drawingml/2006/main">
              <a:ext uri="{FF2B5EF4-FFF2-40B4-BE49-F238E27FC236}">
                <a16:creationId xmlns:a16="http://schemas.microsoft.com/office/drawing/2014/main" id="{7E53AA8F-EB48-4CED-8D27-7B9553F385D2}"/>
              </a:ext>
            </a:extLst>
          </p:cNvPr>
          <p:cNvSpPr>
            <a:spLocks xmlns:a="http://schemas.openxmlformats.org/drawingml/2006/main" noGrp="1"/>
          </p:cNvSpPr>
          <p:nvPr/>
        </p:nvSpPr>
        <p:spPr>
          <a:xfrm xmlns:a="http://schemas.openxmlformats.org/drawingml/2006/main">
            <a:off x="69037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18" name="Shape 16">
            <a:extLst xmlns:a="http://schemas.openxmlformats.org/drawingml/2006/main">
              <a:ext uri="{FF2B5EF4-FFF2-40B4-BE49-F238E27FC236}">
                <a16:creationId xmlns:a16="http://schemas.microsoft.com/office/drawing/2014/main" id="{C3D91957-B43C-465C-B43D-E9952329F11C}"/>
              </a:ext>
            </a:extLst>
          </p:cNvPr>
          <p:cNvSpPr>
            <a:spLocks xmlns:a="http://schemas.openxmlformats.org/drawingml/2006/main" noGrp="1"/>
          </p:cNvSpPr>
          <p:nvPr/>
        </p:nvSpPr>
        <p:spPr>
          <a:xfrm xmlns:a="http://schemas.openxmlformats.org/drawingml/2006/main">
            <a:off x="86868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9" name="Shape 17">
            <a:extLst xmlns:a="http://schemas.openxmlformats.org/drawingml/2006/main">
              <a:ext uri="{FF2B5EF4-FFF2-40B4-BE49-F238E27FC236}">
                <a16:creationId xmlns:a16="http://schemas.microsoft.com/office/drawing/2014/main" id="{CFF63BBD-EABC-4FC8-947D-FB9BF74AC3BB}"/>
              </a:ext>
            </a:extLst>
          </p:cNvPr>
          <p:cNvSpPr>
            <a:spLocks xmlns:a="http://schemas.openxmlformats.org/drawingml/2006/main" noGrp="1"/>
          </p:cNvSpPr>
          <p:nvPr/>
        </p:nvSpPr>
        <p:spPr>
          <a:xfrm xmlns:a="http://schemas.openxmlformats.org/drawingml/2006/main">
            <a:off x="88696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0" name="Text 18">
            <a:extLst xmlns:a="http://schemas.openxmlformats.org/drawingml/2006/main">
              <a:ext uri="{FF2B5EF4-FFF2-40B4-BE49-F238E27FC236}">
                <a16:creationId xmlns:a16="http://schemas.microsoft.com/office/drawing/2014/main" id="{148EAA4E-B23D-48A2-A424-559A25A49188}"/>
              </a:ext>
            </a:extLst>
          </p:cNvPr>
          <p:cNvSpPr>
            <a:spLocks xmlns:a="http://schemas.openxmlformats.org/drawingml/2006/main" noGrp="1"/>
          </p:cNvSpPr>
          <p:nvPr/>
        </p:nvSpPr>
        <p:spPr>
          <a:xfrm xmlns:a="http://schemas.openxmlformats.org/drawingml/2006/main">
            <a:off x="89611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المكسور</a:t>
            </a:r>
            <a:endParaRPr sz="850"/>
          </a:p>
        </p:txBody>
      </p:sp>
      <p:sp>
        <p:nvSpPr>
          <p:cNvPr id="21" name="Shape 19">
            <a:extLst xmlns:a="http://schemas.openxmlformats.org/drawingml/2006/main">
              <a:ext uri="{FF2B5EF4-FFF2-40B4-BE49-F238E27FC236}">
                <a16:creationId xmlns:a16="http://schemas.microsoft.com/office/drawing/2014/main" id="{84D329BD-E67F-4A14-8FF9-C9771F77C381}"/>
              </a:ext>
            </a:extLst>
          </p:cNvPr>
          <p:cNvSpPr>
            <a:spLocks xmlns:a="http://schemas.openxmlformats.org/drawingml/2006/main" noGrp="1"/>
          </p:cNvSpPr>
          <p:nvPr/>
        </p:nvSpPr>
        <p:spPr>
          <a:xfrm xmlns:a="http://schemas.openxmlformats.org/drawingml/2006/main">
            <a:off x="6400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2" name="Text 20">
            <a:extLst xmlns:a="http://schemas.openxmlformats.org/drawingml/2006/main">
              <a:ext uri="{FF2B5EF4-FFF2-40B4-BE49-F238E27FC236}">
                <a16:creationId xmlns:a16="http://schemas.microsoft.com/office/drawing/2014/main" id="{CF75EE35-3EA9-459A-8A86-B7FA9DAD5A95}"/>
              </a:ext>
            </a:extLst>
          </p:cNvPr>
          <p:cNvSpPr>
            <a:spLocks xmlns:a="http://schemas.openxmlformats.org/drawingml/2006/main" noGrp="1"/>
          </p:cNvSpPr>
          <p:nvPr/>
        </p:nvSpPr>
        <p:spPr>
          <a:xfrm xmlns:a="http://schemas.openxmlformats.org/drawingml/2006/main">
            <a:off x="7315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المجلد المجلد المجلد</a:t>
            </a:r>
            <a:endParaRPr sz="850"/>
          </a:p>
        </p:txBody>
      </p:sp>
      <p:sp>
        <p:nvSpPr>
          <p:cNvPr id="23" name="Shape 21">
            <a:extLst xmlns:a="http://schemas.openxmlformats.org/drawingml/2006/main">
              <a:ext uri="{FF2B5EF4-FFF2-40B4-BE49-F238E27FC236}">
                <a16:creationId xmlns:a16="http://schemas.microsoft.com/office/drawing/2014/main" id="{67EBB295-122D-4F07-AECE-5D9D5957E607}"/>
              </a:ext>
            </a:extLst>
          </p:cNvPr>
          <p:cNvSpPr>
            <a:spLocks xmlns:a="http://schemas.openxmlformats.org/drawingml/2006/main" noGrp="1"/>
          </p:cNvSpPr>
          <p:nvPr/>
        </p:nvSpPr>
        <p:spPr>
          <a:xfrm xmlns:a="http://schemas.openxmlformats.org/drawingml/2006/main">
            <a:off x="25146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4" name="Shape 22">
            <a:extLst xmlns:a="http://schemas.openxmlformats.org/drawingml/2006/main">
              <a:ext uri="{FF2B5EF4-FFF2-40B4-BE49-F238E27FC236}">
                <a16:creationId xmlns:a16="http://schemas.microsoft.com/office/drawing/2014/main" id="{A79DAEA9-64C6-40EC-A093-69B3B5F15338}"/>
              </a:ext>
            </a:extLst>
          </p:cNvPr>
          <p:cNvSpPr>
            <a:spLocks xmlns:a="http://schemas.openxmlformats.org/drawingml/2006/main" noGrp="1"/>
          </p:cNvSpPr>
          <p:nvPr/>
        </p:nvSpPr>
        <p:spPr>
          <a:xfrm xmlns:a="http://schemas.openxmlformats.org/drawingml/2006/main">
            <a:off x="26974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5" name="Text 23">
            <a:extLst xmlns:a="http://schemas.openxmlformats.org/drawingml/2006/main">
              <a:ext uri="{FF2B5EF4-FFF2-40B4-BE49-F238E27FC236}">
                <a16:creationId xmlns:a16="http://schemas.microsoft.com/office/drawing/2014/main" id="{6F83B769-6ED4-4B70-9469-45E329DBF623}"/>
              </a:ext>
            </a:extLst>
          </p:cNvPr>
          <p:cNvSpPr>
            <a:spLocks xmlns:a="http://schemas.openxmlformats.org/drawingml/2006/main" noGrp="1"/>
          </p:cNvSpPr>
          <p:nvPr/>
        </p:nvSpPr>
        <p:spPr>
          <a:xfrm xmlns:a="http://schemas.openxmlformats.org/drawingml/2006/main">
            <a:off x="27889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السعر</a:t>
            </a:r>
            <a:endParaRPr sz="850"/>
          </a:p>
        </p:txBody>
      </p:sp>
      <p:sp>
        <p:nvSpPr>
          <p:cNvPr id="26" name="Shape 24">
            <a:extLst xmlns:a="http://schemas.openxmlformats.org/drawingml/2006/main">
              <a:ext uri="{FF2B5EF4-FFF2-40B4-BE49-F238E27FC236}">
                <a16:creationId xmlns:a16="http://schemas.microsoft.com/office/drawing/2014/main" id="{8F6689AA-6F7A-45CF-B6D7-E83C8B8C677A}"/>
              </a:ext>
            </a:extLst>
          </p:cNvPr>
          <p:cNvSpPr>
            <a:spLocks xmlns:a="http://schemas.openxmlformats.org/drawingml/2006/main" noGrp="1"/>
          </p:cNvSpPr>
          <p:nvPr/>
        </p:nvSpPr>
        <p:spPr>
          <a:xfrm xmlns:a="http://schemas.openxmlformats.org/drawingml/2006/main">
            <a:off x="45720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7" name="Shape 25">
            <a:extLst xmlns:a="http://schemas.openxmlformats.org/drawingml/2006/main">
              <a:ext uri="{FF2B5EF4-FFF2-40B4-BE49-F238E27FC236}">
                <a16:creationId xmlns:a16="http://schemas.microsoft.com/office/drawing/2014/main" id="{306A4EF1-1442-4467-9F5D-632840B60DA3}"/>
              </a:ext>
            </a:extLst>
          </p:cNvPr>
          <p:cNvSpPr>
            <a:spLocks xmlns:a="http://schemas.openxmlformats.org/drawingml/2006/main" noGrp="1"/>
          </p:cNvSpPr>
          <p:nvPr/>
        </p:nvSpPr>
        <p:spPr>
          <a:xfrm xmlns:a="http://schemas.openxmlformats.org/drawingml/2006/main">
            <a:off x="47548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8" name="Text 26">
            <a:extLst xmlns:a="http://schemas.openxmlformats.org/drawingml/2006/main">
              <a:ext uri="{FF2B5EF4-FFF2-40B4-BE49-F238E27FC236}">
                <a16:creationId xmlns:a16="http://schemas.microsoft.com/office/drawing/2014/main" id="{91F7E466-F46C-4590-827F-5011D65ECB51}"/>
              </a:ext>
            </a:extLst>
          </p:cNvPr>
          <p:cNvSpPr>
            <a:spLocks xmlns:a="http://schemas.openxmlformats.org/drawingml/2006/main" noGrp="1"/>
          </p:cNvSpPr>
          <p:nvPr/>
        </p:nvSpPr>
        <p:spPr>
          <a:xfrm xmlns:a="http://schemas.openxmlformats.org/drawingml/2006/main">
            <a:off x="48463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o</a:t>
            </a:r>
            <a:endParaRPr sz="850"/>
          </a:p>
        </p:txBody>
      </p:sp>
      <p:sp>
        <p:nvSpPr>
          <p:cNvPr id="29" name="Shape 27">
            <a:extLst xmlns:a="http://schemas.openxmlformats.org/drawingml/2006/main">
              <a:ext uri="{FF2B5EF4-FFF2-40B4-BE49-F238E27FC236}">
                <a16:creationId xmlns:a16="http://schemas.microsoft.com/office/drawing/2014/main" id="{43BE5710-8D26-4636-A19F-2C6793CFFA9D}"/>
              </a:ext>
            </a:extLst>
          </p:cNvPr>
          <p:cNvSpPr>
            <a:spLocks xmlns:a="http://schemas.openxmlformats.org/drawingml/2006/main" noGrp="1"/>
          </p:cNvSpPr>
          <p:nvPr/>
        </p:nvSpPr>
        <p:spPr>
          <a:xfrm xmlns:a="http://schemas.openxmlformats.org/drawingml/2006/main">
            <a:off x="66294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0" name="Shape 28">
            <a:extLst xmlns:a="http://schemas.openxmlformats.org/drawingml/2006/main">
              <a:ext uri="{FF2B5EF4-FFF2-40B4-BE49-F238E27FC236}">
                <a16:creationId xmlns:a16="http://schemas.microsoft.com/office/drawing/2014/main" id="{85FBC6F3-8490-47D0-8EA3-F43C69CB4DBE}"/>
              </a:ext>
            </a:extLst>
          </p:cNvPr>
          <p:cNvSpPr>
            <a:spLocks xmlns:a="http://schemas.openxmlformats.org/drawingml/2006/main" noGrp="1"/>
          </p:cNvSpPr>
          <p:nvPr/>
        </p:nvSpPr>
        <p:spPr>
          <a:xfrm xmlns:a="http://schemas.openxmlformats.org/drawingml/2006/main">
            <a:off x="68122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1" name="Text 29">
            <a:extLst xmlns:a="http://schemas.openxmlformats.org/drawingml/2006/main">
              <a:ext uri="{FF2B5EF4-FFF2-40B4-BE49-F238E27FC236}">
                <a16:creationId xmlns:a16="http://schemas.microsoft.com/office/drawing/2014/main" id="{4269534C-9A69-4630-8839-2E68CC9FAF16}"/>
              </a:ext>
            </a:extLst>
          </p:cNvPr>
          <p:cNvSpPr>
            <a:spLocks xmlns:a="http://schemas.openxmlformats.org/drawingml/2006/main" noGrp="1"/>
          </p:cNvSpPr>
          <p:nvPr/>
        </p:nvSpPr>
        <p:spPr>
          <a:xfrm xmlns:a="http://schemas.openxmlformats.org/drawingml/2006/main">
            <a:off x="69037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العقد العقد</a:t>
            </a:r>
            <a:endParaRPr sz="850"/>
          </a:p>
        </p:txBody>
      </p:sp>
      <p:sp>
        <p:nvSpPr>
          <p:cNvPr id="32" name="Shape 30">
            <a:extLst xmlns:a="http://schemas.openxmlformats.org/drawingml/2006/main">
              <a:ext uri="{FF2B5EF4-FFF2-40B4-BE49-F238E27FC236}">
                <a16:creationId xmlns:a16="http://schemas.microsoft.com/office/drawing/2014/main" id="{381FFC75-36E5-46BD-A605-4F1ADD539CD4}"/>
              </a:ext>
            </a:extLst>
          </p:cNvPr>
          <p:cNvSpPr>
            <a:spLocks xmlns:a="http://schemas.openxmlformats.org/drawingml/2006/main" noGrp="1"/>
          </p:cNvSpPr>
          <p:nvPr/>
        </p:nvSpPr>
        <p:spPr>
          <a:xfrm xmlns:a="http://schemas.openxmlformats.org/drawingml/2006/main">
            <a:off x="86868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3" name="Shape 31">
            <a:extLst xmlns:a="http://schemas.openxmlformats.org/drawingml/2006/main">
              <a:ext uri="{FF2B5EF4-FFF2-40B4-BE49-F238E27FC236}">
                <a16:creationId xmlns:a16="http://schemas.microsoft.com/office/drawing/2014/main" id="{B38C6C03-A69B-4F8A-BDD9-5D1E72C6EC42}"/>
              </a:ext>
            </a:extLst>
          </p:cNvPr>
          <p:cNvSpPr>
            <a:spLocks xmlns:a="http://schemas.openxmlformats.org/drawingml/2006/main" noGrp="1"/>
          </p:cNvSpPr>
          <p:nvPr/>
        </p:nvSpPr>
        <p:spPr>
          <a:xfrm xmlns:a="http://schemas.openxmlformats.org/drawingml/2006/main">
            <a:off x="88696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4" name="Text 32">
            <a:extLst xmlns:a="http://schemas.openxmlformats.org/drawingml/2006/main">
              <a:ext uri="{FF2B5EF4-FFF2-40B4-BE49-F238E27FC236}">
                <a16:creationId xmlns:a16="http://schemas.microsoft.com/office/drawing/2014/main" id="{551791A0-9559-41BD-9175-DFFCBB930D99}"/>
              </a:ext>
            </a:extLst>
          </p:cNvPr>
          <p:cNvSpPr>
            <a:spLocks xmlns:a="http://schemas.openxmlformats.org/drawingml/2006/main" noGrp="1"/>
          </p:cNvSpPr>
          <p:nvPr/>
        </p:nvSpPr>
        <p:spPr>
          <a:xfrm xmlns:a="http://schemas.openxmlformats.org/drawingml/2006/main">
            <a:off x="89611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الطرح</a:t>
            </a:r>
            <a:endParaRPr sz="850"/>
          </a:p>
        </p:txBody>
      </p:sp>
      <p:sp>
        <p:nvSpPr>
          <p:cNvPr id="35" name="Shape 33">
            <a:extLst xmlns:a="http://schemas.openxmlformats.org/drawingml/2006/main">
              <a:ext uri="{FF2B5EF4-FFF2-40B4-BE49-F238E27FC236}">
                <a16:creationId xmlns:a16="http://schemas.microsoft.com/office/drawing/2014/main" id="{9B1BBF27-DA85-4575-9B3A-4B36B369B195}"/>
              </a:ext>
            </a:extLst>
          </p:cNvPr>
          <p:cNvSpPr>
            <a:spLocks xmlns:a="http://schemas.openxmlformats.org/drawingml/2006/main" noGrp="1"/>
          </p:cNvSpPr>
          <p:nvPr/>
        </p:nvSpPr>
        <p:spPr>
          <a:xfrm xmlns:a="http://schemas.openxmlformats.org/drawingml/2006/main">
            <a:off x="6400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6" name="Text 34">
            <a:extLst xmlns:a="http://schemas.openxmlformats.org/drawingml/2006/main">
              <a:ext uri="{FF2B5EF4-FFF2-40B4-BE49-F238E27FC236}">
                <a16:creationId xmlns:a16="http://schemas.microsoft.com/office/drawing/2014/main" id="{8C872F94-8F46-42DA-81E1-E315837B30AF}"/>
              </a:ext>
            </a:extLst>
          </p:cNvPr>
          <p:cNvSpPr>
            <a:spLocks xmlns:a="http://schemas.openxmlformats.org/drawingml/2006/main" noGrp="1"/>
          </p:cNvSpPr>
          <p:nvPr/>
        </p:nvSpPr>
        <p:spPr>
          <a:xfrm xmlns:a="http://schemas.openxmlformats.org/drawingml/2006/main">
            <a:off x="7315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دال -</a:t>
            </a:r>
            <a:endParaRPr sz="850"/>
          </a:p>
        </p:txBody>
      </p:sp>
      <p:sp>
        <p:nvSpPr>
          <p:cNvPr id="37" name="Shape 35">
            <a:extLst xmlns:a="http://schemas.openxmlformats.org/drawingml/2006/main">
              <a:ext uri="{FF2B5EF4-FFF2-40B4-BE49-F238E27FC236}">
                <a16:creationId xmlns:a16="http://schemas.microsoft.com/office/drawing/2014/main" id="{3562701C-499D-492E-B1D7-B2D38673A013}"/>
              </a:ext>
            </a:extLst>
          </p:cNvPr>
          <p:cNvSpPr>
            <a:spLocks xmlns:a="http://schemas.openxmlformats.org/drawingml/2006/main" noGrp="1"/>
          </p:cNvSpPr>
          <p:nvPr/>
        </p:nvSpPr>
        <p:spPr>
          <a:xfrm xmlns:a="http://schemas.openxmlformats.org/drawingml/2006/main">
            <a:off x="25146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8" name="Shape 36">
            <a:extLst xmlns:a="http://schemas.openxmlformats.org/drawingml/2006/main">
              <a:ext uri="{FF2B5EF4-FFF2-40B4-BE49-F238E27FC236}">
                <a16:creationId xmlns:a16="http://schemas.microsoft.com/office/drawing/2014/main" id="{929376EB-35C2-46E9-9BD7-C6C17A3BF033}"/>
              </a:ext>
            </a:extLst>
          </p:cNvPr>
          <p:cNvSpPr>
            <a:spLocks xmlns:a="http://schemas.openxmlformats.org/drawingml/2006/main" noGrp="1"/>
          </p:cNvSpPr>
          <p:nvPr/>
        </p:nvSpPr>
        <p:spPr>
          <a:xfrm xmlns:a="http://schemas.openxmlformats.org/drawingml/2006/main">
            <a:off x="26974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9" name="Text 37">
            <a:extLst xmlns:a="http://schemas.openxmlformats.org/drawingml/2006/main">
              <a:ext uri="{FF2B5EF4-FFF2-40B4-BE49-F238E27FC236}">
                <a16:creationId xmlns:a16="http://schemas.microsoft.com/office/drawing/2014/main" id="{D924C8D6-2D23-45D9-87F2-2FD04C5911AE}"/>
              </a:ext>
            </a:extLst>
          </p:cNvPr>
          <p:cNvSpPr>
            <a:spLocks xmlns:a="http://schemas.openxmlformats.org/drawingml/2006/main" noGrp="1"/>
          </p:cNvSpPr>
          <p:nvPr/>
        </p:nvSpPr>
        <p:spPr>
          <a:xfrm xmlns:a="http://schemas.openxmlformats.org/drawingml/2006/main">
            <a:off x="27889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من الموظفين</a:t>
            </a:r>
            <a:endParaRPr sz="850"/>
          </a:p>
        </p:txBody>
      </p:sp>
      <p:sp>
        <p:nvSpPr>
          <p:cNvPr id="40" name="Shape 38">
            <a:extLst xmlns:a="http://schemas.openxmlformats.org/drawingml/2006/main">
              <a:ext uri="{FF2B5EF4-FFF2-40B4-BE49-F238E27FC236}">
                <a16:creationId xmlns:a16="http://schemas.microsoft.com/office/drawing/2014/main" id="{72851930-F06A-4207-B623-DD7D1A5AFF7C}"/>
              </a:ext>
            </a:extLst>
          </p:cNvPr>
          <p:cNvSpPr>
            <a:spLocks xmlns:a="http://schemas.openxmlformats.org/drawingml/2006/main" noGrp="1"/>
          </p:cNvSpPr>
          <p:nvPr/>
        </p:nvSpPr>
        <p:spPr>
          <a:xfrm xmlns:a="http://schemas.openxmlformats.org/drawingml/2006/main">
            <a:off x="45720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1" name="Shape 39">
            <a:extLst xmlns:a="http://schemas.openxmlformats.org/drawingml/2006/main">
              <a:ext uri="{FF2B5EF4-FFF2-40B4-BE49-F238E27FC236}">
                <a16:creationId xmlns:a16="http://schemas.microsoft.com/office/drawing/2014/main" id="{0A0D1BB5-51C4-4F3A-B50A-4B07D3CD8817}"/>
              </a:ext>
            </a:extLst>
          </p:cNvPr>
          <p:cNvSpPr>
            <a:spLocks xmlns:a="http://schemas.openxmlformats.org/drawingml/2006/main" noGrp="1"/>
          </p:cNvSpPr>
          <p:nvPr/>
        </p:nvSpPr>
        <p:spPr>
          <a:xfrm xmlns:a="http://schemas.openxmlformats.org/drawingml/2006/main">
            <a:off x="47548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2" name="Text 40">
            <a:extLst xmlns:a="http://schemas.openxmlformats.org/drawingml/2006/main">
              <a:ext uri="{FF2B5EF4-FFF2-40B4-BE49-F238E27FC236}">
                <a16:creationId xmlns:a16="http://schemas.microsoft.com/office/drawing/2014/main" id="{D558A5ED-80C9-46C7-AF42-7FBC7DEECEA3}"/>
              </a:ext>
            </a:extLst>
          </p:cNvPr>
          <p:cNvSpPr>
            <a:spLocks xmlns:a="http://schemas.openxmlformats.org/drawingml/2006/main" noGrp="1"/>
          </p:cNvSpPr>
          <p:nvPr/>
        </p:nvSpPr>
        <p:spPr>
          <a:xfrm xmlns:a="http://schemas.openxmlformats.org/drawingml/2006/main">
            <a:off x="48463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ما ان كان ما</a:t>
            </a:r>
            <a:endParaRPr sz="850"/>
          </a:p>
        </p:txBody>
      </p:sp>
      <p:sp>
        <p:nvSpPr>
          <p:cNvPr id="43" name="Shape 41">
            <a:extLst xmlns:a="http://schemas.openxmlformats.org/drawingml/2006/main">
              <a:ext uri="{FF2B5EF4-FFF2-40B4-BE49-F238E27FC236}">
                <a16:creationId xmlns:a16="http://schemas.microsoft.com/office/drawing/2014/main" id="{066194CA-F362-4D27-9B4D-1A5EC31033E2}"/>
              </a:ext>
            </a:extLst>
          </p:cNvPr>
          <p:cNvSpPr>
            <a:spLocks xmlns:a="http://schemas.openxmlformats.org/drawingml/2006/main" noGrp="1"/>
          </p:cNvSpPr>
          <p:nvPr/>
        </p:nvSpPr>
        <p:spPr>
          <a:xfrm xmlns:a="http://schemas.openxmlformats.org/drawingml/2006/main">
            <a:off x="66294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4" name="Shape 42">
            <a:extLst xmlns:a="http://schemas.openxmlformats.org/drawingml/2006/main">
              <a:ext uri="{FF2B5EF4-FFF2-40B4-BE49-F238E27FC236}">
                <a16:creationId xmlns:a16="http://schemas.microsoft.com/office/drawing/2014/main" id="{02CD4434-B31B-4B30-93ED-E6A21D2FC782}"/>
              </a:ext>
            </a:extLst>
          </p:cNvPr>
          <p:cNvSpPr>
            <a:spLocks xmlns:a="http://schemas.openxmlformats.org/drawingml/2006/main" noGrp="1"/>
          </p:cNvSpPr>
          <p:nvPr/>
        </p:nvSpPr>
        <p:spPr>
          <a:xfrm xmlns:a="http://schemas.openxmlformats.org/drawingml/2006/main">
            <a:off x="68122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45" name="Text 43">
            <a:extLst xmlns:a="http://schemas.openxmlformats.org/drawingml/2006/main">
              <a:ext uri="{FF2B5EF4-FFF2-40B4-BE49-F238E27FC236}">
                <a16:creationId xmlns:a16="http://schemas.microsoft.com/office/drawing/2014/main" id="{4D691DB7-9682-4D5C-8D39-ED9C6DC87756}"/>
              </a:ext>
            </a:extLst>
          </p:cNvPr>
          <p:cNvSpPr>
            <a:spLocks xmlns:a="http://schemas.openxmlformats.org/drawingml/2006/main" noGrp="1"/>
          </p:cNvSpPr>
          <p:nvPr/>
        </p:nvSpPr>
        <p:spPr>
          <a:xfrm xmlns:a="http://schemas.openxmlformats.org/drawingml/2006/main">
            <a:off x="69037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45882"/>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ك ك ك ك ك ك ك ك ك ك ك ك ك ك ورقة ك ك ك ك ك ك ك ك ك ك ورقة ورقة</a:t>
            </a:r>
            <a:endParaRPr sz="850"/>
          </a:p>
        </p:txBody>
      </p:sp>
      <p:sp>
        <p:nvSpPr>
          <p:cNvPr id="46" name="Shape 44">
            <a:extLst xmlns:a="http://schemas.openxmlformats.org/drawingml/2006/main">
              <a:ext uri="{FF2B5EF4-FFF2-40B4-BE49-F238E27FC236}">
                <a16:creationId xmlns:a16="http://schemas.microsoft.com/office/drawing/2014/main" id="{77E96BF1-5148-4407-BECD-E7BBB708D5CB}"/>
              </a:ext>
            </a:extLst>
          </p:cNvPr>
          <p:cNvSpPr>
            <a:spLocks xmlns:a="http://schemas.openxmlformats.org/drawingml/2006/main" noGrp="1"/>
          </p:cNvSpPr>
          <p:nvPr/>
        </p:nvSpPr>
        <p:spPr>
          <a:xfrm xmlns:a="http://schemas.openxmlformats.org/drawingml/2006/main">
            <a:off x="86868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7" name="Shape 45">
            <a:extLst xmlns:a="http://schemas.openxmlformats.org/drawingml/2006/main">
              <a:ext uri="{FF2B5EF4-FFF2-40B4-BE49-F238E27FC236}">
                <a16:creationId xmlns:a16="http://schemas.microsoft.com/office/drawing/2014/main" id="{F6760942-DAF1-4323-BD8F-748478082FED}"/>
              </a:ext>
            </a:extLst>
          </p:cNvPr>
          <p:cNvSpPr>
            <a:spLocks xmlns:a="http://schemas.openxmlformats.org/drawingml/2006/main" noGrp="1"/>
          </p:cNvSpPr>
          <p:nvPr/>
        </p:nvSpPr>
        <p:spPr>
          <a:xfrm xmlns:a="http://schemas.openxmlformats.org/drawingml/2006/main">
            <a:off x="88696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8" name="Text 46">
            <a:extLst xmlns:a="http://schemas.openxmlformats.org/drawingml/2006/main">
              <a:ext uri="{FF2B5EF4-FFF2-40B4-BE49-F238E27FC236}">
                <a16:creationId xmlns:a16="http://schemas.microsoft.com/office/drawing/2014/main" id="{20CD1788-6238-425E-A28A-D3AF0E4EE63F}"/>
              </a:ext>
            </a:extLst>
          </p:cNvPr>
          <p:cNvSpPr>
            <a:spLocks xmlns:a="http://schemas.openxmlformats.org/drawingml/2006/main" noGrp="1"/>
          </p:cNvSpPr>
          <p:nvPr/>
        </p:nvSpPr>
        <p:spPr>
          <a:xfrm xmlns:a="http://schemas.openxmlformats.org/drawingml/2006/main">
            <a:off x="89611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&amp; قوم</a:t>
            </a:r>
            <a:endParaRPr sz="850"/>
          </a:p>
        </p:txBody>
      </p:sp>
      <p:sp>
        <p:nvSpPr>
          <p:cNvPr id="49" name="Shape 47">
            <a:extLst xmlns:a="http://schemas.openxmlformats.org/drawingml/2006/main">
              <a:ext uri="{FF2B5EF4-FFF2-40B4-BE49-F238E27FC236}">
                <a16:creationId xmlns:a16="http://schemas.microsoft.com/office/drawing/2014/main" id="{A68B01D9-51E3-4A08-A25F-4EF643D7C995}"/>
              </a:ext>
            </a:extLst>
          </p:cNvPr>
          <p:cNvSpPr>
            <a:spLocks xmlns:a="http://schemas.openxmlformats.org/drawingml/2006/main" noGrp="1"/>
          </p:cNvSpPr>
          <p:nvPr/>
        </p:nvSpPr>
        <p:spPr>
          <a:xfrm xmlns:a="http://schemas.openxmlformats.org/drawingml/2006/main">
            <a:off x="640080" y="5513832"/>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50" name="Text 48">
            <a:extLst xmlns:a="http://schemas.openxmlformats.org/drawingml/2006/main">
              <a:ext uri="{FF2B5EF4-FFF2-40B4-BE49-F238E27FC236}">
                <a16:creationId xmlns:a16="http://schemas.microsoft.com/office/drawing/2014/main" id="{7DADD034-6D75-48BF-ABF5-028BE5D5D5CE}"/>
              </a:ext>
            </a:extLst>
          </p:cNvPr>
          <p:cNvSpPr>
            <a:spLocks xmlns:a="http://schemas.openxmlformats.org/drawingml/2006/main" noGrp="1"/>
          </p:cNvSpPr>
          <p:nvPr/>
        </p:nvSpPr>
        <p:spPr>
          <a:xfrm xmlns:a="http://schemas.openxmlformats.org/drawingml/2006/main">
            <a:off x="7315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المكر</a:t>
            </a:r>
            <a:endParaRPr sz="850"/>
          </a:p>
        </p:txBody>
      </p:sp>
      <p:sp>
        <p:nvSpPr>
          <p:cNvPr id="51" name="Shape 49">
            <a:extLst xmlns:a="http://schemas.openxmlformats.org/drawingml/2006/main">
              <a:ext uri="{FF2B5EF4-FFF2-40B4-BE49-F238E27FC236}">
                <a16:creationId xmlns:a16="http://schemas.microsoft.com/office/drawing/2014/main" id="{1F1C33FB-3089-4AF9-9DBB-84613B5957CB}"/>
              </a:ext>
            </a:extLst>
          </p:cNvPr>
          <p:cNvSpPr>
            <a:spLocks xmlns:a="http://schemas.openxmlformats.org/drawingml/2006/main" noGrp="1"/>
          </p:cNvSpPr>
          <p:nvPr/>
        </p:nvSpPr>
        <p:spPr>
          <a:xfrm xmlns:a="http://schemas.openxmlformats.org/drawingml/2006/main">
            <a:off x="25146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52" name="Shape 50">
            <a:extLst xmlns:a="http://schemas.openxmlformats.org/drawingml/2006/main">
              <a:ext uri="{FF2B5EF4-FFF2-40B4-BE49-F238E27FC236}">
                <a16:creationId xmlns:a16="http://schemas.microsoft.com/office/drawing/2014/main" id="{10B16E96-B135-401B-8F3A-E0FEF8E33A04}"/>
              </a:ext>
            </a:extLst>
          </p:cNvPr>
          <p:cNvSpPr>
            <a:spLocks xmlns:a="http://schemas.openxmlformats.org/drawingml/2006/main" noGrp="1"/>
          </p:cNvSpPr>
          <p:nvPr/>
        </p:nvSpPr>
        <p:spPr>
          <a:xfrm xmlns:a="http://schemas.openxmlformats.org/drawingml/2006/main">
            <a:off x="2697480" y="5513832"/>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53" name="Text 51">
            <a:extLst xmlns:a="http://schemas.openxmlformats.org/drawingml/2006/main">
              <a:ext uri="{FF2B5EF4-FFF2-40B4-BE49-F238E27FC236}">
                <a16:creationId xmlns:a16="http://schemas.microsoft.com/office/drawing/2014/main" id="{7607CE72-2A74-4FCC-A691-724D2C7009A5}"/>
              </a:ext>
            </a:extLst>
          </p:cNvPr>
          <p:cNvSpPr>
            <a:spLocks xmlns:a="http://schemas.openxmlformats.org/drawingml/2006/main" noGrp="1"/>
          </p:cNvSpPr>
          <p:nvPr/>
        </p:nvSpPr>
        <p:spPr>
          <a:xfrm xmlns:a="http://schemas.openxmlformats.org/drawingml/2006/main">
            <a:off x="27889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 /</a:t>
            </a:r>
            <a:endParaRPr sz="850"/>
          </a:p>
        </p:txBody>
      </p:sp>
      <p:sp>
        <p:nvSpPr>
          <p:cNvPr id="54" name="Shape 52">
            <a:extLst xmlns:a="http://schemas.openxmlformats.org/drawingml/2006/main">
              <a:ext uri="{FF2B5EF4-FFF2-40B4-BE49-F238E27FC236}">
                <a16:creationId xmlns:a16="http://schemas.microsoft.com/office/drawing/2014/main" id="{E7E280F8-ECDC-4DC3-9AE8-B7365D26F7EC}"/>
              </a:ext>
            </a:extLst>
          </p:cNvPr>
          <p:cNvSpPr>
            <a:spLocks xmlns:a="http://schemas.openxmlformats.org/drawingml/2006/main" noGrp="1"/>
          </p:cNvSpPr>
          <p:nvPr/>
        </p:nvSpPr>
        <p:spPr>
          <a:xfrm xmlns:a="http://schemas.openxmlformats.org/drawingml/2006/main">
            <a:off x="45720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55" name="Shape 53">
            <a:extLst xmlns:a="http://schemas.openxmlformats.org/drawingml/2006/main">
              <a:ext uri="{FF2B5EF4-FFF2-40B4-BE49-F238E27FC236}">
                <a16:creationId xmlns:a16="http://schemas.microsoft.com/office/drawing/2014/main" id="{E35488EB-3CB5-43A9-B356-7EE110310E97}"/>
              </a:ext>
            </a:extLst>
          </p:cNvPr>
          <p:cNvSpPr>
            <a:spLocks xmlns:a="http://schemas.openxmlformats.org/drawingml/2006/main" noGrp="1"/>
          </p:cNvSpPr>
          <p:nvPr/>
        </p:nvSpPr>
        <p:spPr>
          <a:xfrm xmlns:a="http://schemas.openxmlformats.org/drawingml/2006/main">
            <a:off x="4754880" y="5513832"/>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56" name="Text 54">
            <a:extLst xmlns:a="http://schemas.openxmlformats.org/drawingml/2006/main">
              <a:ext uri="{FF2B5EF4-FFF2-40B4-BE49-F238E27FC236}">
                <a16:creationId xmlns:a16="http://schemas.microsoft.com/office/drawing/2014/main" id="{C2FD3163-51A7-47A6-82BC-C069BFD4E7BE}"/>
              </a:ext>
            </a:extLst>
          </p:cNvPr>
          <p:cNvSpPr>
            <a:spLocks xmlns:a="http://schemas.openxmlformats.org/drawingml/2006/main" noGrp="1"/>
          </p:cNvSpPr>
          <p:nvPr/>
        </p:nvSpPr>
        <p:spPr>
          <a:xfrm xmlns:a="http://schemas.openxmlformats.org/drawingml/2006/main">
            <a:off x="48463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الشؤون المالية</a:t>
            </a:r>
            <a:endParaRPr sz="850"/>
          </a:p>
        </p:txBody>
      </p:sp>
      <p:sp>
        <p:nvSpPr>
          <p:cNvPr id="57" name="Shape 55">
            <a:extLst xmlns:a="http://schemas.openxmlformats.org/drawingml/2006/main">
              <a:ext uri="{FF2B5EF4-FFF2-40B4-BE49-F238E27FC236}">
                <a16:creationId xmlns:a16="http://schemas.microsoft.com/office/drawing/2014/main" id="{36CD33ED-448F-4AEC-BAE9-2123BA01B7E4}"/>
              </a:ext>
            </a:extLst>
          </p:cNvPr>
          <p:cNvSpPr>
            <a:spLocks xmlns:a="http://schemas.openxmlformats.org/drawingml/2006/main" noGrp="1"/>
          </p:cNvSpPr>
          <p:nvPr/>
        </p:nvSpPr>
        <p:spPr>
          <a:xfrm xmlns:a="http://schemas.openxmlformats.org/drawingml/2006/main">
            <a:off x="66294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58" name="Shape 56">
            <a:extLst xmlns:a="http://schemas.openxmlformats.org/drawingml/2006/main">
              <a:ext uri="{FF2B5EF4-FFF2-40B4-BE49-F238E27FC236}">
                <a16:creationId xmlns:a16="http://schemas.microsoft.com/office/drawing/2014/main" id="{6D78D0EE-43C5-41A7-83AF-856F1EB14765}"/>
              </a:ext>
            </a:extLst>
          </p:cNvPr>
          <p:cNvSpPr>
            <a:spLocks xmlns:a="http://schemas.openxmlformats.org/drawingml/2006/main" noGrp="1"/>
          </p:cNvSpPr>
          <p:nvPr/>
        </p:nvSpPr>
        <p:spPr>
          <a:xfrm xmlns:a="http://schemas.openxmlformats.org/drawingml/2006/main">
            <a:off x="6812280" y="5513832"/>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59" name="Text 57">
            <a:extLst xmlns:a="http://schemas.openxmlformats.org/drawingml/2006/main">
              <a:ext uri="{FF2B5EF4-FFF2-40B4-BE49-F238E27FC236}">
                <a16:creationId xmlns:a16="http://schemas.microsoft.com/office/drawing/2014/main" id="{CD838F0F-B613-47A3-A2C7-BFBA0449F52D}"/>
              </a:ext>
            </a:extLst>
          </p:cNvPr>
          <p:cNvSpPr>
            <a:spLocks xmlns:a="http://schemas.openxmlformats.org/drawingml/2006/main" noGrp="1"/>
          </p:cNvSpPr>
          <p:nvPr/>
        </p:nvSpPr>
        <p:spPr>
          <a:xfrm xmlns:a="http://schemas.openxmlformats.org/drawingml/2006/main">
            <a:off x="69037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الضرائب</a:t>
            </a:r>
            <a:endParaRPr sz="850"/>
          </a:p>
        </p:txBody>
      </p:sp>
      <p:sp>
        <p:nvSpPr>
          <p:cNvPr id="60" name="Shape 58">
            <a:extLst xmlns:a="http://schemas.openxmlformats.org/drawingml/2006/main">
              <a:ext uri="{FF2B5EF4-FFF2-40B4-BE49-F238E27FC236}">
                <a16:creationId xmlns:a16="http://schemas.microsoft.com/office/drawing/2014/main" id="{7D4E2425-3571-40D8-ACA7-F9CFE974E2A5}"/>
              </a:ext>
            </a:extLst>
          </p:cNvPr>
          <p:cNvSpPr>
            <a:spLocks xmlns:a="http://schemas.openxmlformats.org/drawingml/2006/main" noGrp="1"/>
          </p:cNvSpPr>
          <p:nvPr/>
        </p:nvSpPr>
        <p:spPr>
          <a:xfrm xmlns:a="http://schemas.openxmlformats.org/drawingml/2006/main">
            <a:off x="8686800" y="5650992"/>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61" name="Shape 59">
            <a:extLst xmlns:a="http://schemas.openxmlformats.org/drawingml/2006/main">
              <a:ext uri="{FF2B5EF4-FFF2-40B4-BE49-F238E27FC236}">
                <a16:creationId xmlns:a16="http://schemas.microsoft.com/office/drawing/2014/main" id="{3C1F75FF-1ED1-42E1-8145-4A6ED5ED1A3D}"/>
              </a:ext>
            </a:extLst>
          </p:cNvPr>
          <p:cNvSpPr>
            <a:spLocks xmlns:a="http://schemas.openxmlformats.org/drawingml/2006/main" noGrp="1"/>
          </p:cNvSpPr>
          <p:nvPr/>
        </p:nvSpPr>
        <p:spPr>
          <a:xfrm xmlns:a="http://schemas.openxmlformats.org/drawingml/2006/main">
            <a:off x="8869680" y="5513832"/>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62" name="Text 60">
            <a:extLst xmlns:a="http://schemas.openxmlformats.org/drawingml/2006/main">
              <a:ext uri="{FF2B5EF4-FFF2-40B4-BE49-F238E27FC236}">
                <a16:creationId xmlns:a16="http://schemas.microsoft.com/office/drawing/2014/main" id="{9F2D095A-313D-48E1-9A15-544B1BDA6A65}"/>
              </a:ext>
            </a:extLst>
          </p:cNvPr>
          <p:cNvSpPr>
            <a:spLocks xmlns:a="http://schemas.openxmlformats.org/drawingml/2006/main" noGrp="1"/>
          </p:cNvSpPr>
          <p:nvPr/>
        </p:nvSpPr>
        <p:spPr>
          <a:xfrm xmlns:a="http://schemas.openxmlformats.org/drawingml/2006/main">
            <a:off x="8961120" y="5678424"/>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الاستعراض</a:t>
            </a:r>
            <a:endParaRPr sz="850"/>
          </a:p>
        </p:txBody>
      </p:sp>
    </p:spTree>
    <p:extLst>
      <p:ext uri="{BB962C8B-B14F-4D97-AF65-F5344CB8AC3E}">
        <p14:creationId xmlns:p14="http://schemas.microsoft.com/office/powerpoint/2010/main" val="2067531913"/>
      </p:ext>
    </p:extLst>
  </p:cSld>
</p:sld>
</file>

<file path=ppt/slides/slide5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5FE8C9B-29CF-4B8C-BE84-014F41FEFB2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24DC470-125B-44AE-A287-6D2221CCF82C}"/>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AEAEDC5-9123-4765-B5F2-36C064EAC01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50</a:t>
            </a:r>
            <a:endParaRPr sz="750"/>
          </a:p>
        </p:txBody>
      </p:sp>
      <p:sp>
        <p:nvSpPr>
          <p:cNvPr id="5" name="Text 3">
            <a:extLst xmlns:a="http://schemas.openxmlformats.org/drawingml/2006/main">
              <a:ext uri="{FF2B5EF4-FFF2-40B4-BE49-F238E27FC236}">
                <a16:creationId xmlns:a16="http://schemas.microsoft.com/office/drawing/2014/main" id="{6DBBF3DC-8A55-4AFC-9861-7BB4516D426A}"/>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إبقاء عمليات التفتيش والآجال في المواعيد النهائية</a:t>
            </a:r>
            <a:endParaRPr sz="3100"/>
          </a:p>
        </p:txBody>
      </p:sp>
      <p:sp>
        <p:nvSpPr>
          <p:cNvPr id="6" name="Text 4">
            <a:extLst xmlns:a="http://schemas.openxmlformats.org/drawingml/2006/main">
              <a:ext uri="{FF2B5EF4-FFF2-40B4-BE49-F238E27FC236}">
                <a16:creationId xmlns:a16="http://schemas.microsoft.com/office/drawing/2014/main" id="{34F99A36-C97B-4081-81BA-A0978A39D4C5}"/>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وخاصية عالمية حقيقية هامة جداً: يمكن أن يظهر التطبيق متى ينتهي تفتيش المركبة.</a:t>
            </a:r>
            <a:endParaRPr sz="1400"/>
          </a:p>
        </p:txBody>
      </p:sp>
      <p:sp>
        <p:nvSpPr>
          <p:cNvPr id="7" name="Text 5">
            <a:extLst xmlns:a="http://schemas.openxmlformats.org/drawingml/2006/main">
              <a:ext uri="{FF2B5EF4-FFF2-40B4-BE49-F238E27FC236}">
                <a16:creationId xmlns:a16="http://schemas.microsoft.com/office/drawing/2014/main" id="{FEF30654-95DA-45CE-A478-BCC7720652E7}"/>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تخزين التواريخ التي تنتهي صلاحيتها، مثل عمليات تفتيش المركبات، في سجل الأسطول.</a:t>
            </a:r>
            <a:endParaRPr sz="1550"/>
          </a:p>
          <a:p xmlns:a="http://schemas.openxmlformats.org/drawingml/2006/main">
            <a:pPr marL="0" indent="0">
              <a:buNone/>
            </a:pPr>
            <a:r>
              <a:rPr sz="1550" b="1">
                <a:solidFill>
                  <a:srgbClr val="278A35"/>
                </a:solidFill>
                <a:latin typeface="Aptos"/>
                <a:ea typeface="Aptos"/>
                <a:cs typeface="Aptos"/>
              </a:rPr>
              <a:t>• ويمكن لأصحاب هذه المركبات أن يحددوا في وقت مبكر المركبات التي ستحتاج قريبا إلى تفتيش.</a:t>
            </a:r>
            <a:endParaRPr sz="1550"/>
          </a:p>
          <a:p xmlns:a="http://schemas.openxmlformats.org/drawingml/2006/main">
            <a:pPr marL="0" indent="0">
              <a:buNone/>
            </a:pPr>
            <a:r>
              <a:rPr sz="1550" b="1">
                <a:solidFill>
                  <a:srgbClr val="278A35"/>
                </a:solidFill>
                <a:latin typeface="Aptos"/>
                <a:ea typeface="Aptos"/>
                <a:cs typeface="Aptos"/>
              </a:rPr>
              <a:t>• وهذا يقلل من خطر عدم توافر مركبة في غضون مهلة قصيرة.</a:t>
            </a:r>
            <a:endParaRPr sz="1550"/>
          </a:p>
          <a:p xmlns:a="http://schemas.openxmlformats.org/drawingml/2006/main">
            <a:pPr marL="0" indent="0">
              <a:buNone/>
            </a:pPr>
            <a:r>
              <a:rPr sz="1550" b="1">
                <a:solidFill>
                  <a:srgbClr val="278A35"/>
                </a:solidFill>
                <a:latin typeface="Aptos"/>
                <a:ea typeface="Aptos"/>
                <a:cs typeface="Aptos"/>
              </a:rPr>
              <a:t>• وهذه الرؤية قيمة بشكل خاص للأساطيل الصغيرة.</a:t>
            </a:r>
            <a:endParaRPr sz="1550"/>
          </a:p>
        </p:txBody>
      </p:sp>
      <p:sp>
        <p:nvSpPr>
          <p:cNvPr id="8" name="Text 6">
            <a:extLst xmlns:a="http://schemas.openxmlformats.org/drawingml/2006/main">
              <a:ext uri="{FF2B5EF4-FFF2-40B4-BE49-F238E27FC236}">
                <a16:creationId xmlns:a16="http://schemas.microsoft.com/office/drawing/2014/main" id="{94FB001D-D06A-4D89-81F1-6668C655F6AC}"/>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أكثر من مجرد إدارة المركبات.</a:t>
            </a:r>
            <a:endParaRPr sz="2000"/>
          </a:p>
          <a:p xmlns:a="http://schemas.openxmlformats.org/drawingml/2006/main">
            <a:pPr marL="0" indent="0">
              <a:buNone/>
            </a:pPr>
            <a:r>
              <a:rPr sz="2000" b="1">
                <a:solidFill>
                  <a:srgbClr val="0E3B22"/>
                </a:solidFill>
                <a:latin typeface="Aptos"/>
                <a:ea typeface="Aptos"/>
                <a:cs typeface="Aptos"/>
              </a:rPr>
              <a:t>حماية التأهب التشغيلي.</a:t>
            </a:r>
            <a:endParaRPr sz="2000"/>
          </a:p>
        </p:txBody>
      </p:sp>
    </p:spTree>
    <p:extLst>
      <p:ext uri="{BB962C8B-B14F-4D97-AF65-F5344CB8AC3E}">
        <p14:creationId xmlns:p14="http://schemas.microsoft.com/office/powerpoint/2010/main" val="695350142"/>
      </p:ext>
    </p:extLst>
  </p:cSld>
</p:sld>
</file>

<file path=ppt/slides/slide5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04BB0A1-1DDB-4D36-8909-7905AF90310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8F559C7-20BF-49C7-8513-B0C0B2EC49B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50C631F-2201-4ED3-948A-87DF618DFDE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51</a:t>
            </a:r>
            <a:endParaRPr sz="750"/>
          </a:p>
        </p:txBody>
      </p:sp>
      <p:sp>
        <p:nvSpPr>
          <p:cNvPr id="5" name="Text 3">
            <a:extLst xmlns:a="http://schemas.openxmlformats.org/drawingml/2006/main">
              <a:ext uri="{FF2B5EF4-FFF2-40B4-BE49-F238E27FC236}">
                <a16:creationId xmlns:a16="http://schemas.microsoft.com/office/drawing/2014/main" id="{DF1BD5FD-EF99-405E-8505-90F5DA84EABD}"/>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6018"/>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الموظفون + الموظفون + العمل</a:t>
            </a:r>
            <a:endParaRPr sz="3100"/>
          </a:p>
        </p:txBody>
      </p:sp>
      <p:sp>
        <p:nvSpPr>
          <p:cNvPr id="6" name="Text 4">
            <a:extLst xmlns:a="http://schemas.openxmlformats.org/drawingml/2006/main">
              <a:ext uri="{FF2B5EF4-FFF2-40B4-BE49-F238E27FC236}">
                <a16:creationId xmlns:a16="http://schemas.microsoft.com/office/drawing/2014/main" id="{3196152D-67A8-4EE1-A476-AE96A6A08CCB}"/>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القوة تكمن في ربط البيانات</a:t>
            </a:r>
            <a:endParaRPr sz="1400"/>
          </a:p>
        </p:txBody>
      </p:sp>
      <p:sp>
        <p:nvSpPr>
          <p:cNvPr id="7" name="Text 5">
            <a:extLst xmlns:a="http://schemas.openxmlformats.org/drawingml/2006/main">
              <a:ext uri="{FF2B5EF4-FFF2-40B4-BE49-F238E27FC236}">
                <a16:creationId xmlns:a16="http://schemas.microsoft.com/office/drawing/2014/main" id="{DA66B37B-E673-4E7B-AE7C-A10A21CC16F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العمل يتطلب فريق وسيارة وموعد</a:t>
            </a:r>
            <a:endParaRPr sz="1550"/>
          </a:p>
          <a:p xmlns:a="http://schemas.openxmlformats.org/drawingml/2006/main">
            <a:pPr marL="0" indent="0">
              <a:buNone/>
            </a:pPr>
            <a:r>
              <a:rPr sz="1550" b="1">
                <a:solidFill>
                  <a:srgbClr val="278A35"/>
                </a:solidFill>
                <a:latin typeface="Aptos"/>
                <a:ea typeface="Aptos"/>
                <a:cs typeface="Aptos"/>
              </a:rPr>
              <a:t>• MovePilot Pro جمع هذه المعلومات معا.</a:t>
            </a:r>
            <a:endParaRPr sz="1550"/>
          </a:p>
          <a:p xmlns:a="http://schemas.openxmlformats.org/drawingml/2006/main">
            <a:pPr marL="0" indent="0">
              <a:buNone/>
            </a:pPr>
            <a:r>
              <a:rPr sz="1550" b="1">
                <a:solidFill>
                  <a:srgbClr val="278A35"/>
                </a:solidFill>
                <a:latin typeface="Aptos"/>
                <a:ea typeface="Aptos"/>
                <a:cs typeface="Aptos"/>
              </a:rPr>
              <a:t>• ويمكن للمالكين أن يروا بسرعة أكبر ما إذا كان العمل المخطط له واقعياً مع الموارد المتاحة.</a:t>
            </a:r>
            <a:endParaRPr sz="1550"/>
          </a:p>
          <a:p xmlns:a="http://schemas.openxmlformats.org/drawingml/2006/main">
            <a:pPr marL="0" indent="0">
              <a:buNone/>
            </a:pPr>
            <a:r>
              <a:rPr sz="1550" b="1">
                <a:solidFill>
                  <a:srgbClr val="278A35"/>
                </a:solidFill>
                <a:latin typeface="Aptos"/>
                <a:ea typeface="Aptos"/>
                <a:cs typeface="Aptos"/>
              </a:rPr>
              <a:t>• وهذا ينشئ أساساً حقيقياً للتخطيط التشغيلي - وليس قائمة بالمركبات فحسب.</a:t>
            </a:r>
            <a:endParaRPr sz="1550"/>
          </a:p>
        </p:txBody>
      </p:sp>
      <p:sp>
        <p:nvSpPr>
          <p:cNvPr id="8" name="Text 6">
            <a:extLst xmlns:a="http://schemas.openxmlformats.org/drawingml/2006/main">
              <a:ext uri="{FF2B5EF4-FFF2-40B4-BE49-F238E27FC236}">
                <a16:creationId xmlns:a16="http://schemas.microsoft.com/office/drawing/2014/main" id="{2957AD06-7FF2-4E5C-8D9F-827A742AA46C}"/>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ويصبح تخطيط الموارد جزءا لا يتجزأ من تدفق العمل.</a:t>
            </a:r>
            <a:endParaRPr sz="2000"/>
          </a:p>
        </p:txBody>
      </p:sp>
    </p:spTree>
    <p:extLst>
      <p:ext uri="{BB962C8B-B14F-4D97-AF65-F5344CB8AC3E}">
        <p14:creationId xmlns:p14="http://schemas.microsoft.com/office/powerpoint/2010/main" val="1395370723"/>
      </p:ext>
    </p:extLst>
  </p:cSld>
</p:sld>
</file>

<file path=ppt/slides/slide5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52B30D1-A0F3-4D16-AA91-3C6B6892435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C254648-BEA8-41B5-A992-AAF0D79ECF4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20B18D2-DB21-4B92-93F4-AA96DA85765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52</a:t>
            </a:r>
            <a:endParaRPr sz="750"/>
          </a:p>
        </p:txBody>
      </p:sp>
      <p:sp>
        <p:nvSpPr>
          <p:cNvPr id="5" name="Text 3">
            <a:extLst xmlns:a="http://schemas.openxmlformats.org/drawingml/2006/main">
              <a:ext uri="{FF2B5EF4-FFF2-40B4-BE49-F238E27FC236}">
                <a16:creationId xmlns:a16="http://schemas.microsoft.com/office/drawing/2014/main" id="{3C48BBA8-5B56-475B-A529-9E35CB80A448}"/>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11</a:t>
            </a:r>
            <a:endParaRPr sz="1100"/>
          </a:p>
        </p:txBody>
      </p:sp>
      <p:sp>
        <p:nvSpPr>
          <p:cNvPr id="6" name="Text 4">
            <a:extLst xmlns:a="http://schemas.openxmlformats.org/drawingml/2006/main">
              <a:ext uri="{FF2B5EF4-FFF2-40B4-BE49-F238E27FC236}">
                <a16:creationId xmlns:a16="http://schemas.microsoft.com/office/drawing/2014/main" id="{DDFCD7BC-965A-46B5-BAB8-65A4BA84E8DB}"/>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صحائف بيانات العمل ويوم التحرك</a:t>
            </a:r>
            <a:endParaRPr sz="4300"/>
          </a:p>
        </p:txBody>
      </p:sp>
      <p:sp>
        <p:nvSpPr>
          <p:cNvPr id="7" name="Text 5">
            <a:extLst xmlns:a="http://schemas.openxmlformats.org/drawingml/2006/main">
              <a:ext uri="{FF2B5EF4-FFF2-40B4-BE49-F238E27FC236}">
                <a16:creationId xmlns:a16="http://schemas.microsoft.com/office/drawing/2014/main" id="{37ED083F-0655-4584-88B7-69D5E86F823D}"/>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يحتاج الموظفون إلى معلومات واضحة. MovePilot Pro يمكن أن يولد وثائق عمل مفصلة على أنها PDF.</a:t>
            </a:r>
            <a:endParaRPr sz="1700"/>
          </a:p>
        </p:txBody>
      </p:sp>
    </p:spTree>
    <p:extLst>
      <p:ext uri="{BB962C8B-B14F-4D97-AF65-F5344CB8AC3E}">
        <p14:creationId xmlns:p14="http://schemas.microsoft.com/office/powerpoint/2010/main" val="873484956"/>
      </p:ext>
    </p:extLst>
  </p:cSld>
</p:sld>
</file>

<file path=ppt/slides/slide5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83E544C-0A83-4696-A747-63795619F11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D4A8DFB-FC47-49AE-AB54-457F410045E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2B9CEA3-E87C-4A8C-B77B-F7BE715CC4C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53</a:t>
            </a:r>
            <a:endParaRPr sz="750"/>
          </a:p>
        </p:txBody>
      </p:sp>
      <p:sp>
        <p:nvSpPr>
          <p:cNvPr id="5" name="Text 3">
            <a:extLst xmlns:a="http://schemas.openxmlformats.org/drawingml/2006/main">
              <a:ext uri="{FF2B5EF4-FFF2-40B4-BE49-F238E27FC236}">
                <a16:creationId xmlns:a16="http://schemas.microsoft.com/office/drawing/2014/main" id="{988AEE79-970F-403D-AA48-EFF70D755AD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صحائف عمل للعاملين</a:t>
            </a:r>
            <a:endParaRPr sz="3100"/>
          </a:p>
        </p:txBody>
      </p:sp>
      <p:sp>
        <p:nvSpPr>
          <p:cNvPr id="6" name="Text 4">
            <a:extLst xmlns:a="http://schemas.openxmlformats.org/drawingml/2006/main">
              <a:ext uri="{FF2B5EF4-FFF2-40B4-BE49-F238E27FC236}">
                <a16:creationId xmlns:a16="http://schemas.microsoft.com/office/drawing/2014/main" id="{8F3CFF10-7BF9-4FFE-94E1-9E298C7F4C6B}"/>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وليس مجرد عنوان - كل المعلومات ذات الصلة اللازمة لتنفيذ المهمة.</a:t>
            </a:r>
            <a:endParaRPr sz="1400"/>
          </a:p>
        </p:txBody>
      </p:sp>
      <p:sp>
        <p:nvSpPr>
          <p:cNvPr id="7" name="Text 5">
            <a:extLst xmlns:a="http://schemas.openxmlformats.org/drawingml/2006/main">
              <a:ext uri="{FF2B5EF4-FFF2-40B4-BE49-F238E27FC236}">
                <a16:creationId xmlns:a16="http://schemas.microsoft.com/office/drawing/2014/main" id="{6C0A5430-51F7-4107-9FD1-7C8D9EC33622}"/>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(د) زبون وشخص اتصال.</a:t>
            </a:r>
            <a:endParaRPr sz="1550"/>
          </a:p>
          <a:p xmlns:a="http://schemas.openxmlformats.org/drawingml/2006/main">
            <a:pPr marL="0" indent="0">
              <a:buNone/>
            </a:pPr>
            <a:r>
              <a:rPr sz="1550" b="1">
                <a:solidFill>
                  <a:srgbClr val="278A35"/>
                </a:solidFill>
                <a:latin typeface="Aptos"/>
                <a:ea typeface="Aptos"/>
                <a:cs typeface="Aptos"/>
              </a:rPr>
              <a:t>• رقم الهاتف، البريد الإلكتروني وقنوات الاتصال.</a:t>
            </a:r>
            <a:endParaRPr sz="1550"/>
          </a:p>
          <a:p xmlns:a="http://schemas.openxmlformats.org/drawingml/2006/main">
            <a:pPr marL="0" indent="0">
              <a:buNone/>
            </a:pPr>
            <a:r>
              <a:rPr sz="1550" b="1">
                <a:solidFill>
                  <a:srgbClr val="278A35"/>
                </a:solidFill>
                <a:latin typeface="Aptos"/>
                <a:ea typeface="Aptos"/>
                <a:cs typeface="Aptos"/>
              </a:rPr>
              <a:t>• عناوين المجموعة والمقصد مع الأرضيات، والمصاعد، ووقوف السيارات، والطريق.</a:t>
            </a:r>
            <a:endParaRPr sz="1550"/>
          </a:p>
          <a:p xmlns:a="http://schemas.openxmlformats.org/drawingml/2006/main">
            <a:pPr marL="0" indent="0">
              <a:buNone/>
            </a:pPr>
            <a:r>
              <a:rPr sz="1550" b="1">
                <a:solidFill>
                  <a:srgbClr val="278A35"/>
                </a:solidFill>
                <a:latin typeface="Aptos"/>
                <a:ea typeface="Aptos"/>
                <a:cs typeface="Aptos"/>
              </a:rPr>
              <a:t>• التاريخ، تفاصيل المهام، الموظفون، المركبات، والملاحظات الهامة.</a:t>
            </a:r>
            <a:endParaRPr sz="1550"/>
          </a:p>
          <a:p xmlns:a="http://schemas.openxmlformats.org/drawingml/2006/main">
            <a:pPr marL="0" indent="0">
              <a:buNone/>
            </a:pPr>
            <a:r>
              <a:rPr sz="1550" b="1">
                <a:solidFill>
                  <a:srgbClr val="278A35"/>
                </a:solidFill>
                <a:latin typeface="Aptos"/>
                <a:ea typeface="Aptos"/>
                <a:cs typeface="Aptos"/>
              </a:rPr>
              <a:t>• ويمكن أن تدعم عملية التحضير قوائم الجرد والصور والمعلومات الإضافية.</a:t>
            </a:r>
            <a:endParaRPr sz="1550"/>
          </a:p>
        </p:txBody>
      </p:sp>
      <p:sp>
        <p:nvSpPr>
          <p:cNvPr id="8" name="Text 6">
            <a:extLst xmlns:a="http://schemas.openxmlformats.org/drawingml/2006/main">
              <a:ext uri="{FF2B5EF4-FFF2-40B4-BE49-F238E27FC236}">
                <a16:creationId xmlns:a16="http://schemas.microsoft.com/office/drawing/2014/main" id="{8CB4BFC6-9FFC-4F74-89D9-03E6AAF39773}"/>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أسئلة أقل من الأسئلة</a:t>
            </a:r>
            <a:endParaRPr sz="2000"/>
          </a:p>
          <a:p xmlns:a="http://schemas.openxmlformats.org/drawingml/2006/main">
            <a:pPr marL="0" indent="0">
              <a:buNone/>
            </a:pPr>
            <a:r>
              <a:rPr sz="2000" b="1">
                <a:solidFill>
                  <a:srgbClr val="0E3B22"/>
                </a:solidFill>
                <a:latin typeface="Aptos"/>
                <a:ea typeface="Aptos"/>
                <a:cs typeface="Aptos"/>
              </a:rPr>
              <a:t>إعداد أفضل.</a:t>
            </a:r>
            <a:endParaRPr sz="2000"/>
          </a:p>
          <a:p xmlns:a="http://schemas.openxmlformats.org/drawingml/2006/main">
            <a:pPr marL="0" indent="0">
              <a:buNone/>
            </a:pPr>
            <a:r>
              <a:rPr sz="2000" b="1">
                <a:solidFill>
                  <a:srgbClr val="0E3B22"/>
                </a:solidFill>
                <a:latin typeface="Aptos"/>
                <a:ea typeface="Aptos"/>
                <a:cs typeface="Aptos"/>
              </a:rPr>
              <a:t>يوم مؤدب أكثر سلاسة</a:t>
            </a:r>
            <a:endParaRPr sz="2000"/>
          </a:p>
        </p:txBody>
      </p:sp>
    </p:spTree>
    <p:extLst>
      <p:ext uri="{BB962C8B-B14F-4D97-AF65-F5344CB8AC3E}">
        <p14:creationId xmlns:p14="http://schemas.microsoft.com/office/powerpoint/2010/main" val="397324256"/>
      </p:ext>
    </p:extLst>
  </p:cSld>
</p:sld>
</file>

<file path=ppt/slides/slide5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AEB91F2-8B56-4145-A992-8F876C495E1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EF26F08-75A6-490F-B2F2-FAB80F03CA1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D90B198-7A9B-488A-B432-3F0659F73EE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54</a:t>
            </a:r>
            <a:endParaRPr sz="750"/>
          </a:p>
        </p:txBody>
      </p:sp>
      <p:sp>
        <p:nvSpPr>
          <p:cNvPr id="5" name="Text 3">
            <a:extLst xmlns:a="http://schemas.openxmlformats.org/drawingml/2006/main">
              <a:ext uri="{FF2B5EF4-FFF2-40B4-BE49-F238E27FC236}">
                <a16:creationId xmlns:a16="http://schemas.microsoft.com/office/drawing/2014/main" id="{67F7053D-7236-4335-BB0D-16D73EBD0B71}"/>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المعاينة اليومية</a:t>
            </a:r>
            <a:endParaRPr sz="3100"/>
          </a:p>
        </p:txBody>
      </p:sp>
      <p:sp>
        <p:nvSpPr>
          <p:cNvPr id="6" name="Text 4">
            <a:extLst xmlns:a="http://schemas.openxmlformats.org/drawingml/2006/main">
              <a:ext uri="{FF2B5EF4-FFF2-40B4-BE49-F238E27FC236}">
                <a16:creationId xmlns:a16="http://schemas.microsoft.com/office/drawing/2014/main" id="{5BE68CB3-1A47-49AF-96BE-6BBFABE5D3BC}"/>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يصبح الإعداد قابلا للتكرار والتحكم.</a:t>
            </a:r>
            <a:endParaRPr sz="1400"/>
          </a:p>
        </p:txBody>
      </p:sp>
      <p:sp>
        <p:nvSpPr>
          <p:cNvPr id="7" name="Text 5">
            <a:extLst xmlns:a="http://schemas.openxmlformats.org/drawingml/2006/main">
              <a:ext uri="{FF2B5EF4-FFF2-40B4-BE49-F238E27FC236}">
                <a16:creationId xmlns:a16="http://schemas.microsoft.com/office/drawing/2014/main" id="{1926C63B-2125-4C20-BC9A-05F7BD68B35F}"/>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فحص المركبات والبطانيات والأدوات.</a:t>
            </a:r>
            <a:endParaRPr sz="1450"/>
          </a:p>
          <a:p xmlns:a="http://schemas.openxmlformats.org/drawingml/2006/main">
            <a:pPr marL="0" indent="0">
              <a:buNone/>
            </a:pPr>
            <a:r>
              <a:rPr sz="1450" b="1">
                <a:solidFill>
                  <a:srgbClr val="278A35"/>
                </a:solidFill>
                <a:latin typeface="Aptos"/>
                <a:ea typeface="Aptos"/>
                <a:cs typeface="Aptos"/>
              </a:rPr>
              <a:t>• تأكيد مع العملاء عن طريق الهاتف أو WhatsApp.</a:t>
            </a:r>
            <a:endParaRPr sz="1450"/>
          </a:p>
          <a:p xmlns:a="http://schemas.openxmlformats.org/drawingml/2006/main">
            <a:pPr marL="0" indent="0">
              <a:buNone/>
            </a:pPr>
            <a:r>
              <a:rPr sz="1450" b="1">
                <a:solidFill>
                  <a:srgbClr val="278A35"/>
                </a:solidFill>
                <a:latin typeface="Aptos"/>
                <a:ea typeface="Aptos"/>
                <a:cs typeface="Aptos"/>
              </a:rPr>
              <a:t>• -موقف السيارات و الأرضية</a:t>
            </a:r>
            <a:endParaRPr sz="1450"/>
          </a:p>
          <a:p xmlns:a="http://schemas.openxmlformats.org/drawingml/2006/main">
            <a:pPr marL="0" indent="0">
              <a:buNone/>
            </a:pPr>
            <a:r>
              <a:rPr sz="1450" b="1">
                <a:solidFill>
                  <a:srgbClr val="278A35"/>
                </a:solidFill>
                <a:latin typeface="Aptos"/>
                <a:ea typeface="Aptos"/>
                <a:cs typeface="Aptos"/>
              </a:rPr>
              <a:t>• :: إدراج وثائق جمركية للوظائف العابرة للحدود.</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6ae40a44018e4b31"/>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4DCDD3D0-FE07-479E-B993-470D5CAB407C}"/>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7095F83A-287F-4BEF-B097-30633973238E}"/>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قائمة التحقق</a:t>
            </a:r>
            <a:endParaRPr sz="850"/>
          </a:p>
        </p:txBody>
      </p:sp>
      <p:sp>
        <p:nvSpPr>
          <p:cNvPr id="11" name="Shape 8">
            <a:extLst xmlns:a="http://schemas.openxmlformats.org/drawingml/2006/main">
              <a:ext uri="{FF2B5EF4-FFF2-40B4-BE49-F238E27FC236}">
                <a16:creationId xmlns:a16="http://schemas.microsoft.com/office/drawing/2014/main" id="{DF4DEC33-6629-4A2F-A4C9-CCE0C82C51F8}"/>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43ADA490-8A2C-4D74-AD28-497A002BCBD0}"/>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التحضير</a:t>
            </a:r>
            <a:endParaRPr sz="850"/>
          </a:p>
        </p:txBody>
      </p:sp>
      <p:sp>
        <p:nvSpPr>
          <p:cNvPr id="13" name="Shape 10">
            <a:extLst xmlns:a="http://schemas.openxmlformats.org/drawingml/2006/main">
              <a:ext uri="{FF2B5EF4-FFF2-40B4-BE49-F238E27FC236}">
                <a16:creationId xmlns:a16="http://schemas.microsoft.com/office/drawing/2014/main" id="{008C2B38-1CAC-41B0-B2C2-EEA565658938}"/>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3997D879-5DB5-42D0-8822-E34A28870DE7}"/>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فريق</a:t>
            </a:r>
            <a:endParaRPr sz="850"/>
          </a:p>
        </p:txBody>
      </p:sp>
    </p:spTree>
    <p:extLst>
      <p:ext uri="{BB962C8B-B14F-4D97-AF65-F5344CB8AC3E}">
        <p14:creationId xmlns:p14="http://schemas.microsoft.com/office/powerpoint/2010/main" val="1911251619"/>
      </p:ext>
    </p:extLst>
  </p:cSld>
</p:sld>
</file>

<file path=ppt/slides/slide5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F1FF2E0-80C2-4541-89B7-77A48CEB991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44653DC-4363-4D72-9568-8A457827C8C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6E9FC1F-CF17-44BE-98A5-D6FDA866BD5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55</a:t>
            </a:r>
            <a:endParaRPr sz="750"/>
          </a:p>
        </p:txBody>
      </p:sp>
      <p:sp>
        <p:nvSpPr>
          <p:cNvPr id="5" name="Text 3">
            <a:extLst xmlns:a="http://schemas.openxmlformats.org/drawingml/2006/main">
              <a:ext uri="{FF2B5EF4-FFF2-40B4-BE49-F238E27FC236}">
                <a16:creationId xmlns:a16="http://schemas.microsoft.com/office/drawing/2014/main" id="{8BEC0BFF-8176-4D60-B5E7-2F89B6C315A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لماذا هذا الأمر</a:t>
            </a:r>
            <a:endParaRPr sz="3100"/>
          </a:p>
        </p:txBody>
      </p:sp>
      <p:sp>
        <p:nvSpPr>
          <p:cNvPr id="6" name="Text 4">
            <a:extLst xmlns:a="http://schemas.openxmlformats.org/drawingml/2006/main">
              <a:ext uri="{FF2B5EF4-FFF2-40B4-BE49-F238E27FC236}">
                <a16:creationId xmlns:a16="http://schemas.microsoft.com/office/drawing/2014/main" id="{042C710A-6E44-4744-8E3E-A9E6ED163066}"/>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يوم التحرك يحدد رضا العملاء والربحية.</a:t>
            </a:r>
            <a:endParaRPr sz="1400"/>
          </a:p>
        </p:txBody>
      </p:sp>
      <p:sp>
        <p:nvSpPr>
          <p:cNvPr id="7" name="Text 5">
            <a:extLst xmlns:a="http://schemas.openxmlformats.org/drawingml/2006/main">
              <a:ext uri="{FF2B5EF4-FFF2-40B4-BE49-F238E27FC236}">
                <a16:creationId xmlns:a16="http://schemas.microsoft.com/office/drawing/2014/main" id="{76519AD6-22FA-4A89-9C4C-723D0B875247}"/>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وتتسبب المعلومات الناقصة في حالات تأخير.</a:t>
            </a:r>
            <a:endParaRPr sz="1550"/>
          </a:p>
          <a:p xmlns:a="http://schemas.openxmlformats.org/drawingml/2006/main">
            <a:pPr marL="0" indent="0">
              <a:buNone/>
            </a:pPr>
            <a:r>
              <a:rPr sz="1550" b="1">
                <a:solidFill>
                  <a:srgbClr val="278A35"/>
                </a:solidFill>
                <a:latin typeface="Aptos"/>
                <a:ea typeface="Aptos"/>
                <a:cs typeface="Aptos"/>
              </a:rPr>
              <a:t>• مسؤوليات العمّامة تؤدي إلى الأسئلة</a:t>
            </a:r>
            <a:endParaRPr sz="1550"/>
          </a:p>
          <a:p xmlns:a="http://schemas.openxmlformats.org/drawingml/2006/main">
            <a:pPr marL="0" indent="0">
              <a:buNone/>
            </a:pPr>
            <a:r>
              <a:rPr sz="1550" b="1">
                <a:solidFill>
                  <a:srgbClr val="278A35"/>
                </a:solidFill>
                <a:latin typeface="Aptos"/>
                <a:ea typeface="Aptos"/>
                <a:cs typeface="Aptos"/>
              </a:rPr>
              <a:t>• ويمكن للإعداد غير الكامل أن يزيد التكاليف.</a:t>
            </a:r>
            <a:endParaRPr sz="1550"/>
          </a:p>
          <a:p xmlns:a="http://schemas.openxmlformats.org/drawingml/2006/main">
            <a:pPr marL="0" indent="0">
              <a:buNone/>
            </a:pPr>
            <a:r>
              <a:rPr sz="1550" b="1">
                <a:solidFill>
                  <a:srgbClr val="278A35"/>
                </a:solidFill>
                <a:latin typeface="Aptos"/>
                <a:ea typeface="Aptos"/>
                <a:cs typeface="Aptos"/>
              </a:rPr>
              <a:t>• فوجود صحيفة عمل منظمة يساعد على ضمان جودة الخدمات.</a:t>
            </a:r>
            <a:endParaRPr sz="1550"/>
          </a:p>
        </p:txBody>
      </p:sp>
      <p:sp>
        <p:nvSpPr>
          <p:cNvPr id="8" name="Text 6">
            <a:extLst xmlns:a="http://schemas.openxmlformats.org/drawingml/2006/main">
              <a:ext uri="{FF2B5EF4-FFF2-40B4-BE49-F238E27FC236}">
                <a16:creationId xmlns:a16="http://schemas.microsoft.com/office/drawing/2014/main" id="{0CFE2722-B7AD-4834-AE73-7E05BAE241F6}"/>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ويحمي التخطيط الجيد الهوامش والوقت وخبرة العملاء.</a:t>
            </a:r>
            <a:endParaRPr sz="2000"/>
          </a:p>
        </p:txBody>
      </p:sp>
    </p:spTree>
    <p:extLst>
      <p:ext uri="{BB962C8B-B14F-4D97-AF65-F5344CB8AC3E}">
        <p14:creationId xmlns:p14="http://schemas.microsoft.com/office/powerpoint/2010/main" val="340846308"/>
      </p:ext>
    </p:extLst>
  </p:cSld>
</p:sld>
</file>

<file path=ppt/slides/slide56.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E936986-47EB-4CE8-89D2-4C3106DD4E8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9CDFF93-21F6-4E4C-94E0-9045C1658C1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B5E465E-9A80-415E-9FB8-CD1873F41BF2}"/>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56</a:t>
            </a:r>
            <a:endParaRPr sz="750"/>
          </a:p>
        </p:txBody>
      </p:sp>
      <p:sp>
        <p:nvSpPr>
          <p:cNvPr id="5" name="Text 3">
            <a:extLst xmlns:a="http://schemas.openxmlformats.org/drawingml/2006/main">
              <a:ext uri="{FF2B5EF4-FFF2-40B4-BE49-F238E27FC236}">
                <a16:creationId xmlns:a16="http://schemas.microsoft.com/office/drawing/2014/main" id="{30D935A3-0F8E-4391-9D72-0847ACA504E1}"/>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12</a:t>
            </a:r>
            <a:endParaRPr sz="1100"/>
          </a:p>
        </p:txBody>
      </p:sp>
      <p:sp>
        <p:nvSpPr>
          <p:cNvPr id="6" name="Text 4">
            <a:extLst xmlns:a="http://schemas.openxmlformats.org/drawingml/2006/main">
              <a:ext uri="{FF2B5EF4-FFF2-40B4-BE49-F238E27FC236}">
                <a16:creationId xmlns:a16="http://schemas.microsoft.com/office/drawing/2014/main" id="{570A1642-33DB-4BC0-B82E-47F542E030A4}"/>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ملصقات الصناديق ورموز QR للمراجعات</a:t>
            </a:r>
            <a:endParaRPr sz="4300"/>
          </a:p>
        </p:txBody>
      </p:sp>
      <p:sp>
        <p:nvSpPr>
          <p:cNvPr id="7" name="Text 5">
            <a:extLst xmlns:a="http://schemas.openxmlformats.org/drawingml/2006/main">
              <a:ext uri="{FF2B5EF4-FFF2-40B4-BE49-F238E27FC236}">
                <a16:creationId xmlns:a16="http://schemas.microsoft.com/office/drawing/2014/main" id="{92939475-D45A-4385-A9C4-B6B042B6655A}"/>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حتى يغطي التفاصيل بعد النقل: بطاقات مربعة مع وظيفة، غرفة، محتويات، أولوية، شعار و QR رمز.</a:t>
            </a:r>
            <a:endParaRPr sz="1700"/>
          </a:p>
        </p:txBody>
      </p:sp>
    </p:spTree>
    <p:extLst>
      <p:ext uri="{BB962C8B-B14F-4D97-AF65-F5344CB8AC3E}">
        <p14:creationId xmlns:p14="http://schemas.microsoft.com/office/powerpoint/2010/main" val="4577995"/>
      </p:ext>
    </p:extLst>
  </p:cSld>
</p:sld>
</file>

<file path=ppt/slides/slide5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B6135C4-859F-4A4C-816F-2D0BA48ED2C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8127F19-4742-4D6B-AA82-9F6310F4ABB7}"/>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47C7687-867B-433F-9D77-035274197CC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57</a:t>
            </a:r>
            <a:endParaRPr sz="750"/>
          </a:p>
        </p:txBody>
      </p:sp>
      <p:sp>
        <p:nvSpPr>
          <p:cNvPr id="5" name="Text 3">
            <a:extLst xmlns:a="http://schemas.openxmlformats.org/drawingml/2006/main">
              <a:ext uri="{FF2B5EF4-FFF2-40B4-BE49-F238E27FC236}">
                <a16:creationId xmlns:a16="http://schemas.microsoft.com/office/drawing/2014/main" id="{9044E33E-53E6-47E9-9EA5-A48732ECA35A}"/>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محارس</a:t>
            </a:r>
            <a:endParaRPr sz="3000"/>
          </a:p>
        </p:txBody>
      </p:sp>
      <p:sp>
        <p:nvSpPr>
          <p:cNvPr id="6" name="Text 4">
            <a:extLst xmlns:a="http://schemas.openxmlformats.org/drawingml/2006/main">
              <a:ext uri="{FF2B5EF4-FFF2-40B4-BE49-F238E27FC236}">
                <a16:creationId xmlns:a16="http://schemas.microsoft.com/office/drawing/2014/main" id="{0A80F674-FEB2-4CF7-9FB2-703C0D1372C8}"/>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وتُظهر الأبراج المنظمة - للزبون، في التخزين وأثناء تفريغ الأمتعة.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0a66a15c781f41a2"/>
          <a:stretch xmlns:a="http://schemas.openxmlformats.org/drawingml/2006/main">
            <a:fillRect l="0" t="0" r="0" b="0"/>
          </a:stretch>
        </p:blipFill>
        <p:spPr>
          <a:xfrm xmlns:a="http://schemas.openxmlformats.org/drawingml/2006/main">
            <a:off x="4622886" y="1719072"/>
            <a:ext cx="2961468"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B6C915E6-E984-499C-B2A1-F955161AD41B}"/>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(ج) مثال يتضمن تفاصيل الشركة ورقم الصندوق والغرفة والمحتويات والأولوية وقسم الاستعراض.</a:t>
            </a:r>
            <a:endParaRPr sz="1150"/>
          </a:p>
        </p:txBody>
      </p:sp>
    </p:spTree>
    <p:extLst>
      <p:ext uri="{BB962C8B-B14F-4D97-AF65-F5344CB8AC3E}">
        <p14:creationId xmlns:p14="http://schemas.microsoft.com/office/powerpoint/2010/main" val="1742426342"/>
      </p:ext>
    </p:extLst>
  </p:cSld>
</p:sld>
</file>

<file path=ppt/slides/slide5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F9FE1F8-94E2-4EF1-AA19-65B4FE160DEB}"/>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2636588-B1E0-43C4-B07F-2F84DAB0B5B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F59910F-D3A7-4A82-982A-182A09433DB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58</a:t>
            </a:r>
            <a:endParaRPr sz="750"/>
          </a:p>
        </p:txBody>
      </p:sp>
      <p:sp>
        <p:nvSpPr>
          <p:cNvPr id="5" name="Text 3">
            <a:extLst xmlns:a="http://schemas.openxmlformats.org/drawingml/2006/main">
              <a:ext uri="{FF2B5EF4-FFF2-40B4-BE49-F238E27FC236}">
                <a16:creationId xmlns:a16="http://schemas.microsoft.com/office/drawing/2014/main" id="{617B68D0-4A94-4DEC-8598-18BEE87A39D9}"/>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&amp; أداة</a:t>
            </a:r>
            <a:endParaRPr sz="3100"/>
          </a:p>
        </p:txBody>
      </p:sp>
      <p:sp>
        <p:nvSpPr>
          <p:cNvPr id="6" name="Text 4">
            <a:extLst xmlns:a="http://schemas.openxmlformats.org/drawingml/2006/main">
              <a:ext uri="{FF2B5EF4-FFF2-40B4-BE49-F238E27FC236}">
                <a16:creationId xmlns:a16="http://schemas.microsoft.com/office/drawing/2014/main" id="{8243A7B3-7937-4D17-A88D-2134D1D7A853}"/>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الأبجديات ليست مجرد جذابة - إنها تمنع الخلط.</a:t>
            </a:r>
            <a:endParaRPr sz="1400"/>
          </a:p>
        </p:txBody>
      </p:sp>
      <p:sp>
        <p:nvSpPr>
          <p:cNvPr id="7" name="Text 5">
            <a:extLst xmlns:a="http://schemas.openxmlformats.org/drawingml/2006/main">
              <a:ext uri="{FF2B5EF4-FFF2-40B4-BE49-F238E27FC236}">
                <a16:creationId xmlns:a16="http://schemas.microsoft.com/office/drawing/2014/main" id="{6DAF1FCA-DC82-4D7A-9BCF-703D6DBDCBDD}"/>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كل صندوق يمكن أن يُسند إلى وظيفة</a:t>
            </a:r>
            <a:endParaRPr sz="1550"/>
          </a:p>
          <a:p xmlns:a="http://schemas.openxmlformats.org/drawingml/2006/main">
            <a:pPr marL="0" indent="0">
              <a:buNone/>
            </a:pPr>
            <a:r>
              <a:rPr sz="1550" b="1">
                <a:solidFill>
                  <a:srgbClr val="278A35"/>
                </a:solidFill>
                <a:latin typeface="Aptos"/>
                <a:ea typeface="Aptos"/>
                <a:cs typeface="Aptos"/>
              </a:rPr>
              <a:t>• غرفة ومحتويات المساعدة وأولوية المساعدة أثناء التحميل والنقل وافراغ الأمتعة.</a:t>
            </a:r>
            <a:endParaRPr sz="1550"/>
          </a:p>
          <a:p xmlns:a="http://schemas.openxmlformats.org/drawingml/2006/main">
            <a:pPr marL="0" indent="0">
              <a:buNone/>
            </a:pPr>
            <a:r>
              <a:rPr sz="1550" b="1">
                <a:solidFill>
                  <a:srgbClr val="278A35"/>
                </a:solidFill>
                <a:latin typeface="Aptos"/>
                <a:ea typeface="Aptos"/>
                <a:cs typeface="Aptos"/>
              </a:rPr>
              <a:t>• وشعار الشركة يعزز الانطباع المهني.</a:t>
            </a:r>
            <a:endParaRPr sz="1550"/>
          </a:p>
          <a:p xmlns:a="http://schemas.openxmlformats.org/drawingml/2006/main">
            <a:pPr marL="0" indent="0">
              <a:buNone/>
            </a:pPr>
            <a:r>
              <a:rPr sz="1550" b="1">
                <a:solidFill>
                  <a:srgbClr val="278A35"/>
                </a:solidFill>
                <a:latin typeface="Aptos"/>
                <a:ea typeface="Aptos"/>
                <a:cs typeface="Aptos"/>
              </a:rPr>
              <a:t>• QR يمكن ربط الرموز بالاستعراضات أو الموقع الشبكي أو أي معلومات إضافية.</a:t>
            </a:r>
            <a:endParaRPr sz="1550"/>
          </a:p>
        </p:txBody>
      </p:sp>
      <p:sp>
        <p:nvSpPr>
          <p:cNvPr id="8" name="Text 6">
            <a:extLst xmlns:a="http://schemas.openxmlformats.org/drawingml/2006/main">
              <a:ext uri="{FF2B5EF4-FFF2-40B4-BE49-F238E27FC236}">
                <a16:creationId xmlns:a16="http://schemas.microsoft.com/office/drawing/2014/main" id="{3C726902-3BF0-4CC2-AD9C-D79AE83D4CFE}"/>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ويمكن لعلامة صغيرة واحدة أن تعزز التنظيم والعلامة التجارية وولاء العملاء في نفس الوقت.</a:t>
            </a:r>
            <a:endParaRPr sz="2000"/>
          </a:p>
        </p:txBody>
      </p:sp>
    </p:spTree>
    <p:extLst>
      <p:ext uri="{BB962C8B-B14F-4D97-AF65-F5344CB8AC3E}">
        <p14:creationId xmlns:p14="http://schemas.microsoft.com/office/powerpoint/2010/main" val="92047301"/>
      </p:ext>
    </p:extLst>
  </p:cSld>
</p:sld>
</file>

<file path=ppt/slides/slide5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2E62D88-409A-4FE6-AACA-2859BBDAF6B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81B2D60-A3B5-4FA5-B4F9-10BE4B6FCB03}"/>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D45F157F-77B0-4B71-B9C3-6212B4B6ED8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59</a:t>
            </a:r>
            <a:endParaRPr sz="750"/>
          </a:p>
        </p:txBody>
      </p:sp>
      <p:sp>
        <p:nvSpPr>
          <p:cNvPr id="5" name="Text 3">
            <a:extLst xmlns:a="http://schemas.openxmlformats.org/drawingml/2006/main">
              <a:ext uri="{FF2B5EF4-FFF2-40B4-BE49-F238E27FC236}">
                <a16:creationId xmlns:a16="http://schemas.microsoft.com/office/drawing/2014/main" id="{EFB8862F-C81E-4C12-B12A-F94B9F02156C}"/>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QR رموز الاستعراضات</a:t>
            </a:r>
            <a:endParaRPr sz="3100"/>
          </a:p>
        </p:txBody>
      </p:sp>
      <p:sp>
        <p:nvSpPr>
          <p:cNvPr id="6" name="Text 4">
            <a:extLst xmlns:a="http://schemas.openxmlformats.org/drawingml/2006/main">
              <a:ext uri="{FF2B5EF4-FFF2-40B4-BE49-F238E27FC236}">
                <a16:creationId xmlns:a16="http://schemas.microsoft.com/office/drawing/2014/main" id="{A275F6D2-AA88-4C18-AA5D-AC89C67E6679}"/>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يبدأ التسويق تلقائياً بعد النقل.</a:t>
            </a:r>
            <a:endParaRPr sz="1400"/>
          </a:p>
        </p:txBody>
      </p:sp>
      <p:sp>
        <p:nvSpPr>
          <p:cNvPr id="7" name="Text 5">
            <a:extLst xmlns:a="http://schemas.openxmlformats.org/drawingml/2006/main">
              <a:ext uri="{FF2B5EF4-FFF2-40B4-BE49-F238E27FC236}">
                <a16:creationId xmlns:a16="http://schemas.microsoft.com/office/drawing/2014/main" id="{F3EC4E05-6BBE-4964-AE06-C89FA35BB01C}"/>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ربط الرمز QR بـ Google Reviews أو Trustpilot أو بصفحة مراجعتك الخاصة.</a:t>
            </a:r>
            <a:endParaRPr sz="1550"/>
          </a:p>
          <a:p xmlns:a="http://schemas.openxmlformats.org/drawingml/2006/main">
            <a:pPr marL="0" indent="0">
              <a:buNone/>
            </a:pPr>
            <a:r>
              <a:rPr sz="1550" b="1">
                <a:solidFill>
                  <a:srgbClr val="278A35"/>
                </a:solidFill>
                <a:latin typeface="Aptos"/>
                <a:ea typeface="Aptos"/>
                <a:cs typeface="Aptos"/>
              </a:rPr>
              <a:t>• ويُطلب من العملاء أن يتركوا الاستعراض فور نجاحهم في الانتقال.</a:t>
            </a:r>
            <a:endParaRPr sz="1550"/>
          </a:p>
          <a:p xmlns:a="http://schemas.openxmlformats.org/drawingml/2006/main">
            <a:pPr marL="0" indent="0">
              <a:buNone/>
            </a:pPr>
            <a:r>
              <a:rPr sz="1550" b="1">
                <a:solidFill>
                  <a:srgbClr val="278A35"/>
                </a:solidFill>
                <a:latin typeface="Aptos"/>
                <a:ea typeface="Aptos"/>
                <a:cs typeface="Aptos"/>
              </a:rPr>
              <a:t>• وتبني الاستعراضات الثقة والوضوح واكتساب الزبائن الجدد.</a:t>
            </a:r>
            <a:endParaRPr sz="1550"/>
          </a:p>
          <a:p xmlns:a="http://schemas.openxmlformats.org/drawingml/2006/main">
            <a:pPr marL="0" indent="0">
              <a:buNone/>
            </a:pPr>
            <a:r>
              <a:rPr sz="1550" b="1">
                <a:solidFill>
                  <a:srgbClr val="278A35"/>
                </a:solidFill>
                <a:latin typeface="Aptos"/>
                <a:ea typeface="Aptos"/>
                <a:cs typeface="Aptos"/>
              </a:rPr>
              <a:t>• MovePilot Pro يربط الوثائق التشغيلية بقيمة تسويقية.</a:t>
            </a:r>
            <a:endParaRPr sz="1550"/>
          </a:p>
        </p:txBody>
      </p:sp>
      <p:sp>
        <p:nvSpPr>
          <p:cNvPr id="8" name="Text 6">
            <a:extLst xmlns:a="http://schemas.openxmlformats.org/drawingml/2006/main">
              <a:ext uri="{FF2B5EF4-FFF2-40B4-BE49-F238E27FC236}">
                <a16:creationId xmlns:a16="http://schemas.microsoft.com/office/drawing/2014/main" id="{C15AAC10-85DA-42AD-8B83-1760FD113BE5}"/>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كل صندوق يمكن أن يصبح سفيراً هادئاً</a:t>
            </a:r>
            <a:endParaRPr sz="2000"/>
          </a:p>
        </p:txBody>
      </p:sp>
    </p:spTree>
    <p:extLst>
      <p:ext uri="{BB962C8B-B14F-4D97-AF65-F5344CB8AC3E}">
        <p14:creationId xmlns:p14="http://schemas.microsoft.com/office/powerpoint/2010/main" val="1190392392"/>
      </p:ext>
    </p:extLst>
  </p:cSld>
</p:sld>
</file>

<file path=ppt/slides/slide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F787213-D47E-4435-8A45-66491848213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39DE47E-002F-4387-BBB9-3139F037738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1A611E8-2F94-4E68-861D-7A27AD5C622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06</a:t>
            </a:r>
            <a:endParaRPr sz="750"/>
          </a:p>
        </p:txBody>
      </p:sp>
      <p:sp>
        <p:nvSpPr>
          <p:cNvPr id="5" name="Text 3">
            <a:extLst xmlns:a="http://schemas.openxmlformats.org/drawingml/2006/main">
              <a:ext uri="{FF2B5EF4-FFF2-40B4-BE49-F238E27FC236}">
                <a16:creationId xmlns:a16="http://schemas.microsoft.com/office/drawing/2014/main" id="{0671B3FC-8864-42EA-870A-91B5B6E21319}"/>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الفكرة المركزية</a:t>
            </a:r>
            <a:endParaRPr sz="3100"/>
          </a:p>
        </p:txBody>
      </p:sp>
      <p:sp>
        <p:nvSpPr>
          <p:cNvPr id="6" name="Text 4">
            <a:extLst xmlns:a="http://schemas.openxmlformats.org/drawingml/2006/main">
              <a:ext uri="{FF2B5EF4-FFF2-40B4-BE49-F238E27FC236}">
                <a16:creationId xmlns:a16="http://schemas.microsoft.com/office/drawing/2014/main" id="{8E7B8B3A-F37D-43D4-9947-15C7AE244F07}"/>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كل شيء ينتمي إلى جانب عملية متحركة يجب أن يعمل معاً في تطبيق واحد</a:t>
            </a:r>
            <a:endParaRPr sz="1400"/>
          </a:p>
        </p:txBody>
      </p:sp>
      <p:sp>
        <p:nvSpPr>
          <p:cNvPr id="7" name="Text 5">
            <a:extLst xmlns:a="http://schemas.openxmlformats.org/drawingml/2006/main">
              <a:ext uri="{FF2B5EF4-FFF2-40B4-BE49-F238E27FC236}">
                <a16:creationId xmlns:a16="http://schemas.microsoft.com/office/drawing/2014/main" id="{F378C5AD-AC9C-44F7-B5F3-FFF6D2EA474C}"/>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ولا يزال الزبائن والعناوين والاتصالات والتاريخ مرتبطين ببعضهم البعض.</a:t>
            </a:r>
            <a:endParaRPr sz="1550"/>
          </a:p>
          <a:p xmlns:a="http://schemas.openxmlformats.org/drawingml/2006/main">
            <a:pPr marL="0" indent="0">
              <a:buNone/>
            </a:pPr>
            <a:r>
              <a:rPr sz="1550" b="1">
                <a:solidFill>
                  <a:srgbClr val="278A35"/>
                </a:solidFill>
                <a:latin typeface="Aptos"/>
                <a:ea typeface="Aptos"/>
                <a:cs typeface="Aptos"/>
              </a:rPr>
              <a:t>• وتدفقات بيانات الدراسة الاستقصائية مباشرة إلى حسابات الجرد والحجم والأسعار.</a:t>
            </a:r>
            <a:endParaRPr sz="1550"/>
          </a:p>
          <a:p xmlns:a="http://schemas.openxmlformats.org/drawingml/2006/main">
            <a:pPr marL="0" indent="0">
              <a:buNone/>
            </a:pPr>
            <a:r>
              <a:rPr sz="1550" b="1">
                <a:solidFill>
                  <a:srgbClr val="278A35"/>
                </a:solidFill>
                <a:latin typeface="Aptos"/>
                <a:ea typeface="Aptos"/>
                <a:cs typeface="Aptos"/>
              </a:rPr>
              <a:t>• وترتبط الوظائف بالموظفين والمركبات والوثائق وأماكن التخزين.</a:t>
            </a:r>
            <a:endParaRPr sz="1550"/>
          </a:p>
          <a:p xmlns:a="http://schemas.openxmlformats.org/drawingml/2006/main">
            <a:pPr marL="0" indent="0">
              <a:buNone/>
            </a:pPr>
            <a:r>
              <a:rPr sz="1550" b="1">
                <a:solidFill>
                  <a:srgbClr val="278A35"/>
                </a:solidFill>
                <a:latin typeface="Aptos"/>
                <a:ea typeface="Aptos"/>
                <a:cs typeface="Aptos"/>
              </a:rPr>
              <a:t>• ويغلق العملية إنجاز الملخصات المالية والضريبية وكتابتها.</a:t>
            </a:r>
            <a:endParaRPr sz="1550"/>
          </a:p>
        </p:txBody>
      </p:sp>
      <p:sp>
        <p:nvSpPr>
          <p:cNvPr id="8" name="Text 6">
            <a:extLst xmlns:a="http://schemas.openxmlformats.org/drawingml/2006/main">
              <a:ext uri="{FF2B5EF4-FFF2-40B4-BE49-F238E27FC236}">
                <a16:creationId xmlns:a16="http://schemas.microsoft.com/office/drawing/2014/main" id="{1DEA2464-0797-4261-948E-16D667DC6EEE}"/>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أدخل مرة واحدة.</a:t>
            </a:r>
            <a:endParaRPr sz="2000"/>
          </a:p>
          <a:p xmlns:a="http://schemas.openxmlformats.org/drawingml/2006/main">
            <a:pPr marL="0" indent="0">
              <a:buNone/>
            </a:pPr>
            <a:r>
              <a:rPr sz="2000" b="1">
                <a:solidFill>
                  <a:srgbClr val="0E3B22"/>
                </a:solidFill>
                <a:latin typeface="Aptos"/>
                <a:ea typeface="Aptos"/>
                <a:cs typeface="Aptos"/>
              </a:rPr>
              <a:t>كل استخدام لكل مكان</a:t>
            </a:r>
            <a:endParaRPr sz="2000"/>
          </a:p>
          <a:p xmlns:a="http://schemas.openxmlformats.org/drawingml/2006/main">
            <a:pPr marL="0" indent="0">
              <a:buNone/>
            </a:pPr>
            <a:r>
              <a:rPr sz="2000" b="1">
                <a:solidFill>
                  <a:srgbClr val="0E3B22"/>
                </a:solidFill>
                <a:latin typeface="Aptos"/>
                <a:ea typeface="Aptos"/>
                <a:cs typeface="Aptos"/>
              </a:rPr>
              <a:t>-الوثائق المهنية المهنية</a:t>
            </a:r>
            <a:endParaRPr sz="2000"/>
          </a:p>
        </p:txBody>
      </p:sp>
    </p:spTree>
    <p:extLst>
      <p:ext uri="{BB962C8B-B14F-4D97-AF65-F5344CB8AC3E}">
        <p14:creationId xmlns:p14="http://schemas.microsoft.com/office/powerpoint/2010/main" val="341446611"/>
      </p:ext>
    </p:extLst>
  </p:cSld>
</p:sld>
</file>

<file path=ppt/slides/slide60.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568C6A4-62C0-4B28-AEA5-1839E91C47E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DA9EAD8-6099-4D54-9395-BE3C19A3F053}"/>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050EDC9A-E803-41F6-9D61-99EF3421AAA2}"/>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60</a:t>
            </a:r>
            <a:endParaRPr sz="750"/>
          </a:p>
        </p:txBody>
      </p:sp>
      <p:sp>
        <p:nvSpPr>
          <p:cNvPr id="5" name="Text 3">
            <a:extLst xmlns:a="http://schemas.openxmlformats.org/drawingml/2006/main">
              <a:ext uri="{FF2B5EF4-FFF2-40B4-BE49-F238E27FC236}">
                <a16:creationId xmlns:a16="http://schemas.microsoft.com/office/drawing/2014/main" id="{765A39CD-A445-4B7E-9077-C88DB790DAFE}"/>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13</a:t>
            </a:r>
            <a:endParaRPr sz="1100"/>
          </a:p>
        </p:txBody>
      </p:sp>
      <p:sp>
        <p:nvSpPr>
          <p:cNvPr id="6" name="Text 4">
            <a:extLst xmlns:a="http://schemas.openxmlformats.org/drawingml/2006/main">
              <a:ext uri="{FF2B5EF4-FFF2-40B4-BE49-F238E27FC236}">
                <a16:creationId xmlns:a16="http://schemas.microsoft.com/office/drawing/2014/main" id="{96BB38CF-7598-4C7C-A5CD-77B6D24F837D}"/>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إدارة التخزين</a:t>
            </a:r>
            <a:endParaRPr sz="4300"/>
          </a:p>
        </p:txBody>
      </p:sp>
      <p:sp>
        <p:nvSpPr>
          <p:cNvPr id="7" name="Text 5">
            <a:extLst xmlns:a="http://schemas.openxmlformats.org/drawingml/2006/main">
              <a:ext uri="{FF2B5EF4-FFF2-40B4-BE49-F238E27FC236}">
                <a16:creationId xmlns:a16="http://schemas.microsoft.com/office/drawing/2014/main" id="{BF5DF5FF-B8DF-4889-B885-14AE96A5008C}"/>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العديد من الشركات المتحركة تقوم بتخزين الأثاث أو الصناديق أو السجلات. MovePilot Pro يمكنها إدارة هذه الأشياء بطريقة منظمة أيضا.</a:t>
            </a:r>
            <a:endParaRPr sz="1700"/>
          </a:p>
        </p:txBody>
      </p:sp>
    </p:spTree>
    <p:extLst>
      <p:ext uri="{BB962C8B-B14F-4D97-AF65-F5344CB8AC3E}">
        <p14:creationId xmlns:p14="http://schemas.microsoft.com/office/powerpoint/2010/main" val="641816267"/>
      </p:ext>
    </p:extLst>
  </p:cSld>
</p:sld>
</file>

<file path=ppt/slides/slide6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8D4E1A4-549C-49C3-B6DD-12AD553F9CE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21E9BF9-B423-4473-83D9-FE0F6D44675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DB17F81-6AD7-4E71-A29A-18B2B8D590F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61</a:t>
            </a:r>
            <a:endParaRPr sz="750"/>
          </a:p>
        </p:txBody>
      </p:sp>
      <p:sp>
        <p:nvSpPr>
          <p:cNvPr id="5" name="Text 3">
            <a:extLst xmlns:a="http://schemas.openxmlformats.org/drawingml/2006/main">
              <a:ext uri="{FF2B5EF4-FFF2-40B4-BE49-F238E27FC236}">
                <a16:creationId xmlns:a16="http://schemas.microsoft.com/office/drawing/2014/main" id="{FDC4BCFE-8667-4AB6-9EC5-5B6B2D4D8C15}"/>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لمحة عن التخزين</a:t>
            </a:r>
            <a:endParaRPr sz="3100"/>
          </a:p>
        </p:txBody>
      </p:sp>
      <p:sp>
        <p:nvSpPr>
          <p:cNvPr id="6" name="Text 4">
            <a:extLst xmlns:a="http://schemas.openxmlformats.org/drawingml/2006/main">
              <a:ext uri="{FF2B5EF4-FFF2-40B4-BE49-F238E27FC236}">
                <a16:creationId xmlns:a16="http://schemas.microsoft.com/office/drawing/2014/main" id="{E40D7785-AFF2-44B4-9CBA-C2C691335B0A}"/>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وتظل البنود المخزنة مرتبطة بالعميل والحجم والموقع.</a:t>
            </a:r>
            <a:endParaRPr sz="1400"/>
          </a:p>
        </p:txBody>
      </p:sp>
      <p:sp>
        <p:nvSpPr>
          <p:cNvPr id="7" name="Text 5">
            <a:extLst xmlns:a="http://schemas.openxmlformats.org/drawingml/2006/main">
              <a:ext uri="{FF2B5EF4-FFF2-40B4-BE49-F238E27FC236}">
                <a16:creationId xmlns:a16="http://schemas.microsoft.com/office/drawing/2014/main" id="{080CAFDB-AD44-4502-BBBD-25544A1CF88F}"/>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ويمكن النظر إلى البنود النشطة والمطلقة على حدة.</a:t>
            </a:r>
            <a:endParaRPr sz="1450"/>
          </a:p>
          <a:p xmlns:a="http://schemas.openxmlformats.org/drawingml/2006/main">
            <a:pPr marL="0" indent="0">
              <a:buNone/>
            </a:pPr>
            <a:r>
              <a:rPr sz="1450" b="1">
                <a:solidFill>
                  <a:srgbClr val="278A35"/>
                </a:solidFill>
                <a:latin typeface="Aptos"/>
                <a:ea typeface="Aptos"/>
                <a:cs typeface="Aptos"/>
              </a:rPr>
              <a:t>• وحجم وعدد الأصناف المخزنة واضحان للعيان.</a:t>
            </a:r>
            <a:endParaRPr sz="1450"/>
          </a:p>
          <a:p xmlns:a="http://schemas.openxmlformats.org/drawingml/2006/main">
            <a:pPr marL="0" indent="0">
              <a:buNone/>
            </a:pPr>
            <a:r>
              <a:rPr sz="1450" b="1">
                <a:solidFill>
                  <a:srgbClr val="278A35"/>
                </a:solidFill>
                <a:latin typeface="Aptos"/>
                <a:ea typeface="Aptos"/>
                <a:cs typeface="Aptos"/>
              </a:rPr>
              <a:t>• وتسهل المراجع المتعلقة بالزبائن والمواقع العثور على البنود.</a:t>
            </a:r>
            <a:endParaRPr sz="1450"/>
          </a:p>
          <a:p xmlns:a="http://schemas.openxmlformats.org/drawingml/2006/main">
            <a:pPr marL="0" indent="0">
              <a:buNone/>
            </a:pPr>
            <a:r>
              <a:rPr sz="1450" b="1">
                <a:solidFill>
                  <a:srgbClr val="278A35"/>
                </a:solidFill>
                <a:latin typeface="Aptos"/>
                <a:ea typeface="Aptos"/>
                <a:cs typeface="Aptos"/>
              </a:rPr>
              <a:t>• وتدعم التحفظات والأوضاع التخطيط.</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aa5f795451b54c07"/>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26356CAE-AF14-48FD-AD0F-152505D753C4}"/>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A044B5D9-B8E4-4C5B-A22A-F1677ABF342C}"/>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نشط</a:t>
            </a:r>
            <a:endParaRPr sz="850"/>
          </a:p>
        </p:txBody>
      </p:sp>
      <p:sp>
        <p:nvSpPr>
          <p:cNvPr id="11" name="Shape 8">
            <a:extLst xmlns:a="http://schemas.openxmlformats.org/drawingml/2006/main">
              <a:ext uri="{FF2B5EF4-FFF2-40B4-BE49-F238E27FC236}">
                <a16:creationId xmlns:a16="http://schemas.microsoft.com/office/drawing/2014/main" id="{CD7B2041-9243-4736-8789-0D01BCC82A0A}"/>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B4EB443D-95E6-40DA-A4CC-984F635AEA4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المجلد المجلد المجلد</a:t>
            </a:r>
            <a:endParaRPr sz="850"/>
          </a:p>
        </p:txBody>
      </p:sp>
      <p:sp>
        <p:nvSpPr>
          <p:cNvPr id="13" name="Shape 10">
            <a:extLst xmlns:a="http://schemas.openxmlformats.org/drawingml/2006/main">
              <a:ext uri="{FF2B5EF4-FFF2-40B4-BE49-F238E27FC236}">
                <a16:creationId xmlns:a16="http://schemas.microsoft.com/office/drawing/2014/main" id="{350D8C5B-840D-4B61-9AB7-811E52EA1288}"/>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4522996C-CFFD-475C-9B6D-4E91A3D8D501}"/>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المكان</a:t>
            </a:r>
            <a:endParaRPr sz="850"/>
          </a:p>
        </p:txBody>
      </p:sp>
    </p:spTree>
    <p:extLst>
      <p:ext uri="{BB962C8B-B14F-4D97-AF65-F5344CB8AC3E}">
        <p14:creationId xmlns:p14="http://schemas.microsoft.com/office/powerpoint/2010/main" val="1281588313"/>
      </p:ext>
    </p:extLst>
  </p:cSld>
</p:sld>
</file>

<file path=ppt/slides/slide6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73B9DED-3BAC-4232-AEE3-B7F94570938E}"/>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A32B0F2-1B16-4F5F-9D58-DA6711E79C5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80C1038-86B3-4514-823D-BAA6C28FF7E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62</a:t>
            </a:r>
            <a:endParaRPr sz="750"/>
          </a:p>
        </p:txBody>
      </p:sp>
      <p:sp>
        <p:nvSpPr>
          <p:cNvPr id="5" name="Text 3">
            <a:extLst xmlns:a="http://schemas.openxmlformats.org/drawingml/2006/main">
              <a:ext uri="{FF2B5EF4-FFF2-40B4-BE49-F238E27FC236}">
                <a16:creationId xmlns:a16="http://schemas.microsoft.com/office/drawing/2014/main" id="{073063AC-A1A5-45AB-BF22-283AB508F871}"/>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أماكن التخزين - لا ذاكرة</a:t>
            </a:r>
            <a:endParaRPr sz="3000"/>
          </a:p>
        </p:txBody>
      </p:sp>
      <p:sp>
        <p:nvSpPr>
          <p:cNvPr id="6" name="Text 4">
            <a:extLst xmlns:a="http://schemas.openxmlformats.org/drawingml/2006/main">
              <a:ext uri="{FF2B5EF4-FFF2-40B4-BE49-F238E27FC236}">
                <a16:creationId xmlns:a16="http://schemas.microsoft.com/office/drawing/2014/main" id="{E5E6A4FE-2403-4C18-8FF4-F7D883F548FB}"/>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ويُنظَّم كل صنف حسب العميل والصنف وموقع التخزين والحجم والحالة.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32dbd3917fae4e6a"/>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A6190BFA-5743-4A48-8EB6-DC60AED1D06A}"/>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التخزين ليس مجرد موثق - بل يصبح قابلاً للتصريف.</a:t>
            </a:r>
            <a:endParaRPr sz="1150"/>
          </a:p>
        </p:txBody>
      </p:sp>
    </p:spTree>
    <p:extLst>
      <p:ext uri="{BB962C8B-B14F-4D97-AF65-F5344CB8AC3E}">
        <p14:creationId xmlns:p14="http://schemas.microsoft.com/office/powerpoint/2010/main" val="1877057034"/>
      </p:ext>
    </p:extLst>
  </p:cSld>
</p:sld>
</file>

<file path=ppt/slides/slide6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033FA46-B912-4B3D-A900-50A9A56E98D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D0BF60F-3FC2-4DFA-AFC5-9457D4B9230B}"/>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010AA58-554D-47CF-A7A0-36CB234903C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63</a:t>
            </a:r>
            <a:endParaRPr sz="750"/>
          </a:p>
        </p:txBody>
      </p:sp>
      <p:sp>
        <p:nvSpPr>
          <p:cNvPr id="5" name="Text 3">
            <a:extLst xmlns:a="http://schemas.openxmlformats.org/drawingml/2006/main">
              <a:ext uri="{FF2B5EF4-FFF2-40B4-BE49-F238E27FC236}">
                <a16:creationId xmlns:a16="http://schemas.microsoft.com/office/drawing/2014/main" id="{A922F1CD-7103-44C8-B38E-F7C1FA9699C4}"/>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4431"/>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لماذا إدارة التخزين ميزة تنافسية</a:t>
            </a:r>
            <a:endParaRPr sz="3100"/>
          </a:p>
        </p:txBody>
      </p:sp>
      <p:sp>
        <p:nvSpPr>
          <p:cNvPr id="6" name="Text 4">
            <a:extLst xmlns:a="http://schemas.openxmlformats.org/drawingml/2006/main">
              <a:ext uri="{FF2B5EF4-FFF2-40B4-BE49-F238E27FC236}">
                <a16:creationId xmlns:a16="http://schemas.microsoft.com/office/drawing/2014/main" id="{D294D0F4-7586-42CA-B57A-8844919DE756}"/>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ويضيع الكثير من الأعمال التجارية الصغيرة وقتاً لأن بيانات التخزين لا تُحفظ على النحو الصحيح.</a:t>
            </a:r>
            <a:endParaRPr sz="1400"/>
          </a:p>
        </p:txBody>
      </p:sp>
      <p:sp>
        <p:nvSpPr>
          <p:cNvPr id="7" name="Text 5">
            <a:extLst xmlns:a="http://schemas.openxmlformats.org/drawingml/2006/main">
              <a:ext uri="{FF2B5EF4-FFF2-40B4-BE49-F238E27FC236}">
                <a16:creationId xmlns:a16="http://schemas.microsoft.com/office/drawing/2014/main" id="{A605C6AB-E76B-4643-A72E-86629367D0CD}"/>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العثور على بنود العملاء بسرعة أكبر.</a:t>
            </a:r>
            <a:endParaRPr sz="1550"/>
          </a:p>
          <a:p xmlns:a="http://schemas.openxmlformats.org/drawingml/2006/main">
            <a:pPr marL="0" indent="0">
              <a:buNone/>
            </a:pPr>
            <a:r>
              <a:rPr sz="1550" b="1">
                <a:solidFill>
                  <a:srgbClr val="278A35"/>
                </a:solidFill>
                <a:latin typeface="Aptos"/>
                <a:ea typeface="Aptos"/>
                <a:cs typeface="Aptos"/>
              </a:rPr>
              <a:t>• (ج) الحجم يدعم تخطيط القدرات وإعداد الفواتير.</a:t>
            </a:r>
            <a:endParaRPr sz="1550"/>
          </a:p>
          <a:p xmlns:a="http://schemas.openxmlformats.org/drawingml/2006/main">
            <a:pPr marL="0" indent="0">
              <a:buNone/>
            </a:pPr>
            <a:r>
              <a:rPr sz="1550" b="1">
                <a:solidFill>
                  <a:srgbClr val="278A35"/>
                </a:solidFill>
                <a:latin typeface="Aptos"/>
                <a:ea typeface="Aptos"/>
                <a:cs typeface="Aptos"/>
              </a:rPr>
              <a:t>• ويصبح من الأسهل تعقب تحركات التخزين.</a:t>
            </a:r>
            <a:endParaRPr sz="1550"/>
          </a:p>
          <a:p xmlns:a="http://schemas.openxmlformats.org/drawingml/2006/main">
            <a:pPr marL="0" indent="0">
              <a:buNone/>
            </a:pPr>
            <a:r>
              <a:rPr sz="1550" b="1">
                <a:solidFill>
                  <a:srgbClr val="278A35"/>
                </a:solidFill>
                <a:latin typeface="Aptos"/>
                <a:ea typeface="Aptos"/>
                <a:cs typeface="Aptos"/>
              </a:rPr>
              <a:t>• وتبني سجلات التخزين المهنية الثقة مع العملاء والشركاء التجاريين.</a:t>
            </a:r>
            <a:endParaRPr sz="1550"/>
          </a:p>
        </p:txBody>
      </p:sp>
      <p:sp>
        <p:nvSpPr>
          <p:cNvPr id="8" name="Text 6">
            <a:extLst xmlns:a="http://schemas.openxmlformats.org/drawingml/2006/main">
              <a:ext uri="{FF2B5EF4-FFF2-40B4-BE49-F238E27FC236}">
                <a16:creationId xmlns:a16="http://schemas.microsoft.com/office/drawing/2014/main" id="{B5F3FAF3-0C6F-4625-A3F5-662D20B2BDC8}"/>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كلما نما التخزين، أصبح البناء ضرورياً.</a:t>
            </a:r>
            <a:endParaRPr sz="2000"/>
          </a:p>
        </p:txBody>
      </p:sp>
    </p:spTree>
    <p:extLst>
      <p:ext uri="{BB962C8B-B14F-4D97-AF65-F5344CB8AC3E}">
        <p14:creationId xmlns:p14="http://schemas.microsoft.com/office/powerpoint/2010/main" val="456592241"/>
      </p:ext>
    </p:extLst>
  </p:cSld>
</p:sld>
</file>

<file path=ppt/slides/slide6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9C15E4A-FD35-45F9-BB3F-E07BCE1E9B6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F0DF8C0-38D2-45F2-861A-B65ACB01537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0A677DD3-A10E-4B93-BB2C-F9FCB5A28EB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64</a:t>
            </a:r>
            <a:endParaRPr sz="750"/>
          </a:p>
        </p:txBody>
      </p:sp>
      <p:sp>
        <p:nvSpPr>
          <p:cNvPr id="5" name="Text 3">
            <a:extLst xmlns:a="http://schemas.openxmlformats.org/drawingml/2006/main">
              <a:ext uri="{FF2B5EF4-FFF2-40B4-BE49-F238E27FC236}">
                <a16:creationId xmlns:a16="http://schemas.microsoft.com/office/drawing/2014/main" id="{1544EFEB-91D8-44F8-A35B-78E1E39663FA}"/>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14</a:t>
            </a:r>
            <a:endParaRPr sz="1100"/>
          </a:p>
        </p:txBody>
      </p:sp>
      <p:sp>
        <p:nvSpPr>
          <p:cNvPr id="6" name="Text 4">
            <a:extLst xmlns:a="http://schemas.openxmlformats.org/drawingml/2006/main">
              <a:ext uri="{FF2B5EF4-FFF2-40B4-BE49-F238E27FC236}">
                <a16:creationId xmlns:a16="http://schemas.microsoft.com/office/drawing/2014/main" id="{C05AC1D8-FCB0-49FC-BA93-554BDED145CC}"/>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المالية والتدفقات النقدية</a:t>
            </a:r>
            <a:endParaRPr sz="4300"/>
          </a:p>
        </p:txBody>
      </p:sp>
      <p:sp>
        <p:nvSpPr>
          <p:cNvPr id="7" name="Text 5">
            <a:extLst xmlns:a="http://schemas.openxmlformats.org/drawingml/2006/main">
              <a:ext uri="{FF2B5EF4-FFF2-40B4-BE49-F238E27FC236}">
                <a16:creationId xmlns:a16="http://schemas.microsoft.com/office/drawing/2014/main" id="{41838DB6-3029-4F4A-A938-5D64E670018A}"/>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MovePilot Pro لا يقتصر الدعم على العمل الموقعي فحسب، بل يشمل أيضا إبراز الإيرادات والمستحقات والمصروفات المستحقة.</a:t>
            </a:r>
            <a:endParaRPr sz="1700"/>
          </a:p>
        </p:txBody>
      </p:sp>
    </p:spTree>
    <p:extLst>
      <p:ext uri="{BB962C8B-B14F-4D97-AF65-F5344CB8AC3E}">
        <p14:creationId xmlns:p14="http://schemas.microsoft.com/office/powerpoint/2010/main" val="396137158"/>
      </p:ext>
    </p:extLst>
  </p:cSld>
</p:sld>
</file>

<file path=ppt/slides/slide6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B73812B-0494-445F-A1F0-50A83E0619D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BFF38F7-9018-4EC7-8A34-F72F1D0205D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917E623-AC80-488D-9574-89623DAA2F5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65</a:t>
            </a:r>
            <a:endParaRPr sz="750"/>
          </a:p>
        </p:txBody>
      </p:sp>
      <p:sp>
        <p:nvSpPr>
          <p:cNvPr id="5" name="Text 3">
            <a:extLst xmlns:a="http://schemas.openxmlformats.org/drawingml/2006/main">
              <a:ext uri="{FF2B5EF4-FFF2-40B4-BE49-F238E27FC236}">
                <a16:creationId xmlns:a16="http://schemas.microsoft.com/office/drawing/2014/main" id="{838EA545-91AB-457B-BD79-B4BF6B233D06}"/>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أولا - لمحة مالية</a:t>
            </a:r>
            <a:endParaRPr sz="3100"/>
          </a:p>
        </p:txBody>
      </p:sp>
      <p:sp>
        <p:nvSpPr>
          <p:cNvPr id="6" name="Text 4">
            <a:extLst xmlns:a="http://schemas.openxmlformats.org/drawingml/2006/main">
              <a:ext uri="{FF2B5EF4-FFF2-40B4-BE49-F238E27FC236}">
                <a16:creationId xmlns:a16="http://schemas.microsoft.com/office/drawing/2014/main" id="{AA802BBA-6931-4F19-B4A0-535BD78D6E9E}"/>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ويمكن لأصحاب الأراضي أن يروا الدخل والفواتير المستحقة والنفقات والربح المقدر.</a:t>
            </a:r>
            <a:endParaRPr sz="1400"/>
          </a:p>
        </p:txBody>
      </p:sp>
      <p:sp>
        <p:nvSpPr>
          <p:cNvPr id="7" name="Text 5">
            <a:extLst xmlns:a="http://schemas.openxmlformats.org/drawingml/2006/main">
              <a:ext uri="{FF2B5EF4-FFF2-40B4-BE49-F238E27FC236}">
                <a16:creationId xmlns:a16="http://schemas.microsoft.com/office/drawing/2014/main" id="{10AC3C6A-6715-422D-AB26-BF7462313203}"/>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وترد الإيرادات المدفوعة والفواتير المستحقة الدفع بصورة منفصلة.</a:t>
            </a:r>
            <a:endParaRPr sz="1450"/>
          </a:p>
          <a:p xmlns:a="http://schemas.openxmlformats.org/drawingml/2006/main">
            <a:pPr marL="0" indent="0">
              <a:buNone/>
            </a:pPr>
            <a:r>
              <a:rPr sz="1450" b="1">
                <a:solidFill>
                  <a:srgbClr val="278A35"/>
                </a:solidFill>
                <a:latin typeface="Aptos"/>
                <a:ea typeface="Aptos"/>
                <a:cs typeface="Aptos"/>
              </a:rPr>
              <a:t>• ويمكن تسجيل المصروفات والإيصالات.</a:t>
            </a:r>
            <a:endParaRPr sz="1450"/>
          </a:p>
          <a:p xmlns:a="http://schemas.openxmlformats.org/drawingml/2006/main">
            <a:pPr marL="0" indent="0">
              <a:buNone/>
            </a:pPr>
            <a:r>
              <a:rPr sz="1450" b="1">
                <a:solidFill>
                  <a:srgbClr val="278A35"/>
                </a:solidFill>
                <a:latin typeface="Aptos"/>
                <a:ea typeface="Aptos"/>
                <a:cs typeface="Aptos"/>
              </a:rPr>
              <a:t>• وتظهر الأرباح المقدرة وضريبة المدخلات والإيرادات للفترة المختارة.</a:t>
            </a:r>
            <a:endParaRPr sz="1450"/>
          </a:p>
          <a:p xmlns:a="http://schemas.openxmlformats.org/drawingml/2006/main">
            <a:pPr marL="0" indent="0">
              <a:buNone/>
            </a:pPr>
            <a:r>
              <a:rPr sz="1450" b="1">
                <a:solidFill>
                  <a:srgbClr val="278A35"/>
                </a:solidFill>
                <a:latin typeface="Aptos"/>
                <a:ea typeface="Aptos"/>
                <a:cs typeface="Aptos"/>
              </a:rPr>
              <a:t>• CSV (أ) يدعم التصدير مواصلة التجهيز.</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0eeb917b132441db"/>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05A7D4C3-F702-4A9D-8D5F-D1C18CE6D7E1}"/>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36E1AF9D-6D6D-4DA0-B8B6-B22DA9F228F9}"/>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الإيرادات</a:t>
            </a:r>
            <a:endParaRPr sz="850"/>
          </a:p>
        </p:txBody>
      </p:sp>
      <p:sp>
        <p:nvSpPr>
          <p:cNvPr id="11" name="Shape 8">
            <a:extLst xmlns:a="http://schemas.openxmlformats.org/drawingml/2006/main">
              <a:ext uri="{FF2B5EF4-FFF2-40B4-BE49-F238E27FC236}">
                <a16:creationId xmlns:a16="http://schemas.microsoft.com/office/drawing/2014/main" id="{CD315F68-7479-401C-89C2-54465C0DBC87}"/>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E887AC7B-3ECD-40FA-B748-2A336F6E8C51}"/>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المصروفات</a:t>
            </a:r>
            <a:endParaRPr sz="850"/>
          </a:p>
        </p:txBody>
      </p:sp>
      <p:sp>
        <p:nvSpPr>
          <p:cNvPr id="13" name="Shape 10">
            <a:extLst xmlns:a="http://schemas.openxmlformats.org/drawingml/2006/main">
              <a:ext uri="{FF2B5EF4-FFF2-40B4-BE49-F238E27FC236}">
                <a16:creationId xmlns:a16="http://schemas.microsoft.com/office/drawing/2014/main" id="{82415E02-B1F2-4061-A718-05824659962E}"/>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AF951172-2E52-4189-A84B-ED7285D49BF4}"/>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التصدير</a:t>
            </a:r>
            <a:endParaRPr sz="850"/>
          </a:p>
        </p:txBody>
      </p:sp>
    </p:spTree>
    <p:extLst>
      <p:ext uri="{BB962C8B-B14F-4D97-AF65-F5344CB8AC3E}">
        <p14:creationId xmlns:p14="http://schemas.microsoft.com/office/powerpoint/2010/main" val="1037365602"/>
      </p:ext>
    </p:extLst>
  </p:cSld>
</p:sld>
</file>

<file path=ppt/slides/slide6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2C5E7F3-24EE-4711-8C66-EB3C7074E5D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8147471-905A-4D8D-BBB1-8B925CAC434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FD1316A-8736-4277-BC8E-4E146FDC37A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66</a:t>
            </a:r>
            <a:endParaRPr sz="750"/>
          </a:p>
        </p:txBody>
      </p:sp>
      <p:sp>
        <p:nvSpPr>
          <p:cNvPr id="5" name="Text 3">
            <a:extLst xmlns:a="http://schemas.openxmlformats.org/drawingml/2006/main">
              <a:ext uri="{FF2B5EF4-FFF2-40B4-BE49-F238E27FC236}">
                <a16:creationId xmlns:a16="http://schemas.microsoft.com/office/drawing/2014/main" id="{F696CB7B-E80F-497B-9063-5FC5FB6CAD89}"/>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جعل الفواتير المستحقة</a:t>
            </a:r>
            <a:endParaRPr sz="3000"/>
          </a:p>
        </p:txBody>
      </p:sp>
      <p:sp>
        <p:nvSpPr>
          <p:cNvPr id="6" name="Text 4">
            <a:extLst xmlns:a="http://schemas.openxmlformats.org/drawingml/2006/main">
              <a:ext uri="{FF2B5EF4-FFF2-40B4-BE49-F238E27FC236}">
                <a16:creationId xmlns:a16="http://schemas.microsoft.com/office/drawing/2014/main" id="{8A28A30E-6556-479D-A8A1-5250DC6DA1DE}"/>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ولا يمكن إدارة المستحقات إلا عندما تكون مرئية.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826f644721ad4be7"/>
          <a:stretch xmlns:a="http://schemas.openxmlformats.org/drawingml/2006/main">
            <a:fillRect l="0" t="0" r="0" b="0"/>
          </a:stretch>
        </p:blipFill>
        <p:spPr>
          <a:xfrm xmlns:a="http://schemas.openxmlformats.org/drawingml/2006/main">
            <a:off x="3309323" y="1719072"/>
            <a:ext cx="5588593"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E501B809-20F6-4D51-9500-B34F2A6E02D5}"/>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MovePilot Pro يساعدك على تتبع المدفوعات والمبالغ المستحقة.</a:t>
            </a:r>
            <a:endParaRPr sz="1150"/>
          </a:p>
        </p:txBody>
      </p:sp>
    </p:spTree>
    <p:extLst>
      <p:ext uri="{BB962C8B-B14F-4D97-AF65-F5344CB8AC3E}">
        <p14:creationId xmlns:p14="http://schemas.microsoft.com/office/powerpoint/2010/main" val="889976894"/>
      </p:ext>
    </p:extLst>
  </p:cSld>
</p:sld>
</file>

<file path=ppt/slides/slide6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90E3290-AEE3-4E3E-9FA2-A06E11CE884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07410C1-5903-49B4-80BB-F57981F47B4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16A9B02-1913-4B16-89CE-74B35466558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67</a:t>
            </a:r>
            <a:endParaRPr sz="750"/>
          </a:p>
        </p:txBody>
      </p:sp>
      <p:sp>
        <p:nvSpPr>
          <p:cNvPr id="5" name="Text 3">
            <a:extLst xmlns:a="http://schemas.openxmlformats.org/drawingml/2006/main">
              <a:ext uri="{FF2B5EF4-FFF2-40B4-BE49-F238E27FC236}">
                <a16:creationId xmlns:a16="http://schemas.microsoft.com/office/drawing/2014/main" id="{510F1957-95DC-42E9-BAA5-2EE8C2E66B3F}"/>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2012"/>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يبدأ تدفق النقدية مع وضوح الرؤية</a:t>
            </a:r>
            <a:endParaRPr sz="3100"/>
          </a:p>
        </p:txBody>
      </p:sp>
      <p:sp>
        <p:nvSpPr>
          <p:cNvPr id="6" name="Text 4">
            <a:extLst xmlns:a="http://schemas.openxmlformats.org/drawingml/2006/main">
              <a:ext uri="{FF2B5EF4-FFF2-40B4-BE49-F238E27FC236}">
                <a16:creationId xmlns:a16="http://schemas.microsoft.com/office/drawing/2014/main" id="{1C19D46B-D236-4FE8-BB2C-FACE7A6C27C8}"/>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وتحتاج الشركات الصغيرة المتنقلـة بصفة خاصة إلى استعراض يومي بسيط.</a:t>
            </a:r>
            <a:endParaRPr sz="1400"/>
          </a:p>
        </p:txBody>
      </p:sp>
      <p:sp>
        <p:nvSpPr>
          <p:cNvPr id="7" name="Text 5">
            <a:extLst xmlns:a="http://schemas.openxmlformats.org/drawingml/2006/main">
              <a:ext uri="{FF2B5EF4-FFF2-40B4-BE49-F238E27FC236}">
                <a16:creationId xmlns:a16="http://schemas.microsoft.com/office/drawing/2014/main" id="{7DDCBD5B-8543-4814-ABC4-11A41DC0CD90}"/>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ما هي الفواتير المستحقة؟</a:t>
            </a:r>
            <a:endParaRPr sz="1550"/>
          </a:p>
          <a:p xmlns:a="http://schemas.openxmlformats.org/drawingml/2006/main">
            <a:pPr marL="0" indent="0">
              <a:buNone/>
            </a:pPr>
            <a:r>
              <a:rPr sz="1550" b="1">
                <a:solidFill>
                  <a:srgbClr val="278A35"/>
                </a:solidFill>
                <a:latin typeface="Aptos"/>
                <a:ea typeface="Aptos"/>
                <a:cs typeface="Aptos"/>
              </a:rPr>
              <a:t>• ما هو الدخل الذي تم دفعه؟</a:t>
            </a:r>
            <a:endParaRPr sz="1550"/>
          </a:p>
          <a:p xmlns:a="http://schemas.openxmlformats.org/drawingml/2006/main">
            <a:pPr marL="0" indent="0">
              <a:buNone/>
            </a:pPr>
            <a:r>
              <a:rPr sz="1550" b="1">
                <a:solidFill>
                  <a:srgbClr val="278A35"/>
                </a:solidFill>
                <a:latin typeface="Aptos"/>
                <a:ea typeface="Aptos"/>
                <a:cs typeface="Aptos"/>
              </a:rPr>
              <a:t>• ما هي النفقات المتكبدة؟</a:t>
            </a:r>
            <a:endParaRPr sz="1550"/>
          </a:p>
          <a:p xmlns:a="http://schemas.openxmlformats.org/drawingml/2006/main">
            <a:pPr marL="0" indent="0">
              <a:buNone/>
            </a:pPr>
            <a:r>
              <a:rPr sz="1550" b="1">
                <a:solidFill>
                  <a:srgbClr val="278A35"/>
                </a:solidFill>
                <a:latin typeface="Aptos"/>
                <a:ea typeface="Aptos"/>
                <a:cs typeface="Aptos"/>
              </a:rPr>
              <a:t>• كيف حال الشهر؟</a:t>
            </a:r>
            <a:endParaRPr sz="1550"/>
          </a:p>
          <a:p xmlns:a="http://schemas.openxmlformats.org/drawingml/2006/main">
            <a:pPr marL="0" indent="0">
              <a:buNone/>
            </a:pPr>
            <a:r>
              <a:rPr sz="1550" b="1">
                <a:solidFill>
                  <a:srgbClr val="278A35"/>
                </a:solidFill>
                <a:latin typeface="Aptos"/>
                <a:ea typeface="Aptos"/>
                <a:cs typeface="Aptos"/>
              </a:rPr>
              <a:t>• ما هي البيانات التي يجب إرسالها لاحقا إلى مستشار الضرائب أو فريق حفظ الدفاتر؟</a:t>
            </a:r>
            <a:endParaRPr sz="1550"/>
          </a:p>
        </p:txBody>
      </p:sp>
      <p:sp>
        <p:nvSpPr>
          <p:cNvPr id="8" name="Text 6">
            <a:extLst xmlns:a="http://schemas.openxmlformats.org/drawingml/2006/main">
              <a:ext uri="{FF2B5EF4-FFF2-40B4-BE49-F238E27FC236}">
                <a16:creationId xmlns:a16="http://schemas.microsoft.com/office/drawing/2014/main" id="{8583F113-2966-47E0-8DA3-924142939DF6}"/>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ولا يحل هذا التطبيق محل مسك الدفاتر - فهو يعد المعلومات على نحو أكثر فعالية.</a:t>
            </a:r>
            <a:endParaRPr sz="2000"/>
          </a:p>
        </p:txBody>
      </p:sp>
    </p:spTree>
    <p:extLst>
      <p:ext uri="{BB962C8B-B14F-4D97-AF65-F5344CB8AC3E}">
        <p14:creationId xmlns:p14="http://schemas.microsoft.com/office/powerpoint/2010/main" val="1503182241"/>
      </p:ext>
    </p:extLst>
  </p:cSld>
</p:sld>
</file>

<file path=ppt/slides/slide6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0396E7F-CF67-45D3-8907-E795C5B2E66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A222BAC-EF46-4B33-934A-2D08693285A9}"/>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B55079E-B50C-4A47-8F4E-90AFCFCE127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68</a:t>
            </a:r>
            <a:endParaRPr sz="750"/>
          </a:p>
        </p:txBody>
      </p:sp>
      <p:sp>
        <p:nvSpPr>
          <p:cNvPr id="5" name="Text 3">
            <a:extLst xmlns:a="http://schemas.openxmlformats.org/drawingml/2006/main">
              <a:ext uri="{FF2B5EF4-FFF2-40B4-BE49-F238E27FC236}">
                <a16:creationId xmlns:a16="http://schemas.microsoft.com/office/drawing/2014/main" id="{9AC2A2DC-88B1-4280-B6B0-DFDAE77D5FD2}"/>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15</a:t>
            </a:r>
            <a:endParaRPr sz="1100"/>
          </a:p>
        </p:txBody>
      </p:sp>
      <p:sp>
        <p:nvSpPr>
          <p:cNvPr id="6" name="Text 4">
            <a:extLst xmlns:a="http://schemas.openxmlformats.org/drawingml/2006/main">
              <a:ext uri="{FF2B5EF4-FFF2-40B4-BE49-F238E27FC236}">
                <a16:creationId xmlns:a16="http://schemas.microsoft.com/office/drawing/2014/main" id="{B799E1E2-9592-41E5-9018-6DB85A977324}"/>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موجز الضرائب والصادرات</a:t>
            </a:r>
            <a:endParaRPr sz="4300"/>
          </a:p>
        </p:txBody>
      </p:sp>
      <p:sp>
        <p:nvSpPr>
          <p:cNvPr id="7" name="Text 5">
            <a:extLst xmlns:a="http://schemas.openxmlformats.org/drawingml/2006/main">
              <a:ext uri="{FF2B5EF4-FFF2-40B4-BE49-F238E27FC236}">
                <a16:creationId xmlns:a16="http://schemas.microsoft.com/office/drawing/2014/main" id="{9FC68873-18AA-49F7-99DE-D56772453CB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والرؤية الضريبية تعد VAT، ضريبة المدخلات، الضريبة الواجبة الدفع والصادرات - دون استبدال المشورة الضريبية المهنية.</a:t>
            </a:r>
            <a:endParaRPr sz="1700"/>
          </a:p>
        </p:txBody>
      </p:sp>
    </p:spTree>
    <p:extLst>
      <p:ext uri="{BB962C8B-B14F-4D97-AF65-F5344CB8AC3E}">
        <p14:creationId xmlns:p14="http://schemas.microsoft.com/office/powerpoint/2010/main" val="997100207"/>
      </p:ext>
    </p:extLst>
  </p:cSld>
</p:sld>
</file>

<file path=ppt/slides/slide6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4531834-34B7-4DEA-BE61-76E200A5EF2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F9E8D87-E7E3-4BC0-B782-AFB0252E187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08B643F-25F3-4255-B308-DE87312CCEF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69</a:t>
            </a:r>
            <a:endParaRPr sz="750"/>
          </a:p>
        </p:txBody>
      </p:sp>
      <p:sp>
        <p:nvSpPr>
          <p:cNvPr id="5" name="Text 3">
            <a:extLst xmlns:a="http://schemas.openxmlformats.org/drawingml/2006/main">
              <a:ext uri="{FF2B5EF4-FFF2-40B4-BE49-F238E27FC236}">
                <a16:creationId xmlns:a16="http://schemas.microsoft.com/office/drawing/2014/main" id="{D54CE10D-DBB3-49E8-8A52-D4909BC2C361}"/>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موجز</a:t>
            </a:r>
            <a:endParaRPr sz="3100"/>
          </a:p>
        </p:txBody>
      </p:sp>
      <p:sp>
        <p:nvSpPr>
          <p:cNvPr id="6" name="Text 4">
            <a:extLst xmlns:a="http://schemas.openxmlformats.org/drawingml/2006/main">
              <a:ext uri="{FF2B5EF4-FFF2-40B4-BE49-F238E27FC236}">
                <a16:creationId xmlns:a16="http://schemas.microsoft.com/office/drawing/2014/main" id="{BAEAE4F1-F4E8-41E8-8896-66B86D19B6B4}"/>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عرض صافيه، إجماليه، VAT، ضريبة المدخلات والضريبة المستحقة الدفع.</a:t>
            </a:r>
            <a:endParaRPr sz="1400"/>
          </a:p>
        </p:txBody>
      </p:sp>
      <p:sp>
        <p:nvSpPr>
          <p:cNvPr id="7" name="Text 5">
            <a:extLst xmlns:a="http://schemas.openxmlformats.org/drawingml/2006/main">
              <a:ext uri="{FF2B5EF4-FFF2-40B4-BE49-F238E27FC236}">
                <a16:creationId xmlns:a16="http://schemas.microsoft.com/office/drawing/2014/main" id="{E77EF7EC-1631-457B-9E43-405FEC6455C3}"/>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ويمكن النظر إلى الفترات الزمنية شهرياً أو فصلياً.</a:t>
            </a:r>
            <a:endParaRPr sz="1450"/>
          </a:p>
          <a:p xmlns:a="http://schemas.openxmlformats.org/drawingml/2006/main">
            <a:pPr marL="0" indent="0">
              <a:buNone/>
            </a:pPr>
            <a:r>
              <a:rPr sz="1450" b="1">
                <a:solidFill>
                  <a:srgbClr val="278A35"/>
                </a:solidFill>
                <a:latin typeface="Aptos"/>
                <a:ea typeface="Aptos"/>
                <a:cs typeface="Aptos"/>
              </a:rPr>
              <a:t>• VAT وضريبة المدخلات موحدة بوضوح.</a:t>
            </a:r>
            <a:endParaRPr sz="1450"/>
          </a:p>
          <a:p xmlns:a="http://schemas.openxmlformats.org/drawingml/2006/main">
            <a:pPr marL="0" indent="0">
              <a:buNone/>
            </a:pPr>
            <a:r>
              <a:rPr sz="1450" b="1">
                <a:solidFill>
                  <a:srgbClr val="278A35"/>
                </a:solidFill>
                <a:latin typeface="Aptos"/>
                <a:ea typeface="Aptos"/>
                <a:cs typeface="Aptos"/>
              </a:rPr>
              <a:t>• CSV تدعم الصادرات التحضير لمسك الدفاتر والمستشارين الضريبيين.</a:t>
            </a:r>
            <a:endParaRPr sz="1450"/>
          </a:p>
          <a:p xmlns:a="http://schemas.openxmlformats.org/drawingml/2006/main">
            <a:pPr marL="0" indent="0">
              <a:buNone/>
            </a:pPr>
            <a:r>
              <a:rPr sz="1450" b="1">
                <a:solidFill>
                  <a:srgbClr val="278A35"/>
                </a:solidFill>
                <a:latin typeface="Aptos"/>
                <a:ea typeface="Aptos"/>
                <a:cs typeface="Aptos"/>
              </a:rPr>
              <a:t>• DATEV يمكن إعداد الإعداد في إعدادات الشركة.</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f9118d3dcc4b40be"/>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F10085CA-FACC-428A-8F40-F786035D7E3E}"/>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7CA9D73C-F82C-420B-B5E7-2BBB19D1C261}"/>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الصافي</a:t>
            </a:r>
            <a:endParaRPr sz="850"/>
          </a:p>
        </p:txBody>
      </p:sp>
      <p:sp>
        <p:nvSpPr>
          <p:cNvPr id="11" name="Shape 8">
            <a:extLst xmlns:a="http://schemas.openxmlformats.org/drawingml/2006/main">
              <a:ext uri="{FF2B5EF4-FFF2-40B4-BE49-F238E27FC236}">
                <a16:creationId xmlns:a16="http://schemas.microsoft.com/office/drawing/2014/main" id="{F672613F-6E21-4C8A-BBF6-43377223228F}"/>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B11E513C-8F38-441B-9A6E-B8C9AE0FE3F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VAT</a:t>
            </a:r>
            <a:endParaRPr sz="850"/>
          </a:p>
        </p:txBody>
      </p:sp>
      <p:sp>
        <p:nvSpPr>
          <p:cNvPr id="13" name="Shape 10">
            <a:extLst xmlns:a="http://schemas.openxmlformats.org/drawingml/2006/main">
              <a:ext uri="{FF2B5EF4-FFF2-40B4-BE49-F238E27FC236}">
                <a16:creationId xmlns:a16="http://schemas.microsoft.com/office/drawing/2014/main" id="{CDE27CFC-2E5B-4D95-A18C-81E654D1F149}"/>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6148442F-0866-4D91-A7FF-CAC718DF409B}"/>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DATEV</a:t>
            </a:r>
            <a:endParaRPr sz="850"/>
          </a:p>
        </p:txBody>
      </p:sp>
    </p:spTree>
    <p:extLst>
      <p:ext uri="{BB962C8B-B14F-4D97-AF65-F5344CB8AC3E}">
        <p14:creationId xmlns:p14="http://schemas.microsoft.com/office/powerpoint/2010/main" val="433144054"/>
      </p:ext>
    </p:extLst>
  </p:cSld>
</p:sld>
</file>

<file path=ppt/slides/slide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CDA69DA-1219-460D-90C1-A10E75AEAC6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6FDB9AF-6190-409A-8058-A277975CC886}"/>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B6DCCFF-A710-4F78-8443-F8854414559A}"/>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07</a:t>
            </a:r>
            <a:endParaRPr sz="750"/>
          </a:p>
        </p:txBody>
      </p:sp>
      <p:sp>
        <p:nvSpPr>
          <p:cNvPr id="5" name="Text 3">
            <a:extLst xmlns:a="http://schemas.openxmlformats.org/drawingml/2006/main">
              <a:ext uri="{FF2B5EF4-FFF2-40B4-BE49-F238E27FC236}">
                <a16:creationId xmlns:a16="http://schemas.microsoft.com/office/drawing/2014/main" id="{CB7A9BE3-D704-490A-B3D0-25B366333255}"/>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من هو البرنامج المصمم له؟</a:t>
            </a:r>
            <a:endParaRPr sz="3100"/>
          </a:p>
        </p:txBody>
      </p:sp>
      <p:sp>
        <p:nvSpPr>
          <p:cNvPr id="6" name="Text 4">
            <a:extLst xmlns:a="http://schemas.openxmlformats.org/drawingml/2006/main">
              <a:ext uri="{FF2B5EF4-FFF2-40B4-BE49-F238E27FC236}">
                <a16:creationId xmlns:a16="http://schemas.microsoft.com/office/drawing/2014/main" id="{371E6567-89C5-4471-AA0B-3DB85F57D2BA}"/>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بنيت من أجل أعمال تجارية حقيقية - وليس من أجل عمليات المكاتب المجردة.</a:t>
            </a:r>
            <a:endParaRPr sz="1400"/>
          </a:p>
        </p:txBody>
      </p:sp>
      <p:sp>
        <p:nvSpPr>
          <p:cNvPr id="7" name="Text 5">
            <a:extLst xmlns:a="http://schemas.openxmlformats.org/drawingml/2006/main">
              <a:ext uri="{FF2B5EF4-FFF2-40B4-BE49-F238E27FC236}">
                <a16:creationId xmlns:a16="http://schemas.microsoft.com/office/drawing/2014/main" id="{485E5218-EA03-4DBC-8999-09C107F45A0F}"/>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أصحاب الملكية المُنفردين و الفرق الصغيرة التي تريد حضور أكثر احترافية</a:t>
            </a:r>
            <a:endParaRPr sz="1550"/>
          </a:p>
          <a:p xmlns:a="http://schemas.openxmlformats.org/drawingml/2006/main">
            <a:pPr marL="0" indent="0">
              <a:buNone/>
            </a:pPr>
            <a:r>
              <a:rPr sz="1550" b="1">
                <a:solidFill>
                  <a:srgbClr val="278A35"/>
                </a:solidFill>
                <a:latin typeface="Aptos"/>
                <a:ea typeface="Aptos"/>
                <a:cs typeface="Aptos"/>
              </a:rPr>
              <a:t>• -نمو الشركات المتنقله مع وظائف متعددة، مركبات، مستخدمين</a:t>
            </a:r>
            <a:endParaRPr sz="1550"/>
          </a:p>
          <a:p xmlns:a="http://schemas.openxmlformats.org/drawingml/2006/main">
            <a:pPr marL="0" indent="0">
              <a:buNone/>
            </a:pPr>
            <a:r>
              <a:rPr sz="1550" b="1">
                <a:solidFill>
                  <a:srgbClr val="278A35"/>
                </a:solidFill>
                <a:latin typeface="Aptos"/>
                <a:ea typeface="Aptos"/>
                <a:cs typeface="Aptos"/>
              </a:rPr>
              <a:t>• الشركات التي تسعى إلى رقمنة الدراسات الاستقصائية والعروض والوثائق.</a:t>
            </a:r>
            <a:endParaRPr sz="1550"/>
          </a:p>
          <a:p xmlns:a="http://schemas.openxmlformats.org/drawingml/2006/main">
            <a:pPr marL="0" indent="0">
              <a:buNone/>
            </a:pPr>
            <a:r>
              <a:rPr sz="1550" b="1">
                <a:solidFill>
                  <a:srgbClr val="278A35"/>
                </a:solidFill>
                <a:latin typeface="Aptos"/>
                <a:ea typeface="Aptos"/>
                <a:cs typeface="Aptos"/>
              </a:rPr>
              <a:t>• الأعمال التجارية التي تريد بناء عبر العملاء، التخزين، الأسطول، المالية والسجلات.</a:t>
            </a:r>
            <a:endParaRPr sz="1550"/>
          </a:p>
        </p:txBody>
      </p:sp>
      <p:sp>
        <p:nvSpPr>
          <p:cNvPr id="8" name="Text 6">
            <a:extLst xmlns:a="http://schemas.openxmlformats.org/drawingml/2006/main">
              <a:ext uri="{FF2B5EF4-FFF2-40B4-BE49-F238E27FC236}">
                <a16:creationId xmlns:a16="http://schemas.microsoft.com/office/drawing/2014/main" id="{B3320A25-1E7F-46D4-8506-91DF706659A5}"/>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قوي بشكل خاص حيثما تحتاج إدارة المكاتب والجدولة التشغيلية للعمل يدا بيد.</a:t>
            </a:r>
            <a:endParaRPr sz="2000"/>
          </a:p>
        </p:txBody>
      </p:sp>
    </p:spTree>
    <p:extLst>
      <p:ext uri="{BB962C8B-B14F-4D97-AF65-F5344CB8AC3E}">
        <p14:creationId xmlns:p14="http://schemas.microsoft.com/office/powerpoint/2010/main" val="1140528984"/>
      </p:ext>
    </p:extLst>
  </p:cSld>
</p:sld>
</file>

<file path=ppt/slides/slide7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0652D80-4F8D-4F6C-AC28-1D537A4FE01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058C41A-E413-4F30-938C-43116116F0C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8504059-1380-4A0E-8236-201EC1A2765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70</a:t>
            </a:r>
            <a:endParaRPr sz="750"/>
          </a:p>
        </p:txBody>
      </p:sp>
      <p:sp>
        <p:nvSpPr>
          <p:cNvPr id="5" name="Text 3">
            <a:extLst xmlns:a="http://schemas.openxmlformats.org/drawingml/2006/main">
              <a:ext uri="{FF2B5EF4-FFF2-40B4-BE49-F238E27FC236}">
                <a16:creationId xmlns:a16="http://schemas.microsoft.com/office/drawing/2014/main" id="{5FE11817-99AD-4421-AC52-B7DE465F880A}"/>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ألف - تمييز هام</a:t>
            </a:r>
            <a:endParaRPr sz="3100"/>
          </a:p>
        </p:txBody>
      </p:sp>
      <p:sp>
        <p:nvSpPr>
          <p:cNvPr id="6" name="Text 4">
            <a:extLst xmlns:a="http://schemas.openxmlformats.org/drawingml/2006/main">
              <a:ext uri="{FF2B5EF4-FFF2-40B4-BE49-F238E27FC236}">
                <a16:creationId xmlns:a16="http://schemas.microsoft.com/office/drawing/2014/main" id="{656771FA-2087-45C2-A47A-24CFC7369EC3}"/>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لا يستعاض عن المشورة الضريبية المهنية أو العرض المباشر ELSTER.</a:t>
            </a:r>
            <a:endParaRPr sz="1400"/>
          </a:p>
        </p:txBody>
      </p:sp>
      <p:sp>
        <p:nvSpPr>
          <p:cNvPr id="7" name="Text 5">
            <a:extLst xmlns:a="http://schemas.openxmlformats.org/drawingml/2006/main">
              <a:ext uri="{FF2B5EF4-FFF2-40B4-BE49-F238E27FC236}">
                <a16:creationId xmlns:a16="http://schemas.microsoft.com/office/drawing/2014/main" id="{FE82B530-4EB3-47AD-BEEE-05F55492D847}"/>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ويُعدّ هذا التطبيق المجاميع والبيانات.</a:t>
            </a:r>
            <a:endParaRPr sz="1550"/>
          </a:p>
          <a:p xmlns:a="http://schemas.openxmlformats.org/drawingml/2006/main">
            <a:pPr marL="0" indent="0">
              <a:buNone/>
            </a:pPr>
            <a:r>
              <a:rPr sz="1550" b="1">
                <a:solidFill>
                  <a:srgbClr val="278A35"/>
                </a:solidFill>
                <a:latin typeface="Aptos"/>
                <a:ea typeface="Aptos"/>
                <a:cs typeface="Aptos"/>
              </a:rPr>
              <a:t>• وتظل كل شركة مسؤولة عن التحقق من المعلومات الضريبية الإلزامية.</a:t>
            </a:r>
            <a:endParaRPr sz="1550"/>
          </a:p>
          <a:p xmlns:a="http://schemas.openxmlformats.org/drawingml/2006/main">
            <a:pPr marL="0" indent="0">
              <a:buNone/>
            </a:pPr>
            <a:r>
              <a:rPr sz="1550" b="1">
                <a:solidFill>
                  <a:srgbClr val="278A35"/>
                </a:solidFill>
                <a:latin typeface="Aptos"/>
                <a:ea typeface="Aptos"/>
                <a:cs typeface="Aptos"/>
              </a:rPr>
              <a:t>• DATEV والقصد من الصادرات هو مواصلة التجهيز. (CSV)</a:t>
            </a:r>
            <a:endParaRPr sz="1550"/>
          </a:p>
          <a:p xmlns:a="http://schemas.openxmlformats.org/drawingml/2006/main">
            <a:pPr marL="0" indent="0">
              <a:buNone/>
            </a:pPr>
            <a:r>
              <a:rPr sz="1550" b="1">
                <a:solidFill>
                  <a:srgbClr val="278A35"/>
                </a:solidFill>
                <a:latin typeface="Aptos"/>
                <a:ea typeface="Aptos"/>
                <a:cs typeface="Aptos"/>
              </a:rPr>
              <a:t>• وهذا التمييز الواضح يبني الثقة ويتجنب التوقعات الزائفة.</a:t>
            </a:r>
            <a:endParaRPr sz="1550"/>
          </a:p>
        </p:txBody>
      </p:sp>
      <p:sp>
        <p:nvSpPr>
          <p:cNvPr id="8" name="Text 6">
            <a:extLst xmlns:a="http://schemas.openxmlformats.org/drawingml/2006/main">
              <a:ext uri="{FF2B5EF4-FFF2-40B4-BE49-F238E27FC236}">
                <a16:creationId xmlns:a16="http://schemas.microsoft.com/office/drawing/2014/main" id="{70CE4165-B7B2-4B19-AB10-BDD982B9AE2F}"/>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نظرة عامة عملية - لا مشورة ضريبية.</a:t>
            </a:r>
            <a:endParaRPr sz="2000"/>
          </a:p>
        </p:txBody>
      </p:sp>
    </p:spTree>
    <p:extLst>
      <p:ext uri="{BB962C8B-B14F-4D97-AF65-F5344CB8AC3E}">
        <p14:creationId xmlns:p14="http://schemas.microsoft.com/office/powerpoint/2010/main" val="1497361654"/>
      </p:ext>
    </p:extLst>
  </p:cSld>
</p:sld>
</file>

<file path=ppt/slides/slide7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3FC8610-DA02-4C7A-96C7-89ADEECF53A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78160557-8721-4D36-9A5A-A5A4EC549B7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1FE404E3-2956-4220-AA1D-A787F0B7F17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71</a:t>
            </a:r>
            <a:endParaRPr sz="750"/>
          </a:p>
        </p:txBody>
      </p:sp>
      <p:sp>
        <p:nvSpPr>
          <p:cNvPr id="5" name="Text 3">
            <a:extLst xmlns:a="http://schemas.openxmlformats.org/drawingml/2006/main">
              <a:ext uri="{FF2B5EF4-FFF2-40B4-BE49-F238E27FC236}">
                <a16:creationId xmlns:a16="http://schemas.microsoft.com/office/drawing/2014/main" id="{5C04CC12-831F-4B93-A3DD-BD6209A9F74B}"/>
              </a:ext>
            </a:extLst>
          </p:cNvPr>
          <p:cNvSpPr>
            <a:spLocks xmlns:a="http://schemas.openxmlformats.org/drawingml/2006/main" noGrp="1"/>
          </p:cNvSpPr>
          <p:nvPr/>
        </p:nvSpPr>
        <p:spPr>
          <a:xfrm xmlns:a="http://schemas.openxmlformats.org/drawingml/2006/main">
            <a:off x="685800" y="566928"/>
            <a:ext cx="10789920" cy="512064"/>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3000" b="1">
                <a:solidFill>
                  <a:srgbClr val="17251D"/>
                </a:solidFill>
                <a:latin typeface="Aptos Display"/>
                <a:ea typeface="Aptos Display"/>
                <a:cs typeface="Aptos Display"/>
              </a:rPr>
              <a:t>بيانات الضريبة من الوظائف الحقيقية</a:t>
            </a:r>
            <a:endParaRPr sz="3000"/>
          </a:p>
        </p:txBody>
      </p:sp>
      <p:sp>
        <p:nvSpPr>
          <p:cNvPr id="6" name="Text 4">
            <a:extLst xmlns:a="http://schemas.openxmlformats.org/drawingml/2006/main">
              <a:ext uri="{FF2B5EF4-FFF2-40B4-BE49-F238E27FC236}">
                <a16:creationId xmlns:a16="http://schemas.microsoft.com/office/drawing/2014/main" id="{0B3AFC95-55DB-43F7-ADEB-55366A154EB1}"/>
              </a:ext>
            </a:extLst>
          </p:cNvPr>
          <p:cNvSpPr>
            <a:spLocks xmlns:a="http://schemas.openxmlformats.org/drawingml/2006/main" noGrp="1"/>
          </p:cNvSpPr>
          <p:nvPr/>
        </p:nvSpPr>
        <p:spPr>
          <a:xfrm xmlns:a="http://schemas.openxmlformats.org/drawingml/2006/main">
            <a:off x="1645920" y="1115568"/>
            <a:ext cx="8961120" cy="3474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1350">
                <a:solidFill>
                  <a:srgbClr val="66716A"/>
                </a:solidFill>
                <a:latin typeface="Aptos"/>
                <a:ea typeface="Aptos"/>
                <a:cs typeface="Aptos"/>
              </a:rPr>
              <a:t>ويستند الموجز إلى الوظائف والمدفوعات والنفقات خلال الفترة المختارة.</a:t>
            </a:r>
            <a:endParaRPr sz="1350"/>
          </a:p>
        </p:txBody>
      </p:sp>
      <p:pic>
        <p:nvPicPr>
          <p:cNvPr id="15" name="Image 0"/>
          <p:cNvPicPr>
            <a:picLocks xmlns:a="http://schemas.openxmlformats.org/drawingml/2006/main" noChangeAspect="1"/>
          </p:cNvPicPr>
          <p:nvPr/>
        </p:nvPicPr>
        <p:blipFill>
          <a:blip xmlns:r="http://schemas.openxmlformats.org/officeDocument/2006/relationships" xmlns:a="http://schemas.openxmlformats.org/drawingml/2006/main" r:embed="Rc952153d9fbe4214"/>
          <a:stretch xmlns:a="http://schemas.openxmlformats.org/drawingml/2006/main">
            <a:fillRect l="0" t="0" r="0" b="0"/>
          </a:stretch>
        </p:blipFill>
        <p:spPr>
          <a:xfrm xmlns:a="http://schemas.openxmlformats.org/drawingml/2006/main">
            <a:off x="4533138" y="1719072"/>
            <a:ext cx="3140964" cy="4187952"/>
          </a:xfrm>
          <a:prstGeom xmlns:a="http://schemas.openxmlformats.org/drawingml/2006/main" prst="rect">
            <a:avLst/>
          </a:prstGeom>
        </p:spPr>
      </p:pic>
      <p:sp>
        <p:nvSpPr>
          <p:cNvPr id="8" name="Text 5">
            <a:extLst xmlns:a="http://schemas.openxmlformats.org/drawingml/2006/main">
              <a:ext uri="{FF2B5EF4-FFF2-40B4-BE49-F238E27FC236}">
                <a16:creationId xmlns:a16="http://schemas.microsoft.com/office/drawing/2014/main" id="{2FD7BB23-1758-4257-BE1C-B5449A69C779}"/>
              </a:ext>
            </a:extLst>
          </p:cNvPr>
          <p:cNvSpPr>
            <a:spLocks xmlns:a="http://schemas.openxmlformats.org/drawingml/2006/main" noGrp="1"/>
          </p:cNvSpPr>
          <p:nvPr/>
        </p:nvSpPr>
        <p:spPr>
          <a:xfrm xmlns:a="http://schemas.openxmlformats.org/drawingml/2006/main">
            <a:off x="1920240" y="6071616"/>
            <a:ext cx="8321040" cy="25603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150" b="1">
                <a:solidFill>
                  <a:srgbClr val="0E3B22"/>
                </a:solidFill>
                <a:latin typeface="Aptos"/>
                <a:ea typeface="Aptos"/>
                <a:cs typeface="Aptos"/>
              </a:rPr>
              <a:t>ويصبح العمل التنفيذي تحليلاً معداً.</a:t>
            </a:r>
            <a:endParaRPr sz="1150"/>
          </a:p>
        </p:txBody>
      </p:sp>
    </p:spTree>
    <p:extLst>
      <p:ext uri="{BB962C8B-B14F-4D97-AF65-F5344CB8AC3E}">
        <p14:creationId xmlns:p14="http://schemas.microsoft.com/office/powerpoint/2010/main" val="197073046"/>
      </p:ext>
    </p:extLst>
  </p:cSld>
</p:sld>
</file>

<file path=ppt/slides/slide7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204D64C-5F18-4E17-BA3F-6CA585535C5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13822DD-EE67-4DCC-8C85-4D374D15492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7E8ABD25-CC34-487E-81FF-AC64320EC1D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72</a:t>
            </a:r>
            <a:endParaRPr sz="750"/>
          </a:p>
        </p:txBody>
      </p:sp>
      <p:sp>
        <p:nvSpPr>
          <p:cNvPr id="5" name="Text 3">
            <a:extLst xmlns:a="http://schemas.openxmlformats.org/drawingml/2006/main">
              <a:ext uri="{FF2B5EF4-FFF2-40B4-BE49-F238E27FC236}">
                <a16:creationId xmlns:a16="http://schemas.microsoft.com/office/drawing/2014/main" id="{855801E0-A725-4BD0-B843-23EBD2C41367}"/>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16</a:t>
            </a:r>
            <a:endParaRPr sz="1100"/>
          </a:p>
        </p:txBody>
      </p:sp>
      <p:sp>
        <p:nvSpPr>
          <p:cNvPr id="6" name="Text 4">
            <a:extLst xmlns:a="http://schemas.openxmlformats.org/drawingml/2006/main">
              <a:ext uri="{FF2B5EF4-FFF2-40B4-BE49-F238E27FC236}">
                <a16:creationId xmlns:a16="http://schemas.microsoft.com/office/drawing/2014/main" id="{684B940B-03F7-443A-A2EC-6BDFAB9BCD7B}"/>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الشركة والعلامات التجارية والتسويف</a:t>
            </a:r>
            <a:endParaRPr sz="4300"/>
          </a:p>
        </p:txBody>
      </p:sp>
      <p:sp>
        <p:nvSpPr>
          <p:cNvPr id="7" name="Text 5">
            <a:extLst xmlns:a="http://schemas.openxmlformats.org/drawingml/2006/main">
              <a:ext uri="{FF2B5EF4-FFF2-40B4-BE49-F238E27FC236}">
                <a16:creationId xmlns:a16="http://schemas.microsoft.com/office/drawing/2014/main" id="{27593FC6-A696-4A9D-BB6F-3FC2154ED59A}"/>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كل شركة يجب أن تكون قادرة على التكيف MovePilot Pro مع علامتها التجارية الخاصة.</a:t>
            </a:r>
            <a:endParaRPr sz="1700"/>
          </a:p>
        </p:txBody>
      </p:sp>
    </p:spTree>
    <p:extLst>
      <p:ext uri="{BB962C8B-B14F-4D97-AF65-F5344CB8AC3E}">
        <p14:creationId xmlns:p14="http://schemas.microsoft.com/office/powerpoint/2010/main" val="786281976"/>
      </p:ext>
    </p:extLst>
  </p:cSld>
</p:sld>
</file>

<file path=ppt/slides/slide7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32815B79-17ED-4B8B-8F4C-FEFBBD8CB0C4}"/>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0C03E25-2584-4062-ABE9-A0C238BAEC2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048549AB-7672-4EF6-AD24-1A9D900308B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73</a:t>
            </a:r>
            <a:endParaRPr sz="750"/>
          </a:p>
        </p:txBody>
      </p:sp>
      <p:sp>
        <p:nvSpPr>
          <p:cNvPr id="5" name="Text 3">
            <a:extLst xmlns:a="http://schemas.openxmlformats.org/drawingml/2006/main">
              <a:ext uri="{FF2B5EF4-FFF2-40B4-BE49-F238E27FC236}">
                <a16:creationId xmlns:a16="http://schemas.microsoft.com/office/drawing/2014/main" id="{735B48E7-E53C-4F03-84B4-8591BD5B74BA}"/>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إعدادات الشركة</a:t>
            </a:r>
            <a:endParaRPr sz="3100"/>
          </a:p>
        </p:txBody>
      </p:sp>
      <p:sp>
        <p:nvSpPr>
          <p:cNvPr id="6" name="Text 4">
            <a:extLst xmlns:a="http://schemas.openxmlformats.org/drawingml/2006/main">
              <a:ext uri="{FF2B5EF4-FFF2-40B4-BE49-F238E27FC236}">
                <a16:creationId xmlns:a16="http://schemas.microsoft.com/office/drawing/2014/main" id="{DE7AE678-3698-412D-9FED-D38528D2722F}"/>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وتدار بصورة مركزية عمليات النزوح والألوان والأسعار والوثائق وتفاصيل الشركات.</a:t>
            </a:r>
            <a:endParaRPr sz="1400"/>
          </a:p>
        </p:txBody>
      </p:sp>
      <p:sp>
        <p:nvSpPr>
          <p:cNvPr id="7" name="Text 5">
            <a:extLst xmlns:a="http://schemas.openxmlformats.org/drawingml/2006/main">
              <a:ext uri="{FF2B5EF4-FFF2-40B4-BE49-F238E27FC236}">
                <a16:creationId xmlns:a16="http://schemas.microsoft.com/office/drawing/2014/main" id="{E4D97F4E-7011-459D-9519-EA8553B274C5}"/>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تفاصيل شركتك الخاصة توفر الأساس للمستندات.</a:t>
            </a:r>
            <a:endParaRPr sz="1450"/>
          </a:p>
          <a:p xmlns:a="http://schemas.openxmlformats.org/drawingml/2006/main">
            <a:pPr marL="0" indent="0">
              <a:buNone/>
            </a:pPr>
            <a:r>
              <a:rPr sz="1450" b="1">
                <a:solidFill>
                  <a:srgbClr val="278A35"/>
                </a:solidFill>
                <a:latin typeface="Aptos"/>
                <a:ea typeface="Aptos"/>
                <a:cs typeface="Aptos"/>
              </a:rPr>
              <a:t>• الـ و الـ تصميم.</a:t>
            </a:r>
            <a:endParaRPr sz="1450"/>
          </a:p>
          <a:p xmlns:a="http://schemas.openxmlformats.org/drawingml/2006/main">
            <a:pPr marL="0" indent="0">
              <a:buNone/>
            </a:pPr>
            <a:r>
              <a:rPr sz="1450" b="1">
                <a:solidFill>
                  <a:srgbClr val="278A35"/>
                </a:solidFill>
                <a:latin typeface="Aptos"/>
                <a:ea typeface="Aptos"/>
                <a:cs typeface="Aptos"/>
              </a:rPr>
              <a:t>• ويمكن إعداد الأسس والوثائق المتعلقة بالتسعير.</a:t>
            </a:r>
            <a:endParaRPr sz="1450"/>
          </a:p>
          <a:p xmlns:a="http://schemas.openxmlformats.org/drawingml/2006/main">
            <a:pPr marL="0" indent="0">
              <a:buNone/>
            </a:pPr>
            <a:r>
              <a:rPr sz="1450" b="1">
                <a:solidFill>
                  <a:srgbClr val="278A35"/>
                </a:solidFill>
                <a:latin typeface="Aptos"/>
                <a:ea typeface="Aptos"/>
                <a:cs typeface="Aptos"/>
              </a:rPr>
              <a:t>• مساعد مساعد مساعد يساعدك على البدء</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b14a5cb31a6e4176"/>
          <a:stretch xmlns:a="http://schemas.openxmlformats.org/drawingml/2006/main">
            <a:fillRect l="0" t="0" r="0" b="0"/>
          </a:stretch>
        </p:blipFill>
        <p:spPr>
          <a:xfrm xmlns:a="http://schemas.openxmlformats.org/drawingml/2006/main">
            <a:off x="6680835" y="804672"/>
            <a:ext cx="4011930" cy="534924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1CE89643-E295-4BA3-A558-6C722D4AED6D}"/>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0DD459E0-7E2C-4BBF-A849-865101F0540B}"/>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اللّو</a:t>
            </a:r>
            <a:endParaRPr sz="850"/>
          </a:p>
        </p:txBody>
      </p:sp>
      <p:sp>
        <p:nvSpPr>
          <p:cNvPr id="11" name="Shape 8">
            <a:extLst xmlns:a="http://schemas.openxmlformats.org/drawingml/2006/main">
              <a:ext uri="{FF2B5EF4-FFF2-40B4-BE49-F238E27FC236}">
                <a16:creationId xmlns:a16="http://schemas.microsoft.com/office/drawing/2014/main" id="{1462C106-3CD9-402D-88F0-FD9FD8E4A09A}"/>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32F41A96-6880-4789-932A-ABB09F2C0964}"/>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الألوان</a:t>
            </a:r>
            <a:endParaRPr sz="850"/>
          </a:p>
        </p:txBody>
      </p:sp>
      <p:sp>
        <p:nvSpPr>
          <p:cNvPr id="13" name="Shape 10">
            <a:extLst xmlns:a="http://schemas.openxmlformats.org/drawingml/2006/main">
              <a:ext uri="{FF2B5EF4-FFF2-40B4-BE49-F238E27FC236}">
                <a16:creationId xmlns:a16="http://schemas.microsoft.com/office/drawing/2014/main" id="{5C034CE0-FF8B-428C-8AB8-883D9A68B61E}"/>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6289C488-43B9-4EAA-B47A-64A313F4FD97}"/>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3381"/>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 الوثائق</a:t>
            </a:r>
            <a:endParaRPr sz="850"/>
          </a:p>
        </p:txBody>
      </p:sp>
    </p:spTree>
    <p:extLst>
      <p:ext uri="{BB962C8B-B14F-4D97-AF65-F5344CB8AC3E}">
        <p14:creationId xmlns:p14="http://schemas.microsoft.com/office/powerpoint/2010/main" val="402661498"/>
      </p:ext>
    </p:extLst>
  </p:cSld>
</p:sld>
</file>

<file path=ppt/slides/slide7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F296595-946A-4A77-8B1B-7517C76124E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0F18BF1-29B3-4DF7-BF30-529FF98C33B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31ED9D5-23A0-4C7B-BFC1-CAC76733EA5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74</a:t>
            </a:r>
            <a:endParaRPr sz="750"/>
          </a:p>
        </p:txBody>
      </p:sp>
      <p:sp>
        <p:nvSpPr>
          <p:cNvPr id="5" name="Text 3">
            <a:extLst xmlns:a="http://schemas.openxmlformats.org/drawingml/2006/main">
              <a:ext uri="{FF2B5EF4-FFF2-40B4-BE49-F238E27FC236}">
                <a16:creationId xmlns:a16="http://schemas.microsoft.com/office/drawing/2014/main" id="{B7018DFA-550A-4C4A-AE08-10CBB5629DCB}"/>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43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الوثائق المهنية في تصميمك الخاص</a:t>
            </a:r>
            <a:endParaRPr sz="3100"/>
          </a:p>
        </p:txBody>
      </p:sp>
      <p:sp>
        <p:nvSpPr>
          <p:cNvPr id="6" name="Text 4">
            <a:extLst xmlns:a="http://schemas.openxmlformats.org/drawingml/2006/main">
              <a:ext uri="{FF2B5EF4-FFF2-40B4-BE49-F238E27FC236}">
                <a16:creationId xmlns:a16="http://schemas.microsoft.com/office/drawing/2014/main" id="{FE7258B3-DA2C-4DF8-ABAF-9867BCE12759}"/>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ينبغي أن تعزز البرمجيات علامتك التجارية - لا أن تخفيها.</a:t>
            </a:r>
            <a:endParaRPr sz="1400"/>
          </a:p>
        </p:txBody>
      </p:sp>
      <p:sp>
        <p:nvSpPr>
          <p:cNvPr id="7" name="Text 5">
            <a:extLst xmlns:a="http://schemas.openxmlformats.org/drawingml/2006/main">
              <a:ext uri="{FF2B5EF4-FFF2-40B4-BE49-F238E27FC236}">
                <a16:creationId xmlns:a16="http://schemas.microsoft.com/office/drawing/2014/main" id="{860BB515-B345-47A9-9225-616953EAAAE5}"/>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PDF يمكن إنشاء PDF بشعارك وتفاصيل شركتك.</a:t>
            </a:r>
            <a:endParaRPr sz="1550"/>
          </a:p>
          <a:p xmlns:a="http://schemas.openxmlformats.org/drawingml/2006/main">
            <a:pPr marL="0" indent="0">
              <a:buNone/>
            </a:pPr>
            <a:r>
              <a:rPr sz="1550" b="1">
                <a:solidFill>
                  <a:srgbClr val="278A35"/>
                </a:solidFill>
                <a:latin typeface="Aptos"/>
                <a:ea typeface="Aptos"/>
                <a:cs typeface="Aptos"/>
              </a:rPr>
              <a:t>• وتدعم الألوان والوثائق وجود العلامة التجارية المتسقة.</a:t>
            </a:r>
            <a:endParaRPr sz="1550"/>
          </a:p>
          <a:p xmlns:a="http://schemas.openxmlformats.org/drawingml/2006/main">
            <a:pPr marL="0" indent="0">
              <a:buNone/>
            </a:pPr>
            <a:r>
              <a:rPr sz="1550" b="1">
                <a:solidFill>
                  <a:srgbClr val="278A35"/>
                </a:solidFill>
                <a:latin typeface="Aptos"/>
                <a:ea typeface="Aptos"/>
                <a:cs typeface="Aptos"/>
              </a:rPr>
              <a:t>• ويتلقّى الزبائن عروضاً وعقوداً وفواتير أكثر احترافاً.</a:t>
            </a:r>
            <a:endParaRPr sz="1550"/>
          </a:p>
          <a:p xmlns:a="http://schemas.openxmlformats.org/drawingml/2006/main">
            <a:pPr marL="0" indent="0">
              <a:buNone/>
            </a:pPr>
            <a:r>
              <a:rPr sz="1550" b="1">
                <a:solidFill>
                  <a:srgbClr val="278A35"/>
                </a:solidFill>
                <a:latin typeface="Aptos"/>
                <a:ea typeface="Aptos"/>
                <a:cs typeface="Aptos"/>
              </a:rPr>
              <a:t>• يمكن أن تصبح أيضاً رموز بطاقات الصندوق و QR جزءاً من هويتك التجارية.</a:t>
            </a:r>
            <a:endParaRPr sz="1550"/>
          </a:p>
        </p:txBody>
      </p:sp>
      <p:sp>
        <p:nvSpPr>
          <p:cNvPr id="8" name="Text 6">
            <a:extLst xmlns:a="http://schemas.openxmlformats.org/drawingml/2006/main">
              <a:ext uri="{FF2B5EF4-FFF2-40B4-BE49-F238E27FC236}">
                <a16:creationId xmlns:a16="http://schemas.microsoft.com/office/drawing/2014/main" id="{050089A8-27E9-43D6-B105-08277BAD0DE5}"/>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تصبح أداة ضمن تصميمك الخاص.</a:t>
            </a:r>
            <a:endParaRPr sz="2000"/>
          </a:p>
        </p:txBody>
      </p:sp>
    </p:spTree>
    <p:extLst>
      <p:ext uri="{BB962C8B-B14F-4D97-AF65-F5344CB8AC3E}">
        <p14:creationId xmlns:p14="http://schemas.microsoft.com/office/powerpoint/2010/main" val="703178558"/>
      </p:ext>
    </p:extLst>
  </p:cSld>
</p:sld>
</file>

<file path=ppt/slides/slide7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A51B228-0508-4707-82A3-E62C0D03830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E645F78-2E20-4091-90F1-41CF7271D9C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9AF243CE-8F27-4824-8593-D79EB73783F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75</a:t>
            </a:r>
            <a:endParaRPr sz="750"/>
          </a:p>
        </p:txBody>
      </p:sp>
      <p:sp>
        <p:nvSpPr>
          <p:cNvPr id="5" name="Text 3">
            <a:extLst xmlns:a="http://schemas.openxmlformats.org/drawingml/2006/main">
              <a:ext uri="{FF2B5EF4-FFF2-40B4-BE49-F238E27FC236}">
                <a16:creationId xmlns:a16="http://schemas.microsoft.com/office/drawing/2014/main" id="{A4A2BC38-6C64-4949-BA1C-2C61DDA1FA3E}"/>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 حماية البيانات ومراقبتها</a:t>
            </a:r>
            <a:endParaRPr sz="3100"/>
          </a:p>
        </p:txBody>
      </p:sp>
      <p:sp>
        <p:nvSpPr>
          <p:cNvPr id="6" name="Text 4">
            <a:extLst xmlns:a="http://schemas.openxmlformats.org/drawingml/2006/main">
              <a:ext uri="{FF2B5EF4-FFF2-40B4-BE49-F238E27FC236}">
                <a16:creationId xmlns:a16="http://schemas.microsoft.com/office/drawing/2014/main" id="{600BCD08-921E-4CC7-BB4E-9B6ED95A0EC6}"/>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وتحتاج الأعمال التجارية المهنية إلى مراقبة بياناتها وخدماتها.</a:t>
            </a:r>
            <a:endParaRPr sz="1400"/>
          </a:p>
        </p:txBody>
      </p:sp>
      <p:sp>
        <p:nvSpPr>
          <p:cNvPr id="7" name="Text 5">
            <a:extLst xmlns:a="http://schemas.openxmlformats.org/drawingml/2006/main">
              <a:ext uri="{FF2B5EF4-FFF2-40B4-BE49-F238E27FC236}">
                <a16:creationId xmlns:a16="http://schemas.microsoft.com/office/drawing/2014/main" id="{86527358-1E34-4973-9808-DD18F1C6E5D0}"/>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البيانات منظمة على الجهاز ويمكن نسخها</a:t>
            </a:r>
            <a:endParaRPr sz="1550"/>
          </a:p>
          <a:p xmlns:a="http://schemas.openxmlformats.org/drawingml/2006/main">
            <a:pPr marL="0" indent="0">
              <a:buNone/>
            </a:pPr>
            <a:r>
              <a:rPr sz="1550" b="1">
                <a:solidFill>
                  <a:srgbClr val="278A35"/>
                </a:solidFill>
                <a:latin typeface="Aptos"/>
                <a:ea typeface="Aptos"/>
                <a:cs typeface="Aptos"/>
              </a:rPr>
              <a:t>• خصائص ABA يمكن استخدامها اختيارياً مع مفاتيحك API.</a:t>
            </a:r>
            <a:endParaRPr sz="1550"/>
          </a:p>
          <a:p xmlns:a="http://schemas.openxmlformats.org/drawingml/2006/main">
            <a:pPr marL="0" indent="0">
              <a:buNone/>
            </a:pPr>
            <a:r>
              <a:rPr sz="1550" b="1">
                <a:solidFill>
                  <a:srgbClr val="278A35"/>
                </a:solidFill>
                <a:latin typeface="Aptos"/>
                <a:ea typeface="Aptos"/>
                <a:cs typeface="Aptos"/>
              </a:rPr>
              <a:t>• وتحدد الشركات الخدمات الخارجية التي تستخدمها.</a:t>
            </a:r>
            <a:endParaRPr sz="1550"/>
          </a:p>
          <a:p xmlns:a="http://schemas.openxmlformats.org/drawingml/2006/main">
            <a:pPr marL="0" indent="0">
              <a:buNone/>
            </a:pPr>
            <a:r>
              <a:rPr sz="1550" b="1">
                <a:solidFill>
                  <a:srgbClr val="278A35"/>
                </a:solidFill>
                <a:latin typeface="Aptos"/>
                <a:ea typeface="Aptos"/>
                <a:cs typeface="Aptos"/>
              </a:rPr>
              <a:t>• وقد صمم هذا التطبيق للاستخدام العملي ويتجنب التعقيد غير الضروري.</a:t>
            </a:r>
            <a:endParaRPr sz="1550"/>
          </a:p>
        </p:txBody>
      </p:sp>
      <p:sp>
        <p:nvSpPr>
          <p:cNvPr id="8" name="Text 6">
            <a:extLst xmlns:a="http://schemas.openxmlformats.org/drawingml/2006/main">
              <a:ext uri="{FF2B5EF4-FFF2-40B4-BE49-F238E27FC236}">
                <a16:creationId xmlns:a16="http://schemas.microsoft.com/office/drawing/2014/main" id="{98F059E7-9CAF-4144-9006-5B0BA705B67D}"/>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فالمراقبة هي نقطة بيع - خاصة عند معالجة بيانات العملاء.</a:t>
            </a:r>
            <a:endParaRPr sz="2000"/>
          </a:p>
        </p:txBody>
      </p:sp>
    </p:spTree>
    <p:extLst>
      <p:ext uri="{BB962C8B-B14F-4D97-AF65-F5344CB8AC3E}">
        <p14:creationId xmlns:p14="http://schemas.microsoft.com/office/powerpoint/2010/main" val="1634349984"/>
      </p:ext>
    </p:extLst>
  </p:cSld>
</p:sld>
</file>

<file path=ppt/slides/slide76.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B75527C-D3B9-4513-893B-AE93BBAFD5A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8906F6E-AD03-4E02-A3DF-58765199F2A0}"/>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950C3F6-870E-4E5B-A402-792625D086B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76</a:t>
            </a:r>
            <a:endParaRPr sz="750"/>
          </a:p>
        </p:txBody>
      </p:sp>
      <p:sp>
        <p:nvSpPr>
          <p:cNvPr id="5" name="Text 3">
            <a:extLst xmlns:a="http://schemas.openxmlformats.org/drawingml/2006/main">
              <a:ext uri="{FF2B5EF4-FFF2-40B4-BE49-F238E27FC236}">
                <a16:creationId xmlns:a16="http://schemas.microsoft.com/office/drawing/2014/main" id="{D78FDF53-39D1-47B0-8BD6-FBB4BB5BF951}"/>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17</a:t>
            </a:r>
            <a:endParaRPr sz="1100"/>
          </a:p>
        </p:txBody>
      </p:sp>
      <p:sp>
        <p:nvSpPr>
          <p:cNvPr id="6" name="Text 4">
            <a:extLst xmlns:a="http://schemas.openxmlformats.org/drawingml/2006/main">
              <a:ext uri="{FF2B5EF4-FFF2-40B4-BE49-F238E27FC236}">
                <a16:creationId xmlns:a16="http://schemas.microsoft.com/office/drawing/2014/main" id="{C646A4CE-FE10-4925-92B8-C56FCFADD164}"/>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التكنولوجيات الحديثة</a:t>
            </a:r>
            <a:endParaRPr sz="4300"/>
          </a:p>
        </p:txBody>
      </p:sp>
      <p:sp>
        <p:nvSpPr>
          <p:cNvPr id="7" name="Text 5">
            <a:extLst xmlns:a="http://schemas.openxmlformats.org/drawingml/2006/main">
              <a:ext uri="{FF2B5EF4-FFF2-40B4-BE49-F238E27FC236}">
                <a16:creationId xmlns:a16="http://schemas.microsoft.com/office/drawing/2014/main" id="{AC4FE3C2-A684-4FBA-9951-76AD4754FAA0}"/>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ويجمع MovePilot Pro بين البرمجيات التجارية التقليدية مع وسائل حديثة للإلتقاط وتحليل الصور والدعم الاختياري من جانب منظمة العفو الدولية.</a:t>
            </a:r>
            <a:endParaRPr sz="1700"/>
          </a:p>
        </p:txBody>
      </p:sp>
    </p:spTree>
    <p:extLst>
      <p:ext uri="{BB962C8B-B14F-4D97-AF65-F5344CB8AC3E}">
        <p14:creationId xmlns:p14="http://schemas.microsoft.com/office/powerpoint/2010/main" val="733872838"/>
      </p:ext>
    </p:extLst>
  </p:cSld>
</p:sld>
</file>

<file path=ppt/slides/slide77.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1F569F9D-EF08-468E-862E-D34EA95817F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F570D2D-D58B-45AA-B748-68A31A25FA2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3802BC5-FB23-427B-A561-B7F4167F8CC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77</a:t>
            </a:r>
            <a:endParaRPr sz="750"/>
          </a:p>
        </p:txBody>
      </p:sp>
      <p:sp>
        <p:nvSpPr>
          <p:cNvPr id="5" name="Text 3">
            <a:extLst xmlns:a="http://schemas.openxmlformats.org/drawingml/2006/main">
              <a:ext uri="{FF2B5EF4-FFF2-40B4-BE49-F238E27FC236}">
                <a16:creationId xmlns:a16="http://schemas.microsoft.com/office/drawing/2014/main" id="{6C9D6F1C-9CD0-4F17-989D-F70E36099E4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(أ) حيثما أضافت قيمة</a:t>
            </a:r>
            <a:endParaRPr sz="3100"/>
          </a:p>
        </p:txBody>
      </p:sp>
      <p:sp>
        <p:nvSpPr>
          <p:cNvPr id="6" name="Text 4">
            <a:extLst xmlns:a="http://schemas.openxmlformats.org/drawingml/2006/main">
              <a:ext uri="{FF2B5EF4-FFF2-40B4-BE49-F238E27FC236}">
                <a16:creationId xmlns:a16="http://schemas.microsoft.com/office/drawing/2014/main" id="{8CA3C129-11B1-4B55-8D3C-81F5657CCCD3}"/>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وينبغي أن تقلل منظمة العفو الدولية من العمل - لا أن تعمل كزخرة.</a:t>
            </a:r>
            <a:endParaRPr sz="1400"/>
          </a:p>
        </p:txBody>
      </p:sp>
      <p:sp>
        <p:nvSpPr>
          <p:cNvPr id="7" name="Text 5">
            <a:extLst xmlns:a="http://schemas.openxmlformats.org/drawingml/2006/main">
              <a:ext uri="{FF2B5EF4-FFF2-40B4-BE49-F238E27FC236}">
                <a16:creationId xmlns:a16="http://schemas.microsoft.com/office/drawing/2014/main" id="{EF7FFCD5-8D39-48D6-9EE3-D585921369EC}"/>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ويمكن تحليل صور الجرد وإدماجها في سير العمل.</a:t>
            </a:r>
            <a:endParaRPr sz="1550"/>
          </a:p>
          <a:p xmlns:a="http://schemas.openxmlformats.org/drawingml/2006/main">
            <a:pPr marL="0" indent="0">
              <a:buNone/>
            </a:pPr>
            <a:r>
              <a:rPr sz="1550" b="1">
                <a:solidFill>
                  <a:srgbClr val="278A35"/>
                </a:solidFill>
                <a:latin typeface="Aptos"/>
                <a:ea typeface="Aptos"/>
                <a:cs typeface="Aptos"/>
              </a:rPr>
              <a:t>• OpenAI أو Google Gemini يمكن أن تستخدم اختياريا مع مفتاحك API.</a:t>
            </a:r>
            <a:endParaRPr sz="1550"/>
          </a:p>
          <a:p xmlns:a="http://schemas.openxmlformats.org/drawingml/2006/main">
            <a:pPr marL="0" indent="0">
              <a:buNone/>
            </a:pPr>
            <a:r>
              <a:rPr sz="1550" b="1">
                <a:solidFill>
                  <a:srgbClr val="278A35"/>
                </a:solidFill>
                <a:latin typeface="Aptos"/>
                <a:ea typeface="Aptos"/>
                <a:cs typeface="Aptos"/>
              </a:rPr>
              <a:t>• وتسيطر الشركات على الخدمات التي تستخدمها.</a:t>
            </a:r>
            <a:endParaRPr sz="1550"/>
          </a:p>
          <a:p xmlns:a="http://schemas.openxmlformats.org/drawingml/2006/main">
            <a:pPr marL="0" indent="0">
              <a:buNone/>
            </a:pPr>
            <a:r>
              <a:rPr sz="1550" b="1">
                <a:solidFill>
                  <a:srgbClr val="278A35"/>
                </a:solidFill>
                <a:latin typeface="Aptos"/>
                <a:ea typeface="Aptos"/>
                <a:cs typeface="Aptos"/>
              </a:rPr>
              <a:t>• وتدعم المنظمة الدراسات الاستقصائية والجرد والوثائق؛ ولا تحل محل الاستعراض المهني.</a:t>
            </a:r>
            <a:endParaRPr sz="1550"/>
          </a:p>
        </p:txBody>
      </p:sp>
      <p:sp>
        <p:nvSpPr>
          <p:cNvPr id="8" name="Text 6">
            <a:extLst xmlns:a="http://schemas.openxmlformats.org/drawingml/2006/main">
              <a:ext uri="{FF2B5EF4-FFF2-40B4-BE49-F238E27FC236}">
                <a16:creationId xmlns:a16="http://schemas.microsoft.com/office/drawing/2014/main" id="{72839BD3-7CC5-44BA-A32E-4653CAB56E0D}"/>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ليس ككلمة مُلحة</a:t>
            </a:r>
            <a:endParaRPr sz="2000"/>
          </a:p>
          <a:p xmlns:a="http://schemas.openxmlformats.org/drawingml/2006/main">
            <a:pPr marL="0" indent="0">
              <a:buNone/>
            </a:pPr>
            <a:r>
              <a:rPr sz="2000" b="1">
                <a:solidFill>
                  <a:srgbClr val="0E3B22"/>
                </a:solidFill>
                <a:latin typeface="Aptos"/>
                <a:ea typeface="Aptos"/>
                <a:cs typeface="Aptos"/>
              </a:rPr>
              <a:t>(د) كدعم عملي.</a:t>
            </a:r>
            <a:endParaRPr sz="2000"/>
          </a:p>
        </p:txBody>
      </p:sp>
    </p:spTree>
    <p:extLst>
      <p:ext uri="{BB962C8B-B14F-4D97-AF65-F5344CB8AC3E}">
        <p14:creationId xmlns:p14="http://schemas.microsoft.com/office/powerpoint/2010/main" val="462162850"/>
      </p:ext>
    </p:extLst>
  </p:cSld>
</p:sld>
</file>

<file path=ppt/slides/slide7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1EC735A-C04B-49FB-86AF-11AA73FA434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6AC0C3A-8C1D-4933-9EB2-3A4B38BE4A1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E06D839-46A4-4067-9F8C-DE913C797B7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78</a:t>
            </a:r>
            <a:endParaRPr sz="750"/>
          </a:p>
        </p:txBody>
      </p:sp>
      <p:sp>
        <p:nvSpPr>
          <p:cNvPr id="5" name="Text 3">
            <a:extLst xmlns:a="http://schemas.openxmlformats.org/drawingml/2006/main">
              <a:ext uri="{FF2B5EF4-FFF2-40B4-BE49-F238E27FC236}">
                <a16:creationId xmlns:a16="http://schemas.microsoft.com/office/drawing/2014/main" id="{9E649F80-EE8F-4054-B6CD-73CFC51D918E}"/>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LiDAR وRoomPlan والذكاء الاصطناعي يعملون معًا</a:t>
            </a:r>
            <a:endParaRPr sz="3100"/>
          </a:p>
        </p:txBody>
      </p:sp>
      <p:sp>
        <p:nvSpPr>
          <p:cNvPr id="6" name="Text 4">
            <a:extLst xmlns:a="http://schemas.openxmlformats.org/drawingml/2006/main">
              <a:ext uri="{FF2B5EF4-FFF2-40B4-BE49-F238E27FC236}">
                <a16:creationId xmlns:a16="http://schemas.microsoft.com/office/drawing/2014/main" id="{84277BF3-A584-4557-B934-F0B0DC8EFB96}"/>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وتظهر أكبر قيمة عندما تكون عمليات الضبط والجرد وتقدير التكاليف مترابطة.</a:t>
            </a:r>
            <a:endParaRPr sz="1400"/>
          </a:p>
        </p:txBody>
      </p:sp>
      <p:sp>
        <p:nvSpPr>
          <p:cNvPr id="7" name="Text 5">
            <a:extLst xmlns:a="http://schemas.openxmlformats.org/drawingml/2006/main">
              <a:ext uri="{FF2B5EF4-FFF2-40B4-BE49-F238E27FC236}">
                <a16:creationId xmlns:a16="http://schemas.microsoft.com/office/drawing/2014/main" id="{9BFC4457-7A17-4CE5-9AC2-5DF5E4024D6D}"/>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RoomPlan غرف السجلات مكانياً.</a:t>
            </a:r>
            <a:endParaRPr sz="1450"/>
          </a:p>
          <a:p xmlns:a="http://schemas.openxmlformats.org/drawingml/2006/main">
            <a:pPr marL="0" indent="0">
              <a:buNone/>
            </a:pPr>
            <a:r>
              <a:rPr sz="1450" b="1">
                <a:solidFill>
                  <a:srgbClr val="278A35"/>
                </a:solidFill>
                <a:latin typeface="Aptos"/>
                <a:ea typeface="Aptos"/>
                <a:cs typeface="Aptos"/>
              </a:rPr>
              <a:t>• وتضاف إلى الصور تفاصيل وأشياء غير عادية.</a:t>
            </a:r>
            <a:endParaRPr sz="1450"/>
          </a:p>
          <a:p xmlns:a="http://schemas.openxmlformats.org/drawingml/2006/main">
            <a:pPr marL="0" indent="0">
              <a:buNone/>
            </a:pPr>
            <a:r>
              <a:rPr sz="1450" b="1">
                <a:solidFill>
                  <a:srgbClr val="278A35"/>
                </a:solidFill>
                <a:latin typeface="Aptos"/>
                <a:ea typeface="Aptos"/>
                <a:cs typeface="Aptos"/>
              </a:rPr>
              <a:t>• ويغذي وضع الخطط والتسعير الجرد والحجم.</a:t>
            </a:r>
            <a:endParaRPr sz="1450"/>
          </a:p>
          <a:p xmlns:a="http://schemas.openxmlformats.org/drawingml/2006/main">
            <a:pPr marL="0" indent="0">
              <a:buNone/>
            </a:pPr>
            <a:r>
              <a:rPr sz="1450" b="1">
                <a:solidFill>
                  <a:srgbClr val="278A35"/>
                </a:solidFill>
                <a:latin typeface="Aptos"/>
                <a:ea typeface="Aptos"/>
                <a:cs typeface="Aptos"/>
              </a:rPr>
              <a:t>• ولا يزال بالإمكان تتبع هذه الوظيفة رقميا من البداية إلى النهاية.</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5981df8a47a04e6a"/>
          <a:stretch xmlns:a="http://schemas.openxmlformats.org/drawingml/2006/main">
            <a:fillRect l="0" t="0" r="0" b="0"/>
          </a:stretch>
        </p:blipFill>
        <p:spPr>
          <a:xfrm xmlns:a="http://schemas.openxmlformats.org/drawingml/2006/main">
            <a:off x="6172200" y="1593342"/>
            <a:ext cx="5029200" cy="3771900"/>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F90B2D0E-0D7D-4C08-B129-AC35C9065167}"/>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D3238741-7A65-46B9-98FF-F041278A8A36}"/>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LiDAR</a:t>
            </a:r>
            <a:endParaRPr sz="850"/>
          </a:p>
        </p:txBody>
      </p:sp>
      <p:sp>
        <p:nvSpPr>
          <p:cNvPr id="11" name="Shape 8">
            <a:extLst xmlns:a="http://schemas.openxmlformats.org/drawingml/2006/main">
              <a:ext uri="{FF2B5EF4-FFF2-40B4-BE49-F238E27FC236}">
                <a16:creationId xmlns:a16="http://schemas.microsoft.com/office/drawing/2014/main" id="{E4C56A2D-A130-4CDD-B945-5B347765D7D2}"/>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9850DB68-E212-47FB-8A5C-35388F9EFE3D}"/>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13" name="Shape 10">
            <a:extLst xmlns:a="http://schemas.openxmlformats.org/drawingml/2006/main">
              <a:ext uri="{FF2B5EF4-FFF2-40B4-BE49-F238E27FC236}">
                <a16:creationId xmlns:a16="http://schemas.microsoft.com/office/drawing/2014/main" id="{C39C717E-6D24-4ABD-A399-08BC908368C9}"/>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38776914-32DF-4B3A-886B-54D1CD1D595B}"/>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المكسور</a:t>
            </a:r>
            <a:endParaRPr sz="850"/>
          </a:p>
        </p:txBody>
      </p:sp>
    </p:spTree>
    <p:extLst>
      <p:ext uri="{BB962C8B-B14F-4D97-AF65-F5344CB8AC3E}">
        <p14:creationId xmlns:p14="http://schemas.microsoft.com/office/powerpoint/2010/main" val="21652322"/>
      </p:ext>
    </p:extLst>
  </p:cSld>
</p:sld>
</file>

<file path=ppt/slides/slide7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D8DF311-6F55-40B7-84F3-DE42713279C0}"/>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2A39A70A-A551-4D62-878C-7A4573D84E7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060D03D-45FE-4739-AC51-24380F2DDF27}"/>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79</a:t>
            </a:r>
            <a:endParaRPr sz="750"/>
          </a:p>
        </p:txBody>
      </p:sp>
      <p:sp>
        <p:nvSpPr>
          <p:cNvPr id="5" name="Text 3">
            <a:extLst xmlns:a="http://schemas.openxmlformats.org/drawingml/2006/main">
              <a:ext uri="{FF2B5EF4-FFF2-40B4-BE49-F238E27FC236}">
                <a16:creationId xmlns:a16="http://schemas.microsoft.com/office/drawing/2014/main" id="{F0A6A0E0-A566-448A-93F8-3AACAC82CDA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87097"/>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التكنولوجيا التي تخدم الأعمال التجارية</a:t>
            </a:r>
            <a:endParaRPr sz="3100"/>
          </a:p>
        </p:txBody>
      </p:sp>
      <p:sp>
        <p:nvSpPr>
          <p:cNvPr id="6" name="Text 4">
            <a:extLst xmlns:a="http://schemas.openxmlformats.org/drawingml/2006/main">
              <a:ext uri="{FF2B5EF4-FFF2-40B4-BE49-F238E27FC236}">
                <a16:creationId xmlns:a16="http://schemas.microsoft.com/office/drawing/2014/main" id="{65C41874-B146-4DAE-B811-123D3B6260EF}"/>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تستخدم المعالم الحديثة دون أن يكون هناك مستخدمون ساحقون للتكنولوجيا.</a:t>
            </a:r>
            <a:endParaRPr sz="1400"/>
          </a:p>
        </p:txBody>
      </p:sp>
      <p:sp>
        <p:nvSpPr>
          <p:cNvPr id="7" name="Text 5">
            <a:extLst xmlns:a="http://schemas.openxmlformats.org/drawingml/2006/main">
              <a:ext uri="{FF2B5EF4-FFF2-40B4-BE49-F238E27FC236}">
                <a16:creationId xmlns:a16="http://schemas.microsoft.com/office/drawing/2014/main" id="{55BFC2F3-A367-4B85-B1F9-A6A957700373}"/>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ولا يرى الموظفون "التكنولوجيا" - فهم يعانون من تدفق أفضل للعمل.</a:t>
            </a:r>
            <a:endParaRPr sz="1550"/>
          </a:p>
          <a:p xmlns:a="http://schemas.openxmlformats.org/drawingml/2006/main">
            <a:pPr marL="0" indent="0">
              <a:buNone/>
            </a:pPr>
            <a:r>
              <a:rPr sz="1550" b="1">
                <a:solidFill>
                  <a:srgbClr val="278A35"/>
                </a:solidFill>
                <a:latin typeface="Aptos"/>
                <a:ea typeface="Aptos"/>
                <a:cs typeface="Aptos"/>
              </a:rPr>
              <a:t>• وتبقى الفحوص والصور والجرد والتسعير والوثائق ذات الأبعاد الثلاثة في إطار عملية واحدة.</a:t>
            </a:r>
            <a:endParaRPr sz="1550"/>
          </a:p>
          <a:p xmlns:a="http://schemas.openxmlformats.org/drawingml/2006/main">
            <a:pPr marL="0" indent="0">
              <a:buNone/>
            </a:pPr>
            <a:r>
              <a:rPr sz="1550" b="1">
                <a:solidFill>
                  <a:srgbClr val="278A35"/>
                </a:solidFill>
                <a:latin typeface="Aptos"/>
                <a:ea typeface="Aptos"/>
                <a:cs typeface="Aptos"/>
              </a:rPr>
              <a:t>• والنتيجة هي تقليل إعادة العمل وزيادة الثقة في التخطيط.</a:t>
            </a:r>
            <a:endParaRPr sz="1550"/>
          </a:p>
          <a:p xmlns:a="http://schemas.openxmlformats.org/drawingml/2006/main">
            <a:pPr marL="0" indent="0">
              <a:buNone/>
            </a:pPr>
            <a:r>
              <a:rPr sz="1550" b="1">
                <a:solidFill>
                  <a:srgbClr val="278A35"/>
                </a:solidFill>
                <a:latin typeface="Aptos"/>
                <a:ea typeface="Aptos"/>
                <a:cs typeface="Aptos"/>
              </a:rPr>
              <a:t>• وهذا هو التضاريس الرقمية التي تستخدم بحق في العمل اليومي.</a:t>
            </a:r>
            <a:endParaRPr sz="1550"/>
          </a:p>
        </p:txBody>
      </p:sp>
      <p:sp>
        <p:nvSpPr>
          <p:cNvPr id="8" name="Text 6">
            <a:extLst xmlns:a="http://schemas.openxmlformats.org/drawingml/2006/main">
              <a:ext uri="{FF2B5EF4-FFF2-40B4-BE49-F238E27FC236}">
                <a16:creationId xmlns:a16="http://schemas.microsoft.com/office/drawing/2014/main" id="{6C8F0889-18F3-4C0C-912F-ECC02D66A953}"/>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البرامج الجيدة لا تشعر بالتعقيد</a:t>
            </a:r>
            <a:endParaRPr sz="2000"/>
          </a:p>
          <a:p xmlns:a="http://schemas.openxmlformats.org/drawingml/2006/main">
            <a:pPr marL="0" indent="0">
              <a:buNone/>
            </a:pPr>
            <a:r>
              <a:rPr sz="2000" b="1">
                <a:solidFill>
                  <a:srgbClr val="0E3B22"/>
                </a:solidFill>
                <a:latin typeface="Aptos"/>
                <a:ea typeface="Aptos"/>
                <a:cs typeface="Aptos"/>
              </a:rPr>
              <a:t>يجعل العمل المعقد أسهل</a:t>
            </a:r>
            <a:endParaRPr sz="2000"/>
          </a:p>
        </p:txBody>
      </p:sp>
    </p:spTree>
    <p:extLst>
      <p:ext uri="{BB962C8B-B14F-4D97-AF65-F5344CB8AC3E}">
        <p14:creationId xmlns:p14="http://schemas.microsoft.com/office/powerpoint/2010/main" val="1192733883"/>
      </p:ext>
    </p:extLst>
  </p:cSld>
</p:sld>
</file>

<file path=ppt/slides/slide8.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9C2BFE8-DB15-4519-85E7-C2EB3C1162E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755C4B7-761C-4355-B25B-7488501E384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A40104D-F144-47DD-92F9-D935D46554ED}"/>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08</a:t>
            </a:r>
            <a:endParaRPr sz="750"/>
          </a:p>
        </p:txBody>
      </p:sp>
      <p:sp>
        <p:nvSpPr>
          <p:cNvPr id="5" name="Text 3">
            <a:extLst xmlns:a="http://schemas.openxmlformats.org/drawingml/2006/main">
              <a:ext uri="{FF2B5EF4-FFF2-40B4-BE49-F238E27FC236}">
                <a16:creationId xmlns:a16="http://schemas.microsoft.com/office/drawing/2014/main" id="{D11E60C2-1569-4B24-88B2-531ADC002B75}"/>
              </a:ext>
            </a:extLst>
          </p:cNvPr>
          <p:cNvSpPr>
            <a:spLocks xmlns:a="http://schemas.openxmlformats.org/drawingml/2006/main" noGrp="1"/>
          </p:cNvSpPr>
          <p:nvPr/>
        </p:nvSpPr>
        <p:spPr>
          <a:xfrm xmlns:a="http://schemas.openxmlformats.org/drawingml/2006/main">
            <a:off x="594360" y="621792"/>
            <a:ext cx="489204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جرّبه مجاناً لمدة 3 أيام</a:t>
            </a:r>
            <a:endParaRPr sz="3100"/>
          </a:p>
        </p:txBody>
      </p:sp>
      <p:sp>
        <p:nvSpPr>
          <p:cNvPr id="6" name="Text 4">
            <a:extLst xmlns:a="http://schemas.openxmlformats.org/drawingml/2006/main">
              <a:ext uri="{FF2B5EF4-FFF2-40B4-BE49-F238E27FC236}">
                <a16:creationId xmlns:a16="http://schemas.microsoft.com/office/drawing/2014/main" id="{F710530F-C056-4577-A3DC-281AA6C26B6F}"/>
              </a:ext>
            </a:extLst>
          </p:cNvPr>
          <p:cNvSpPr>
            <a:spLocks xmlns:a="http://schemas.openxmlformats.org/drawingml/2006/main" noGrp="1"/>
          </p:cNvSpPr>
          <p:nvPr/>
        </p:nvSpPr>
        <p:spPr>
          <a:xfrm xmlns:a="http://schemas.openxmlformats.org/drawingml/2006/main">
            <a:off x="612648" y="1481328"/>
            <a:ext cx="475488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ويمكن للمستعملين الجدد اختبار التطبيق في العمليات اليومية قبل اتخاذ القرار.</a:t>
            </a:r>
            <a:endParaRPr sz="1400"/>
          </a:p>
        </p:txBody>
      </p:sp>
      <p:sp>
        <p:nvSpPr>
          <p:cNvPr id="7" name="Text 5">
            <a:extLst xmlns:a="http://schemas.openxmlformats.org/drawingml/2006/main">
              <a:ext uri="{FF2B5EF4-FFF2-40B4-BE49-F238E27FC236}">
                <a16:creationId xmlns:a16="http://schemas.microsoft.com/office/drawing/2014/main" id="{29A6B6CE-3204-4F0F-8B91-4E6093C8BCC2}"/>
              </a:ext>
            </a:extLst>
          </p:cNvPr>
          <p:cNvSpPr>
            <a:spLocks xmlns:a="http://schemas.openxmlformats.org/drawingml/2006/main" noGrp="1"/>
          </p:cNvSpPr>
          <p:nvPr/>
        </p:nvSpPr>
        <p:spPr>
          <a:xfrm xmlns:a="http://schemas.openxmlformats.org/drawingml/2006/main">
            <a:off x="658368" y="2194560"/>
            <a:ext cx="4572000" cy="329184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450" b="1">
                <a:solidFill>
                  <a:srgbClr val="278A35"/>
                </a:solidFill>
                <a:latin typeface="Aptos"/>
                <a:ea typeface="Aptos"/>
                <a:cs typeface="Aptos"/>
              </a:rPr>
              <a:t>• إن المحاكمة قصيرة بما يكفي لاتخاذ قرار سريع، ولكنها طويلة بما يكفي لإعطاء انطباع واقعي.</a:t>
            </a:r>
            <a:endParaRPr sz="1450"/>
          </a:p>
          <a:p xmlns:a="http://schemas.openxmlformats.org/drawingml/2006/main">
            <a:pPr marL="0" indent="0">
              <a:buNone/>
            </a:pPr>
            <a:r>
              <a:rPr sz="1450" b="1">
                <a:solidFill>
                  <a:srgbClr val="278A35"/>
                </a:solidFill>
                <a:latin typeface="Aptos"/>
                <a:ea typeface="Aptos"/>
                <a:cs typeface="Aptos"/>
              </a:rPr>
              <a:t>• في غضون بضعة أيام فقط، يمكن للشركة أن تضيف الزبائن، مراجعة التسعير، خلق فرص العمل ووثائق الاختبار.</a:t>
            </a:r>
            <a:endParaRPr sz="1450"/>
          </a:p>
          <a:p xmlns:a="http://schemas.openxmlformats.org/drawingml/2006/main">
            <a:pPr marL="0" indent="0">
              <a:buNone/>
            </a:pPr>
            <a:r>
              <a:rPr sz="1450" b="1">
                <a:solidFill>
                  <a:srgbClr val="278A35"/>
                </a:solidFill>
                <a:latin typeface="Aptos"/>
                <a:ea typeface="Aptos"/>
                <a:cs typeface="Aptos"/>
              </a:rPr>
              <a:t>• القيمة لا تأتي من قراءة حول ذلك، ولكن من تجربة ذلك في سير العمل الخاص بك.</a:t>
            </a:r>
            <a:endParaRPr sz="1450"/>
          </a:p>
        </p:txBody>
      </p:sp>
      <p:pic>
        <p:nvPicPr>
          <p:cNvPr id="22" name="Image 0"/>
          <p:cNvPicPr>
            <a:picLocks xmlns:a="http://schemas.openxmlformats.org/drawingml/2006/main" noChangeAspect="1"/>
          </p:cNvPicPr>
          <p:nvPr/>
        </p:nvPicPr>
        <p:blipFill>
          <a:blip xmlns:r="http://schemas.openxmlformats.org/officeDocument/2006/relationships" xmlns:a="http://schemas.openxmlformats.org/drawingml/2006/main" r:embed="Rd2041316f9764755"/>
          <a:stretch xmlns:a="http://schemas.openxmlformats.org/drawingml/2006/main">
            <a:fillRect l="0" t="0" r="0" b="0"/>
          </a:stretch>
        </p:blipFill>
        <p:spPr>
          <a:xfrm xmlns:a="http://schemas.openxmlformats.org/drawingml/2006/main">
            <a:off x="6172200" y="1594914"/>
            <a:ext cx="5029200" cy="3768757"/>
          </a:xfrm>
          <a:prstGeom xmlns:a="http://schemas.openxmlformats.org/drawingml/2006/main" prst="rect">
            <a:avLst/>
          </a:prstGeom>
        </p:spPr>
      </p:pic>
      <p:sp>
        <p:nvSpPr>
          <p:cNvPr id="9" name="Shape 6">
            <a:extLst xmlns:a="http://schemas.openxmlformats.org/drawingml/2006/main">
              <a:ext uri="{FF2B5EF4-FFF2-40B4-BE49-F238E27FC236}">
                <a16:creationId xmlns:a16="http://schemas.microsoft.com/office/drawing/2014/main" id="{2047EB2A-30F0-44D0-A58B-DEB8DAE1403B}"/>
              </a:ext>
            </a:extLst>
          </p:cNvPr>
          <p:cNvSpPr>
            <a:spLocks xmlns:a="http://schemas.openxmlformats.org/drawingml/2006/main" noGrp="1"/>
          </p:cNvSpPr>
          <p:nvPr/>
        </p:nvSpPr>
        <p:spPr>
          <a:xfrm xmlns:a="http://schemas.openxmlformats.org/drawingml/2006/main">
            <a:off x="62636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7">
            <a:extLst xmlns:a="http://schemas.openxmlformats.org/drawingml/2006/main">
              <a:ext uri="{FF2B5EF4-FFF2-40B4-BE49-F238E27FC236}">
                <a16:creationId xmlns:a16="http://schemas.microsoft.com/office/drawing/2014/main" id="{9FC7FF75-7446-4F2F-B740-F2C8282DBC68}"/>
              </a:ext>
            </a:extLst>
          </p:cNvPr>
          <p:cNvSpPr>
            <a:spLocks xmlns:a="http://schemas.openxmlformats.org/drawingml/2006/main" noGrp="1"/>
          </p:cNvSpPr>
          <p:nvPr/>
        </p:nvSpPr>
        <p:spPr>
          <a:xfrm xmlns:a="http://schemas.openxmlformats.org/drawingml/2006/main">
            <a:off x="63733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لا نظرية</a:t>
            </a:r>
            <a:endParaRPr sz="850"/>
          </a:p>
        </p:txBody>
      </p:sp>
      <p:sp>
        <p:nvSpPr>
          <p:cNvPr id="11" name="Shape 8">
            <a:extLst xmlns:a="http://schemas.openxmlformats.org/drawingml/2006/main">
              <a:ext uri="{FF2B5EF4-FFF2-40B4-BE49-F238E27FC236}">
                <a16:creationId xmlns:a16="http://schemas.microsoft.com/office/drawing/2014/main" id="{3B61DB48-1E58-4B61-B2C8-F7B51CE336C4}"/>
              </a:ext>
            </a:extLst>
          </p:cNvPr>
          <p:cNvSpPr>
            <a:spLocks xmlns:a="http://schemas.openxmlformats.org/drawingml/2006/main" noGrp="1"/>
          </p:cNvSpPr>
          <p:nvPr/>
        </p:nvSpPr>
        <p:spPr>
          <a:xfrm xmlns:a="http://schemas.openxmlformats.org/drawingml/2006/main">
            <a:off x="78638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9">
            <a:extLst xmlns:a="http://schemas.openxmlformats.org/drawingml/2006/main">
              <a:ext uri="{FF2B5EF4-FFF2-40B4-BE49-F238E27FC236}">
                <a16:creationId xmlns:a16="http://schemas.microsoft.com/office/drawing/2014/main" id="{CDAA2D6D-C342-4797-950D-A2A7A0A26E4F}"/>
              </a:ext>
            </a:extLst>
          </p:cNvPr>
          <p:cNvSpPr>
            <a:spLocks xmlns:a="http://schemas.openxmlformats.org/drawingml/2006/main" noGrp="1"/>
          </p:cNvSpPr>
          <p:nvPr/>
        </p:nvSpPr>
        <p:spPr>
          <a:xfrm xmlns:a="http://schemas.openxmlformats.org/drawingml/2006/main">
            <a:off x="79735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سير العمل الفعلي</a:t>
            </a:r>
            <a:endParaRPr sz="850"/>
          </a:p>
        </p:txBody>
      </p:sp>
      <p:sp>
        <p:nvSpPr>
          <p:cNvPr id="13" name="Shape 10">
            <a:extLst xmlns:a="http://schemas.openxmlformats.org/drawingml/2006/main">
              <a:ext uri="{FF2B5EF4-FFF2-40B4-BE49-F238E27FC236}">
                <a16:creationId xmlns:a16="http://schemas.microsoft.com/office/drawing/2014/main" id="{254BE628-7D2D-44A0-A525-35473D621C7E}"/>
              </a:ext>
            </a:extLst>
          </p:cNvPr>
          <p:cNvSpPr>
            <a:spLocks xmlns:a="http://schemas.openxmlformats.org/drawingml/2006/main" noGrp="1"/>
          </p:cNvSpPr>
          <p:nvPr/>
        </p:nvSpPr>
        <p:spPr>
          <a:xfrm xmlns:a="http://schemas.openxmlformats.org/drawingml/2006/main">
            <a:off x="9464040" y="6327648"/>
            <a:ext cx="16002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1">
            <a:extLst xmlns:a="http://schemas.openxmlformats.org/drawingml/2006/main">
              <a:ext uri="{FF2B5EF4-FFF2-40B4-BE49-F238E27FC236}">
                <a16:creationId xmlns:a16="http://schemas.microsoft.com/office/drawing/2014/main" id="{6A7F811C-45E2-4E34-8D13-544C89716A28}"/>
              </a:ext>
            </a:extLst>
          </p:cNvPr>
          <p:cNvSpPr>
            <a:spLocks xmlns:a="http://schemas.openxmlformats.org/drawingml/2006/main" noGrp="1"/>
          </p:cNvSpPr>
          <p:nvPr/>
        </p:nvSpPr>
        <p:spPr>
          <a:xfrm xmlns:a="http://schemas.openxmlformats.org/drawingml/2006/main">
            <a:off x="9573768" y="6414516"/>
            <a:ext cx="13807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جربه الآن</a:t>
            </a:r>
            <a:endParaRPr sz="850"/>
          </a:p>
        </p:txBody>
      </p:sp>
    </p:spTree>
    <p:extLst>
      <p:ext uri="{BB962C8B-B14F-4D97-AF65-F5344CB8AC3E}">
        <p14:creationId xmlns:p14="http://schemas.microsoft.com/office/powerpoint/2010/main" val="201308600"/>
      </p:ext>
    </p:extLst>
  </p:cSld>
</p:sld>
</file>

<file path=ppt/slides/slide80.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50041A8C-A41F-4759-886B-E399997529C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ACEC5CB9-605B-443E-B7E0-530D6EA9DFC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B60CE67B-9838-447A-9BE1-56E066F903F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80</a:t>
            </a:r>
            <a:endParaRPr sz="750"/>
          </a:p>
        </p:txBody>
      </p:sp>
      <p:sp>
        <p:nvSpPr>
          <p:cNvPr id="5" name="Text 3">
            <a:extLst xmlns:a="http://schemas.openxmlformats.org/drawingml/2006/main">
              <a:ext uri="{FF2B5EF4-FFF2-40B4-BE49-F238E27FC236}">
                <a16:creationId xmlns:a16="http://schemas.microsoft.com/office/drawing/2014/main" id="{762F6BB1-3D95-46C9-82DE-BFB720A104E0}"/>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المثال العملي</a:t>
            </a:r>
            <a:endParaRPr sz="1100"/>
          </a:p>
        </p:txBody>
      </p:sp>
      <p:sp>
        <p:nvSpPr>
          <p:cNvPr id="6" name="Text 4">
            <a:extLst xmlns:a="http://schemas.openxmlformats.org/drawingml/2006/main">
              <a:ext uri="{FF2B5EF4-FFF2-40B4-BE49-F238E27FC236}">
                <a16:creationId xmlns:a16="http://schemas.microsoft.com/office/drawing/2014/main" id="{ECFDE75B-67C0-4B75-A8F1-BBE40E0A22EB}"/>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يوم عمل مع MovePilot Pro</a:t>
            </a:r>
            <a:endParaRPr sz="4300"/>
          </a:p>
        </p:txBody>
      </p:sp>
      <p:sp>
        <p:nvSpPr>
          <p:cNvPr id="7" name="Text 5">
            <a:extLst xmlns:a="http://schemas.openxmlformats.org/drawingml/2006/main">
              <a:ext uri="{FF2B5EF4-FFF2-40B4-BE49-F238E27FC236}">
                <a16:creationId xmlns:a16="http://schemas.microsoft.com/office/drawing/2014/main" id="{8A824CB0-0EB0-4C6E-8F93-AB96FE71FAB7}"/>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والشرائح التالية لا تعرض العملية كقائمة بسمات، بل كتدفق واقعي.</a:t>
            </a:r>
            <a:endParaRPr sz="1700"/>
          </a:p>
        </p:txBody>
      </p:sp>
    </p:spTree>
    <p:extLst>
      <p:ext uri="{BB962C8B-B14F-4D97-AF65-F5344CB8AC3E}">
        <p14:creationId xmlns:p14="http://schemas.microsoft.com/office/powerpoint/2010/main" val="1562874635"/>
      </p:ext>
    </p:extLst>
  </p:cSld>
</p:sld>
</file>

<file path=ppt/slides/slide8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85EE379-ED26-4CE1-A265-F8BDB4C654F3}"/>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E2B2B8F8-6038-4134-A3B8-7F5B92CA82B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723B3F3-867B-44BB-9696-3B4E4D256B8E}"/>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81</a:t>
            </a:r>
            <a:endParaRPr sz="750"/>
          </a:p>
        </p:txBody>
      </p:sp>
      <p:sp>
        <p:nvSpPr>
          <p:cNvPr id="5" name="Text 3">
            <a:extLst xmlns:a="http://schemas.openxmlformats.org/drawingml/2006/main">
              <a:ext uri="{FF2B5EF4-FFF2-40B4-BE49-F238E27FC236}">
                <a16:creationId xmlns:a16="http://schemas.microsoft.com/office/drawing/2014/main" id="{667A3D72-B4FA-4E60-9E4B-404919C922D0}"/>
              </a:ext>
            </a:extLst>
          </p:cNvPr>
          <p:cNvSpPr>
            <a:spLocks xmlns:a="http://schemas.openxmlformats.org/drawingml/2006/main" noGrp="1"/>
          </p:cNvSpPr>
          <p:nvPr/>
        </p:nvSpPr>
        <p:spPr>
          <a:xfrm xmlns:a="http://schemas.openxmlformats.org/drawingml/2006/main">
            <a:off x="594360" y="621792"/>
            <a:ext cx="100584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من الاتصال الأول إلى العمل المؤكد</a:t>
            </a:r>
            <a:endParaRPr sz="3100"/>
          </a:p>
        </p:txBody>
      </p:sp>
      <p:sp>
        <p:nvSpPr>
          <p:cNvPr id="6" name="Text 4">
            <a:extLst xmlns:a="http://schemas.openxmlformats.org/drawingml/2006/main">
              <a:ext uri="{FF2B5EF4-FFF2-40B4-BE49-F238E27FC236}">
                <a16:creationId xmlns:a16="http://schemas.microsoft.com/office/drawing/2014/main" id="{4EC726A7-664D-4EDB-97DA-095A572D25AE}"/>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يقوم العميل بالاتصالات - MovePilot Pro بتوجيه العمل خطوة خطوة خطوة.</a:t>
            </a:r>
            <a:endParaRPr sz="1400"/>
          </a:p>
        </p:txBody>
      </p:sp>
      <p:sp>
        <p:nvSpPr>
          <p:cNvPr id="7" name="Shape 5">
            <a:extLst xmlns:a="http://schemas.openxmlformats.org/drawingml/2006/main">
              <a:ext uri="{FF2B5EF4-FFF2-40B4-BE49-F238E27FC236}">
                <a16:creationId xmlns:a16="http://schemas.microsoft.com/office/drawing/2014/main" id="{1C3FA875-2537-4618-992A-3582BB037CA1}"/>
              </a:ext>
            </a:extLst>
          </p:cNvPr>
          <p:cNvSpPr>
            <a:spLocks xmlns:a="http://schemas.openxmlformats.org/drawingml/2006/main" noGrp="1"/>
          </p:cNvSpPr>
          <p:nvPr/>
        </p:nvSpPr>
        <p:spPr>
          <a:xfrm xmlns:a="http://schemas.openxmlformats.org/drawingml/2006/main">
            <a:off x="6400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8" name="Text 6">
            <a:extLst xmlns:a="http://schemas.openxmlformats.org/drawingml/2006/main">
              <a:ext uri="{FF2B5EF4-FFF2-40B4-BE49-F238E27FC236}">
                <a16:creationId xmlns:a16="http://schemas.microsoft.com/office/drawing/2014/main" id="{D2F02FF6-F10E-432B-8B3C-ED9F4C2CF73B}"/>
              </a:ext>
            </a:extLst>
          </p:cNvPr>
          <p:cNvSpPr>
            <a:spLocks xmlns:a="http://schemas.openxmlformats.org/drawingml/2006/main" noGrp="1"/>
          </p:cNvSpPr>
          <p:nvPr/>
        </p:nvSpPr>
        <p:spPr>
          <a:xfrm xmlns:a="http://schemas.openxmlformats.org/drawingml/2006/main">
            <a:off x="7315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مكّن</a:t>
            </a:r>
            <a:endParaRPr sz="850"/>
          </a:p>
        </p:txBody>
      </p:sp>
      <p:sp>
        <p:nvSpPr>
          <p:cNvPr id="9" name="Shape 7">
            <a:extLst xmlns:a="http://schemas.openxmlformats.org/drawingml/2006/main">
              <a:ext uri="{FF2B5EF4-FFF2-40B4-BE49-F238E27FC236}">
                <a16:creationId xmlns:a16="http://schemas.microsoft.com/office/drawing/2014/main" id="{BCCEB5B3-EDE4-427E-A0C3-419367CED273}"/>
              </a:ext>
            </a:extLst>
          </p:cNvPr>
          <p:cNvSpPr>
            <a:spLocks xmlns:a="http://schemas.openxmlformats.org/drawingml/2006/main" noGrp="1"/>
          </p:cNvSpPr>
          <p:nvPr/>
        </p:nvSpPr>
        <p:spPr>
          <a:xfrm xmlns:a="http://schemas.openxmlformats.org/drawingml/2006/main">
            <a:off x="25146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0" name="Shape 8">
            <a:extLst xmlns:a="http://schemas.openxmlformats.org/drawingml/2006/main">
              <a:ext uri="{FF2B5EF4-FFF2-40B4-BE49-F238E27FC236}">
                <a16:creationId xmlns:a16="http://schemas.microsoft.com/office/drawing/2014/main" id="{CECDD9C4-DE9F-4026-92EF-BB93C209EFD5}"/>
              </a:ext>
            </a:extLst>
          </p:cNvPr>
          <p:cNvSpPr>
            <a:spLocks xmlns:a="http://schemas.openxmlformats.org/drawingml/2006/main" noGrp="1"/>
          </p:cNvSpPr>
          <p:nvPr/>
        </p:nvSpPr>
        <p:spPr>
          <a:xfrm xmlns:a="http://schemas.openxmlformats.org/drawingml/2006/main">
            <a:off x="26974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1" name="Text 9">
            <a:extLst xmlns:a="http://schemas.openxmlformats.org/drawingml/2006/main">
              <a:ext uri="{FF2B5EF4-FFF2-40B4-BE49-F238E27FC236}">
                <a16:creationId xmlns:a16="http://schemas.microsoft.com/office/drawing/2014/main" id="{1DB51FB7-6865-4F84-B39E-6E458ACA7C2F}"/>
              </a:ext>
            </a:extLst>
          </p:cNvPr>
          <p:cNvSpPr>
            <a:spLocks xmlns:a="http://schemas.openxmlformats.org/drawingml/2006/main" noGrp="1"/>
          </p:cNvSpPr>
          <p:nvPr/>
        </p:nvSpPr>
        <p:spPr>
          <a:xfrm xmlns:a="http://schemas.openxmlformats.org/drawingml/2006/main">
            <a:off x="27889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&amp; &amp;</a:t>
            </a:r>
            <a:endParaRPr sz="850"/>
          </a:p>
        </p:txBody>
      </p:sp>
      <p:sp>
        <p:nvSpPr>
          <p:cNvPr id="12" name="Shape 10">
            <a:extLst xmlns:a="http://schemas.openxmlformats.org/drawingml/2006/main">
              <a:ext uri="{FF2B5EF4-FFF2-40B4-BE49-F238E27FC236}">
                <a16:creationId xmlns:a16="http://schemas.microsoft.com/office/drawing/2014/main" id="{26BE4769-A10A-457F-A6EF-EBFAADFF3202}"/>
              </a:ext>
            </a:extLst>
          </p:cNvPr>
          <p:cNvSpPr>
            <a:spLocks xmlns:a="http://schemas.openxmlformats.org/drawingml/2006/main" noGrp="1"/>
          </p:cNvSpPr>
          <p:nvPr/>
        </p:nvSpPr>
        <p:spPr>
          <a:xfrm xmlns:a="http://schemas.openxmlformats.org/drawingml/2006/main">
            <a:off x="45720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3" name="Shape 11">
            <a:extLst xmlns:a="http://schemas.openxmlformats.org/drawingml/2006/main">
              <a:ext uri="{FF2B5EF4-FFF2-40B4-BE49-F238E27FC236}">
                <a16:creationId xmlns:a16="http://schemas.microsoft.com/office/drawing/2014/main" id="{FAB8778F-ED68-4FE9-810E-1B996045FBAC}"/>
              </a:ext>
            </a:extLst>
          </p:cNvPr>
          <p:cNvSpPr>
            <a:spLocks xmlns:a="http://schemas.openxmlformats.org/drawingml/2006/main" noGrp="1"/>
          </p:cNvSpPr>
          <p:nvPr/>
        </p:nvSpPr>
        <p:spPr>
          <a:xfrm xmlns:a="http://schemas.openxmlformats.org/drawingml/2006/main">
            <a:off x="47548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14" name="Text 12">
            <a:extLst xmlns:a="http://schemas.openxmlformats.org/drawingml/2006/main">
              <a:ext uri="{FF2B5EF4-FFF2-40B4-BE49-F238E27FC236}">
                <a16:creationId xmlns:a16="http://schemas.microsoft.com/office/drawing/2014/main" id="{D8AF2E4B-F95C-4DDE-BF47-B6FD21E20D22}"/>
              </a:ext>
            </a:extLst>
          </p:cNvPr>
          <p:cNvSpPr>
            <a:spLocks xmlns:a="http://schemas.openxmlformats.org/drawingml/2006/main" noGrp="1"/>
          </p:cNvSpPr>
          <p:nvPr/>
        </p:nvSpPr>
        <p:spPr>
          <a:xfrm xmlns:a="http://schemas.openxmlformats.org/drawingml/2006/main">
            <a:off x="48463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أدخل العنوان</a:t>
            </a:r>
            <a:endParaRPr sz="850"/>
          </a:p>
        </p:txBody>
      </p:sp>
      <p:sp>
        <p:nvSpPr>
          <p:cNvPr id="15" name="Shape 13">
            <a:extLst xmlns:a="http://schemas.openxmlformats.org/drawingml/2006/main">
              <a:ext uri="{FF2B5EF4-FFF2-40B4-BE49-F238E27FC236}">
                <a16:creationId xmlns:a16="http://schemas.microsoft.com/office/drawing/2014/main" id="{ADD71097-6B56-4EEE-8859-4CC73C57432E}"/>
              </a:ext>
            </a:extLst>
          </p:cNvPr>
          <p:cNvSpPr>
            <a:spLocks xmlns:a="http://schemas.openxmlformats.org/drawingml/2006/main" noGrp="1"/>
          </p:cNvSpPr>
          <p:nvPr/>
        </p:nvSpPr>
        <p:spPr>
          <a:xfrm xmlns:a="http://schemas.openxmlformats.org/drawingml/2006/main">
            <a:off x="66294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6" name="Shape 14">
            <a:extLst xmlns:a="http://schemas.openxmlformats.org/drawingml/2006/main">
              <a:ext uri="{FF2B5EF4-FFF2-40B4-BE49-F238E27FC236}">
                <a16:creationId xmlns:a16="http://schemas.microsoft.com/office/drawing/2014/main" id="{1E2630CA-AC78-4208-AAB0-294241ABE89B}"/>
              </a:ext>
            </a:extLst>
          </p:cNvPr>
          <p:cNvSpPr>
            <a:spLocks xmlns:a="http://schemas.openxmlformats.org/drawingml/2006/main" noGrp="1"/>
          </p:cNvSpPr>
          <p:nvPr/>
        </p:nvSpPr>
        <p:spPr>
          <a:xfrm xmlns:a="http://schemas.openxmlformats.org/drawingml/2006/main">
            <a:off x="68122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7" name="Text 15">
            <a:extLst xmlns:a="http://schemas.openxmlformats.org/drawingml/2006/main">
              <a:ext uri="{FF2B5EF4-FFF2-40B4-BE49-F238E27FC236}">
                <a16:creationId xmlns:a16="http://schemas.microsoft.com/office/drawing/2014/main" id="{8FCC5262-0995-4B33-BD71-BF53912F9B3E}"/>
              </a:ext>
            </a:extLst>
          </p:cNvPr>
          <p:cNvSpPr>
            <a:spLocks xmlns:a="http://schemas.openxmlformats.org/drawingml/2006/main" noGrp="1"/>
          </p:cNvSpPr>
          <p:nvPr/>
        </p:nvSpPr>
        <p:spPr>
          <a:xfrm xmlns:a="http://schemas.openxmlformats.org/drawingml/2006/main">
            <a:off x="69037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ما إذا كان التعيين</a:t>
            </a:r>
            <a:endParaRPr sz="850"/>
          </a:p>
        </p:txBody>
      </p:sp>
      <p:sp>
        <p:nvSpPr>
          <p:cNvPr id="18" name="Shape 16">
            <a:extLst xmlns:a="http://schemas.openxmlformats.org/drawingml/2006/main">
              <a:ext uri="{FF2B5EF4-FFF2-40B4-BE49-F238E27FC236}">
                <a16:creationId xmlns:a16="http://schemas.microsoft.com/office/drawing/2014/main" id="{00754523-15F1-4892-9A6B-C7FF1FB648D2}"/>
              </a:ext>
            </a:extLst>
          </p:cNvPr>
          <p:cNvSpPr>
            <a:spLocks xmlns:a="http://schemas.openxmlformats.org/drawingml/2006/main" noGrp="1"/>
          </p:cNvSpPr>
          <p:nvPr/>
        </p:nvSpPr>
        <p:spPr>
          <a:xfrm xmlns:a="http://schemas.openxmlformats.org/drawingml/2006/main">
            <a:off x="86868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9" name="Shape 17">
            <a:extLst xmlns:a="http://schemas.openxmlformats.org/drawingml/2006/main">
              <a:ext uri="{FF2B5EF4-FFF2-40B4-BE49-F238E27FC236}">
                <a16:creationId xmlns:a16="http://schemas.microsoft.com/office/drawing/2014/main" id="{29139941-1842-42E8-8A4D-18DF57CA75A7}"/>
              </a:ext>
            </a:extLst>
          </p:cNvPr>
          <p:cNvSpPr>
            <a:spLocks xmlns:a="http://schemas.openxmlformats.org/drawingml/2006/main" noGrp="1"/>
          </p:cNvSpPr>
          <p:nvPr/>
        </p:nvSpPr>
        <p:spPr>
          <a:xfrm xmlns:a="http://schemas.openxmlformats.org/drawingml/2006/main">
            <a:off x="88696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0" name="Text 18">
            <a:extLst xmlns:a="http://schemas.openxmlformats.org/drawingml/2006/main">
              <a:ext uri="{FF2B5EF4-FFF2-40B4-BE49-F238E27FC236}">
                <a16:creationId xmlns:a16="http://schemas.microsoft.com/office/drawing/2014/main" id="{EBB1ED55-1819-4BD7-9A23-23624C39C9B4}"/>
              </a:ext>
            </a:extLst>
          </p:cNvPr>
          <p:cNvSpPr>
            <a:spLocks xmlns:a="http://schemas.openxmlformats.org/drawingml/2006/main" noGrp="1"/>
          </p:cNvSpPr>
          <p:nvPr/>
        </p:nvSpPr>
        <p:spPr>
          <a:xfrm xmlns:a="http://schemas.openxmlformats.org/drawingml/2006/main">
            <a:off x="89611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المسح</a:t>
            </a:r>
            <a:endParaRPr sz="850"/>
          </a:p>
        </p:txBody>
      </p:sp>
      <p:sp>
        <p:nvSpPr>
          <p:cNvPr id="21" name="Shape 19">
            <a:extLst xmlns:a="http://schemas.openxmlformats.org/drawingml/2006/main">
              <a:ext uri="{FF2B5EF4-FFF2-40B4-BE49-F238E27FC236}">
                <a16:creationId xmlns:a16="http://schemas.microsoft.com/office/drawing/2014/main" id="{1B9C90D6-16F3-473F-97E3-47930222A43E}"/>
              </a:ext>
            </a:extLst>
          </p:cNvPr>
          <p:cNvSpPr>
            <a:spLocks xmlns:a="http://schemas.openxmlformats.org/drawingml/2006/main" noGrp="1"/>
          </p:cNvSpPr>
          <p:nvPr/>
        </p:nvSpPr>
        <p:spPr>
          <a:xfrm xmlns:a="http://schemas.openxmlformats.org/drawingml/2006/main">
            <a:off x="6400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2" name="Text 20">
            <a:extLst xmlns:a="http://schemas.openxmlformats.org/drawingml/2006/main">
              <a:ext uri="{FF2B5EF4-FFF2-40B4-BE49-F238E27FC236}">
                <a16:creationId xmlns:a16="http://schemas.microsoft.com/office/drawing/2014/main" id="{3C6ABA9D-89D0-40EB-B15A-5BE4BBF926B0}"/>
              </a:ext>
            </a:extLst>
          </p:cNvPr>
          <p:cNvSpPr>
            <a:spLocks xmlns:a="http://schemas.openxmlformats.org/drawingml/2006/main" noGrp="1"/>
          </p:cNvSpPr>
          <p:nvPr/>
        </p:nvSpPr>
        <p:spPr>
          <a:xfrm xmlns:a="http://schemas.openxmlformats.org/drawingml/2006/main">
            <a:off x="7315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صورة</a:t>
            </a:r>
            <a:endParaRPr sz="850"/>
          </a:p>
        </p:txBody>
      </p:sp>
      <p:sp>
        <p:nvSpPr>
          <p:cNvPr id="23" name="Shape 21">
            <a:extLst xmlns:a="http://schemas.openxmlformats.org/drawingml/2006/main">
              <a:ext uri="{FF2B5EF4-FFF2-40B4-BE49-F238E27FC236}">
                <a16:creationId xmlns:a16="http://schemas.microsoft.com/office/drawing/2014/main" id="{6193EF77-D939-464E-A2AE-072A5F9403D5}"/>
              </a:ext>
            </a:extLst>
          </p:cNvPr>
          <p:cNvSpPr>
            <a:spLocks xmlns:a="http://schemas.openxmlformats.org/drawingml/2006/main" noGrp="1"/>
          </p:cNvSpPr>
          <p:nvPr/>
        </p:nvSpPr>
        <p:spPr>
          <a:xfrm xmlns:a="http://schemas.openxmlformats.org/drawingml/2006/main">
            <a:off x="25146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4" name="Shape 22">
            <a:extLst xmlns:a="http://schemas.openxmlformats.org/drawingml/2006/main">
              <a:ext uri="{FF2B5EF4-FFF2-40B4-BE49-F238E27FC236}">
                <a16:creationId xmlns:a16="http://schemas.microsoft.com/office/drawing/2014/main" id="{867369A1-98B6-41B4-8598-07B2DB03D14D}"/>
              </a:ext>
            </a:extLst>
          </p:cNvPr>
          <p:cNvSpPr>
            <a:spLocks xmlns:a="http://schemas.openxmlformats.org/drawingml/2006/main" noGrp="1"/>
          </p:cNvSpPr>
          <p:nvPr/>
        </p:nvSpPr>
        <p:spPr>
          <a:xfrm xmlns:a="http://schemas.openxmlformats.org/drawingml/2006/main">
            <a:off x="26974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5" name="Text 23">
            <a:extLst xmlns:a="http://schemas.openxmlformats.org/drawingml/2006/main">
              <a:ext uri="{FF2B5EF4-FFF2-40B4-BE49-F238E27FC236}">
                <a16:creationId xmlns:a16="http://schemas.microsoft.com/office/drawing/2014/main" id="{0AB4F181-A09B-450C-919F-8879159D5EDF}"/>
              </a:ext>
            </a:extLst>
          </p:cNvPr>
          <p:cNvSpPr>
            <a:spLocks xmlns:a="http://schemas.openxmlformats.org/drawingml/2006/main" noGrp="1"/>
          </p:cNvSpPr>
          <p:nvPr/>
        </p:nvSpPr>
        <p:spPr>
          <a:xfrm xmlns:a="http://schemas.openxmlformats.org/drawingml/2006/main">
            <a:off x="27889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26" name="Shape 24">
            <a:extLst xmlns:a="http://schemas.openxmlformats.org/drawingml/2006/main">
              <a:ext uri="{FF2B5EF4-FFF2-40B4-BE49-F238E27FC236}">
                <a16:creationId xmlns:a16="http://schemas.microsoft.com/office/drawing/2014/main" id="{401D482B-7D5B-47AC-81CF-5F61BC478AD9}"/>
              </a:ext>
            </a:extLst>
          </p:cNvPr>
          <p:cNvSpPr>
            <a:spLocks xmlns:a="http://schemas.openxmlformats.org/drawingml/2006/main" noGrp="1"/>
          </p:cNvSpPr>
          <p:nvPr/>
        </p:nvSpPr>
        <p:spPr>
          <a:xfrm xmlns:a="http://schemas.openxmlformats.org/drawingml/2006/main">
            <a:off x="45720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7" name="Shape 25">
            <a:extLst xmlns:a="http://schemas.openxmlformats.org/drawingml/2006/main">
              <a:ext uri="{FF2B5EF4-FFF2-40B4-BE49-F238E27FC236}">
                <a16:creationId xmlns:a16="http://schemas.microsoft.com/office/drawing/2014/main" id="{B1D79759-2EF7-49B9-BA6E-6320F368CBED}"/>
              </a:ext>
            </a:extLst>
          </p:cNvPr>
          <p:cNvSpPr>
            <a:spLocks xmlns:a="http://schemas.openxmlformats.org/drawingml/2006/main" noGrp="1"/>
          </p:cNvSpPr>
          <p:nvPr/>
        </p:nvSpPr>
        <p:spPr>
          <a:xfrm xmlns:a="http://schemas.openxmlformats.org/drawingml/2006/main">
            <a:off x="47548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8" name="Text 26">
            <a:extLst xmlns:a="http://schemas.openxmlformats.org/drawingml/2006/main">
              <a:ext uri="{FF2B5EF4-FFF2-40B4-BE49-F238E27FC236}">
                <a16:creationId xmlns:a16="http://schemas.microsoft.com/office/drawing/2014/main" id="{5907F2F1-144E-4D0E-82D1-F2AA13159259}"/>
              </a:ext>
            </a:extLst>
          </p:cNvPr>
          <p:cNvSpPr>
            <a:spLocks xmlns:a="http://schemas.openxmlformats.org/drawingml/2006/main" noGrp="1"/>
          </p:cNvSpPr>
          <p:nvPr/>
        </p:nvSpPr>
        <p:spPr>
          <a:xfrm xmlns:a="http://schemas.openxmlformats.org/drawingml/2006/main">
            <a:off x="48463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المكسور</a:t>
            </a:r>
            <a:endParaRPr sz="850"/>
          </a:p>
        </p:txBody>
      </p:sp>
      <p:sp>
        <p:nvSpPr>
          <p:cNvPr id="29" name="Shape 27">
            <a:extLst xmlns:a="http://schemas.openxmlformats.org/drawingml/2006/main">
              <a:ext uri="{FF2B5EF4-FFF2-40B4-BE49-F238E27FC236}">
                <a16:creationId xmlns:a16="http://schemas.microsoft.com/office/drawing/2014/main" id="{92A96DF5-8EB8-45C1-A0AF-750FC7B7525C}"/>
              </a:ext>
            </a:extLst>
          </p:cNvPr>
          <p:cNvSpPr>
            <a:spLocks xmlns:a="http://schemas.openxmlformats.org/drawingml/2006/main" noGrp="1"/>
          </p:cNvSpPr>
          <p:nvPr/>
        </p:nvSpPr>
        <p:spPr>
          <a:xfrm xmlns:a="http://schemas.openxmlformats.org/drawingml/2006/main">
            <a:off x="66294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0" name="Shape 28">
            <a:extLst xmlns:a="http://schemas.openxmlformats.org/drawingml/2006/main">
              <a:ext uri="{FF2B5EF4-FFF2-40B4-BE49-F238E27FC236}">
                <a16:creationId xmlns:a16="http://schemas.microsoft.com/office/drawing/2014/main" id="{4723FD00-D9DE-4366-8483-655BB309CB52}"/>
              </a:ext>
            </a:extLst>
          </p:cNvPr>
          <p:cNvSpPr>
            <a:spLocks xmlns:a="http://schemas.openxmlformats.org/drawingml/2006/main" noGrp="1"/>
          </p:cNvSpPr>
          <p:nvPr/>
        </p:nvSpPr>
        <p:spPr>
          <a:xfrm xmlns:a="http://schemas.openxmlformats.org/drawingml/2006/main">
            <a:off x="68122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1" name="Text 29">
            <a:extLst xmlns:a="http://schemas.openxmlformats.org/drawingml/2006/main">
              <a:ext uri="{FF2B5EF4-FFF2-40B4-BE49-F238E27FC236}">
                <a16:creationId xmlns:a16="http://schemas.microsoft.com/office/drawing/2014/main" id="{BF742750-F6D6-4C40-B698-42CF52D2AD02}"/>
              </a:ext>
            </a:extLst>
          </p:cNvPr>
          <p:cNvSpPr>
            <a:spLocks xmlns:a="http://schemas.openxmlformats.org/drawingml/2006/main" noGrp="1"/>
          </p:cNvSpPr>
          <p:nvPr/>
        </p:nvSpPr>
        <p:spPr>
          <a:xfrm xmlns:a="http://schemas.openxmlformats.org/drawingml/2006/main">
            <a:off x="69037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المجلد المجلد المجلد</a:t>
            </a:r>
            <a:endParaRPr sz="850"/>
          </a:p>
        </p:txBody>
      </p:sp>
      <p:sp>
        <p:nvSpPr>
          <p:cNvPr id="32" name="Shape 30">
            <a:extLst xmlns:a="http://schemas.openxmlformats.org/drawingml/2006/main">
              <a:ext uri="{FF2B5EF4-FFF2-40B4-BE49-F238E27FC236}">
                <a16:creationId xmlns:a16="http://schemas.microsoft.com/office/drawing/2014/main" id="{C64B748D-663E-4783-AB98-5B13154061AA}"/>
              </a:ext>
            </a:extLst>
          </p:cNvPr>
          <p:cNvSpPr>
            <a:spLocks xmlns:a="http://schemas.openxmlformats.org/drawingml/2006/main" noGrp="1"/>
          </p:cNvSpPr>
          <p:nvPr/>
        </p:nvSpPr>
        <p:spPr>
          <a:xfrm xmlns:a="http://schemas.openxmlformats.org/drawingml/2006/main">
            <a:off x="86868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3" name="Shape 31">
            <a:extLst xmlns:a="http://schemas.openxmlformats.org/drawingml/2006/main">
              <a:ext uri="{FF2B5EF4-FFF2-40B4-BE49-F238E27FC236}">
                <a16:creationId xmlns:a16="http://schemas.microsoft.com/office/drawing/2014/main" id="{352F98A1-F789-4033-868A-730306A89694}"/>
              </a:ext>
            </a:extLst>
          </p:cNvPr>
          <p:cNvSpPr>
            <a:spLocks xmlns:a="http://schemas.openxmlformats.org/drawingml/2006/main" noGrp="1"/>
          </p:cNvSpPr>
          <p:nvPr/>
        </p:nvSpPr>
        <p:spPr>
          <a:xfrm xmlns:a="http://schemas.openxmlformats.org/drawingml/2006/main">
            <a:off x="88696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4" name="Text 32">
            <a:extLst xmlns:a="http://schemas.openxmlformats.org/drawingml/2006/main">
              <a:ext uri="{FF2B5EF4-FFF2-40B4-BE49-F238E27FC236}">
                <a16:creationId xmlns:a16="http://schemas.microsoft.com/office/drawing/2014/main" id="{506B11A7-B63B-48A0-B343-9E4870B1841F}"/>
              </a:ext>
            </a:extLst>
          </p:cNvPr>
          <p:cNvSpPr>
            <a:spLocks xmlns:a="http://schemas.openxmlformats.org/drawingml/2006/main" noGrp="1"/>
          </p:cNvSpPr>
          <p:nvPr/>
        </p:nvSpPr>
        <p:spPr>
          <a:xfrm xmlns:a="http://schemas.openxmlformats.org/drawingml/2006/main">
            <a:off x="89611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السعر</a:t>
            </a:r>
            <a:endParaRPr sz="850"/>
          </a:p>
        </p:txBody>
      </p:sp>
      <p:sp>
        <p:nvSpPr>
          <p:cNvPr id="35" name="Shape 33">
            <a:extLst xmlns:a="http://schemas.openxmlformats.org/drawingml/2006/main">
              <a:ext uri="{FF2B5EF4-FFF2-40B4-BE49-F238E27FC236}">
                <a16:creationId xmlns:a16="http://schemas.microsoft.com/office/drawing/2014/main" id="{DE777F86-0FA3-4200-B7A0-8421A0C4319A}"/>
              </a:ext>
            </a:extLst>
          </p:cNvPr>
          <p:cNvSpPr>
            <a:spLocks xmlns:a="http://schemas.openxmlformats.org/drawingml/2006/main" noGrp="1"/>
          </p:cNvSpPr>
          <p:nvPr/>
        </p:nvSpPr>
        <p:spPr>
          <a:xfrm xmlns:a="http://schemas.openxmlformats.org/drawingml/2006/main">
            <a:off x="6400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6" name="Text 34">
            <a:extLst xmlns:a="http://schemas.openxmlformats.org/drawingml/2006/main">
              <a:ext uri="{FF2B5EF4-FFF2-40B4-BE49-F238E27FC236}">
                <a16:creationId xmlns:a16="http://schemas.microsoft.com/office/drawing/2014/main" id="{89FA842D-67DF-4194-951C-12C222BAED87}"/>
              </a:ext>
            </a:extLst>
          </p:cNvPr>
          <p:cNvSpPr>
            <a:spLocks xmlns:a="http://schemas.openxmlformats.org/drawingml/2006/main" noGrp="1"/>
          </p:cNvSpPr>
          <p:nvPr/>
        </p:nvSpPr>
        <p:spPr>
          <a:xfrm xmlns:a="http://schemas.openxmlformats.org/drawingml/2006/main">
            <a:off x="7315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o</a:t>
            </a:r>
            <a:endParaRPr sz="850"/>
          </a:p>
        </p:txBody>
      </p:sp>
      <p:sp>
        <p:nvSpPr>
          <p:cNvPr id="37" name="Shape 35">
            <a:extLst xmlns:a="http://schemas.openxmlformats.org/drawingml/2006/main">
              <a:ext uri="{FF2B5EF4-FFF2-40B4-BE49-F238E27FC236}">
                <a16:creationId xmlns:a16="http://schemas.microsoft.com/office/drawing/2014/main" id="{F127B970-8B53-48DD-9C5B-84D0243A9B3E}"/>
              </a:ext>
            </a:extLst>
          </p:cNvPr>
          <p:cNvSpPr>
            <a:spLocks xmlns:a="http://schemas.openxmlformats.org/drawingml/2006/main" noGrp="1"/>
          </p:cNvSpPr>
          <p:nvPr/>
        </p:nvSpPr>
        <p:spPr>
          <a:xfrm xmlns:a="http://schemas.openxmlformats.org/drawingml/2006/main">
            <a:off x="25146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8" name="Shape 36">
            <a:extLst xmlns:a="http://schemas.openxmlformats.org/drawingml/2006/main">
              <a:ext uri="{FF2B5EF4-FFF2-40B4-BE49-F238E27FC236}">
                <a16:creationId xmlns:a16="http://schemas.microsoft.com/office/drawing/2014/main" id="{BDD0E5D8-F220-403A-A422-DCB3050DAB43}"/>
              </a:ext>
            </a:extLst>
          </p:cNvPr>
          <p:cNvSpPr>
            <a:spLocks xmlns:a="http://schemas.openxmlformats.org/drawingml/2006/main" noGrp="1"/>
          </p:cNvSpPr>
          <p:nvPr/>
        </p:nvSpPr>
        <p:spPr>
          <a:xfrm xmlns:a="http://schemas.openxmlformats.org/drawingml/2006/main">
            <a:off x="26974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9" name="Text 37">
            <a:extLst xmlns:a="http://schemas.openxmlformats.org/drawingml/2006/main">
              <a:ext uri="{FF2B5EF4-FFF2-40B4-BE49-F238E27FC236}">
                <a16:creationId xmlns:a16="http://schemas.microsoft.com/office/drawing/2014/main" id="{2A76E16C-9302-46D5-8366-60B532F224AD}"/>
              </a:ext>
            </a:extLst>
          </p:cNvPr>
          <p:cNvSpPr>
            <a:spLocks xmlns:a="http://schemas.openxmlformats.org/drawingml/2006/main" noGrp="1"/>
          </p:cNvSpPr>
          <p:nvPr/>
        </p:nvSpPr>
        <p:spPr>
          <a:xfrm xmlns:a="http://schemas.openxmlformats.org/drawingml/2006/main">
            <a:off x="27889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العقد العقد</a:t>
            </a:r>
            <a:endParaRPr sz="850"/>
          </a:p>
        </p:txBody>
      </p:sp>
      <p:sp>
        <p:nvSpPr>
          <p:cNvPr id="40" name="Shape 38">
            <a:extLst xmlns:a="http://schemas.openxmlformats.org/drawingml/2006/main">
              <a:ext uri="{FF2B5EF4-FFF2-40B4-BE49-F238E27FC236}">
                <a16:creationId xmlns:a16="http://schemas.microsoft.com/office/drawing/2014/main" id="{D92BF6EE-43A4-4DDC-8D10-4F81FB1B805F}"/>
              </a:ext>
            </a:extLst>
          </p:cNvPr>
          <p:cNvSpPr>
            <a:spLocks xmlns:a="http://schemas.openxmlformats.org/drawingml/2006/main" noGrp="1"/>
          </p:cNvSpPr>
          <p:nvPr/>
        </p:nvSpPr>
        <p:spPr>
          <a:xfrm xmlns:a="http://schemas.openxmlformats.org/drawingml/2006/main">
            <a:off x="45720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1" name="Shape 39">
            <a:extLst xmlns:a="http://schemas.openxmlformats.org/drawingml/2006/main">
              <a:ext uri="{FF2B5EF4-FFF2-40B4-BE49-F238E27FC236}">
                <a16:creationId xmlns:a16="http://schemas.microsoft.com/office/drawing/2014/main" id="{FE7ED09C-31EF-4D48-AFB2-061F34703A09}"/>
              </a:ext>
            </a:extLst>
          </p:cNvPr>
          <p:cNvSpPr>
            <a:spLocks xmlns:a="http://schemas.openxmlformats.org/drawingml/2006/main" noGrp="1"/>
          </p:cNvSpPr>
          <p:nvPr/>
        </p:nvSpPr>
        <p:spPr>
          <a:xfrm xmlns:a="http://schemas.openxmlformats.org/drawingml/2006/main">
            <a:off x="47548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2" name="Text 40">
            <a:extLst xmlns:a="http://schemas.openxmlformats.org/drawingml/2006/main">
              <a:ext uri="{FF2B5EF4-FFF2-40B4-BE49-F238E27FC236}">
                <a16:creationId xmlns:a16="http://schemas.microsoft.com/office/drawing/2014/main" id="{C8E42BA3-BC7D-4E79-9636-D7D907A8DC10}"/>
              </a:ext>
            </a:extLst>
          </p:cNvPr>
          <p:cNvSpPr>
            <a:spLocks xmlns:a="http://schemas.openxmlformats.org/drawingml/2006/main" noGrp="1"/>
          </p:cNvSpPr>
          <p:nvPr/>
        </p:nvSpPr>
        <p:spPr>
          <a:xfrm xmlns:a="http://schemas.openxmlformats.org/drawingml/2006/main">
            <a:off x="48463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الطرح</a:t>
            </a:r>
            <a:endParaRPr sz="850"/>
          </a:p>
        </p:txBody>
      </p:sp>
      <p:sp>
        <p:nvSpPr>
          <p:cNvPr id="43" name="Shape 41">
            <a:extLst xmlns:a="http://schemas.openxmlformats.org/drawingml/2006/main">
              <a:ext uri="{FF2B5EF4-FFF2-40B4-BE49-F238E27FC236}">
                <a16:creationId xmlns:a16="http://schemas.microsoft.com/office/drawing/2014/main" id="{7B074306-778D-468D-BDD2-AE5E02CA84F8}"/>
              </a:ext>
            </a:extLst>
          </p:cNvPr>
          <p:cNvSpPr>
            <a:spLocks xmlns:a="http://schemas.openxmlformats.org/drawingml/2006/main" noGrp="1"/>
          </p:cNvSpPr>
          <p:nvPr/>
        </p:nvSpPr>
        <p:spPr>
          <a:xfrm xmlns:a="http://schemas.openxmlformats.org/drawingml/2006/main">
            <a:off x="66294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4" name="Shape 42">
            <a:extLst xmlns:a="http://schemas.openxmlformats.org/drawingml/2006/main">
              <a:ext uri="{FF2B5EF4-FFF2-40B4-BE49-F238E27FC236}">
                <a16:creationId xmlns:a16="http://schemas.microsoft.com/office/drawing/2014/main" id="{417D4C3D-85AA-4323-AC5E-C376F2AF4E4B}"/>
              </a:ext>
            </a:extLst>
          </p:cNvPr>
          <p:cNvSpPr>
            <a:spLocks xmlns:a="http://schemas.openxmlformats.org/drawingml/2006/main" noGrp="1"/>
          </p:cNvSpPr>
          <p:nvPr/>
        </p:nvSpPr>
        <p:spPr>
          <a:xfrm xmlns:a="http://schemas.openxmlformats.org/drawingml/2006/main">
            <a:off x="68122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45" name="Text 43">
            <a:extLst xmlns:a="http://schemas.openxmlformats.org/drawingml/2006/main">
              <a:ext uri="{FF2B5EF4-FFF2-40B4-BE49-F238E27FC236}">
                <a16:creationId xmlns:a16="http://schemas.microsoft.com/office/drawing/2014/main" id="{0CF2977F-6254-45BB-B66D-AEBF80C30A1A}"/>
              </a:ext>
            </a:extLst>
          </p:cNvPr>
          <p:cNvSpPr>
            <a:spLocks xmlns:a="http://schemas.openxmlformats.org/drawingml/2006/main" noGrp="1"/>
          </p:cNvSpPr>
          <p:nvPr/>
        </p:nvSpPr>
        <p:spPr>
          <a:xfrm xmlns:a="http://schemas.openxmlformats.org/drawingml/2006/main">
            <a:off x="69037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60110"/>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1 ف-5، 1 ف-4، 1 خ م، 1 خ ع (رأ)، 1 م و، 1 م أ م، 1 م أ م</a:t>
            </a:r>
            <a:endParaRPr sz="850"/>
          </a:p>
        </p:txBody>
      </p:sp>
      <p:sp>
        <p:nvSpPr>
          <p:cNvPr id="46" name="Shape 44">
            <a:extLst xmlns:a="http://schemas.openxmlformats.org/drawingml/2006/main">
              <a:ext uri="{FF2B5EF4-FFF2-40B4-BE49-F238E27FC236}">
                <a16:creationId xmlns:a16="http://schemas.microsoft.com/office/drawing/2014/main" id="{2F111D0A-8258-4688-B1D8-DCC57AF72367}"/>
              </a:ext>
            </a:extLst>
          </p:cNvPr>
          <p:cNvSpPr>
            <a:spLocks xmlns:a="http://schemas.openxmlformats.org/drawingml/2006/main" noGrp="1"/>
          </p:cNvSpPr>
          <p:nvPr/>
        </p:nvSpPr>
        <p:spPr>
          <a:xfrm xmlns:a="http://schemas.openxmlformats.org/drawingml/2006/main">
            <a:off x="86868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7" name="Shape 45">
            <a:extLst xmlns:a="http://schemas.openxmlformats.org/drawingml/2006/main">
              <a:ext uri="{FF2B5EF4-FFF2-40B4-BE49-F238E27FC236}">
                <a16:creationId xmlns:a16="http://schemas.microsoft.com/office/drawing/2014/main" id="{679DD8D0-86FA-4A4E-AF1A-92DCF3DF30C9}"/>
              </a:ext>
            </a:extLst>
          </p:cNvPr>
          <p:cNvSpPr>
            <a:spLocks xmlns:a="http://schemas.openxmlformats.org/drawingml/2006/main" noGrp="1"/>
          </p:cNvSpPr>
          <p:nvPr/>
        </p:nvSpPr>
        <p:spPr>
          <a:xfrm xmlns:a="http://schemas.openxmlformats.org/drawingml/2006/main">
            <a:off x="88696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8" name="Text 46">
            <a:extLst xmlns:a="http://schemas.openxmlformats.org/drawingml/2006/main">
              <a:ext uri="{FF2B5EF4-FFF2-40B4-BE49-F238E27FC236}">
                <a16:creationId xmlns:a16="http://schemas.microsoft.com/office/drawing/2014/main" id="{23785E56-BBA9-41FB-96C7-38965DE0A8A6}"/>
              </a:ext>
            </a:extLst>
          </p:cNvPr>
          <p:cNvSpPr>
            <a:spLocks xmlns:a="http://schemas.openxmlformats.org/drawingml/2006/main" noGrp="1"/>
          </p:cNvSpPr>
          <p:nvPr/>
        </p:nvSpPr>
        <p:spPr>
          <a:xfrm xmlns:a="http://schemas.openxmlformats.org/drawingml/2006/main">
            <a:off x="89611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صحيفة واحدة</a:t>
            </a:r>
            <a:endParaRPr sz="850"/>
          </a:p>
        </p:txBody>
      </p:sp>
    </p:spTree>
    <p:extLst>
      <p:ext uri="{BB962C8B-B14F-4D97-AF65-F5344CB8AC3E}">
        <p14:creationId xmlns:p14="http://schemas.microsoft.com/office/powerpoint/2010/main" val="442349293"/>
      </p:ext>
    </p:extLst>
  </p:cSld>
</p:sld>
</file>

<file path=ppt/slides/slide82.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23DEF42-79A4-4224-8407-115F5517938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DBD8D296-875E-47C9-8B86-BB196DC9D68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4DF9EA73-0CCA-4C52-89E2-C665039B591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82</a:t>
            </a:r>
            <a:endParaRPr sz="750"/>
          </a:p>
        </p:txBody>
      </p:sp>
      <p:sp>
        <p:nvSpPr>
          <p:cNvPr id="5" name="Text 3">
            <a:extLst xmlns:a="http://schemas.openxmlformats.org/drawingml/2006/main">
              <a:ext uri="{FF2B5EF4-FFF2-40B4-BE49-F238E27FC236}">
                <a16:creationId xmlns:a16="http://schemas.microsoft.com/office/drawing/2014/main" id="{63EF7947-8DF8-43F3-9E5B-9DDE76D1837B}"/>
              </a:ext>
            </a:extLst>
          </p:cNvPr>
          <p:cNvSpPr>
            <a:spLocks xmlns:a="http://schemas.openxmlformats.org/drawingml/2006/main" noGrp="1"/>
          </p:cNvSpPr>
          <p:nvPr/>
        </p:nvSpPr>
        <p:spPr>
          <a:xfrm xmlns:a="http://schemas.openxmlformats.org/drawingml/2006/main">
            <a:off x="594360" y="621792"/>
            <a:ext cx="100584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من الانتقال من اليوم إلى استعراض الزبائن</a:t>
            </a:r>
            <a:endParaRPr sz="3100"/>
          </a:p>
        </p:txBody>
      </p:sp>
      <p:sp>
        <p:nvSpPr>
          <p:cNvPr id="6" name="Text 4">
            <a:extLst xmlns:a="http://schemas.openxmlformats.org/drawingml/2006/main">
              <a:ext uri="{FF2B5EF4-FFF2-40B4-BE49-F238E27FC236}">
                <a16:creationId xmlns:a16="http://schemas.microsoft.com/office/drawing/2014/main" id="{373C0AE4-062C-42F9-8171-19D61EF4127B}"/>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ولا تنتهي العملية بعد الإنجاز - فهي تستمر في الدفع والتحليل وولاء العملاء.</a:t>
            </a:r>
            <a:endParaRPr sz="1400"/>
          </a:p>
        </p:txBody>
      </p:sp>
      <p:sp>
        <p:nvSpPr>
          <p:cNvPr id="7" name="Shape 5">
            <a:extLst xmlns:a="http://schemas.openxmlformats.org/drawingml/2006/main">
              <a:ext uri="{FF2B5EF4-FFF2-40B4-BE49-F238E27FC236}">
                <a16:creationId xmlns:a16="http://schemas.microsoft.com/office/drawing/2014/main" id="{47473CBC-E7C5-457F-BB27-74A73A5252D3}"/>
              </a:ext>
            </a:extLst>
          </p:cNvPr>
          <p:cNvSpPr>
            <a:spLocks xmlns:a="http://schemas.openxmlformats.org/drawingml/2006/main" noGrp="1"/>
          </p:cNvSpPr>
          <p:nvPr/>
        </p:nvSpPr>
        <p:spPr>
          <a:xfrm xmlns:a="http://schemas.openxmlformats.org/drawingml/2006/main">
            <a:off x="6400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8" name="Text 6">
            <a:extLst xmlns:a="http://schemas.openxmlformats.org/drawingml/2006/main">
              <a:ext uri="{FF2B5EF4-FFF2-40B4-BE49-F238E27FC236}">
                <a16:creationId xmlns:a16="http://schemas.microsoft.com/office/drawing/2014/main" id="{877F3889-BCA6-4183-A98D-1DF3A9E9E759}"/>
              </a:ext>
            </a:extLst>
          </p:cNvPr>
          <p:cNvSpPr>
            <a:spLocks xmlns:a="http://schemas.openxmlformats.org/drawingml/2006/main" noGrp="1"/>
          </p:cNvSpPr>
          <p:nvPr/>
        </p:nvSpPr>
        <p:spPr>
          <a:xfrm xmlns:a="http://schemas.openxmlformats.org/drawingml/2006/main">
            <a:off x="7315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&amp; حد فك فك فك فك</a:t>
            </a:r>
            <a:endParaRPr sz="850"/>
          </a:p>
        </p:txBody>
      </p:sp>
      <p:sp>
        <p:nvSpPr>
          <p:cNvPr id="9" name="Shape 7">
            <a:extLst xmlns:a="http://schemas.openxmlformats.org/drawingml/2006/main">
              <a:ext uri="{FF2B5EF4-FFF2-40B4-BE49-F238E27FC236}">
                <a16:creationId xmlns:a16="http://schemas.microsoft.com/office/drawing/2014/main" id="{EF16741D-83C3-464F-AFC5-04055D75334D}"/>
              </a:ext>
            </a:extLst>
          </p:cNvPr>
          <p:cNvSpPr>
            <a:spLocks xmlns:a="http://schemas.openxmlformats.org/drawingml/2006/main" noGrp="1"/>
          </p:cNvSpPr>
          <p:nvPr/>
        </p:nvSpPr>
        <p:spPr>
          <a:xfrm xmlns:a="http://schemas.openxmlformats.org/drawingml/2006/main">
            <a:off x="25146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0" name="Shape 8">
            <a:extLst xmlns:a="http://schemas.openxmlformats.org/drawingml/2006/main">
              <a:ext uri="{FF2B5EF4-FFF2-40B4-BE49-F238E27FC236}">
                <a16:creationId xmlns:a16="http://schemas.microsoft.com/office/drawing/2014/main" id="{E92C148F-1462-45A4-B2CA-8EB60A1C582C}"/>
              </a:ext>
            </a:extLst>
          </p:cNvPr>
          <p:cNvSpPr>
            <a:spLocks xmlns:a="http://schemas.openxmlformats.org/drawingml/2006/main" noGrp="1"/>
          </p:cNvSpPr>
          <p:nvPr/>
        </p:nvSpPr>
        <p:spPr>
          <a:xfrm xmlns:a="http://schemas.openxmlformats.org/drawingml/2006/main">
            <a:off x="26974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1" name="Text 9">
            <a:extLst xmlns:a="http://schemas.openxmlformats.org/drawingml/2006/main">
              <a:ext uri="{FF2B5EF4-FFF2-40B4-BE49-F238E27FC236}">
                <a16:creationId xmlns:a16="http://schemas.microsoft.com/office/drawing/2014/main" id="{592788C0-5C1B-45BB-AD5F-359755D88DD9}"/>
              </a:ext>
            </a:extLst>
          </p:cNvPr>
          <p:cNvSpPr>
            <a:spLocks xmlns:a="http://schemas.openxmlformats.org/drawingml/2006/main" noGrp="1"/>
          </p:cNvSpPr>
          <p:nvPr/>
        </p:nvSpPr>
        <p:spPr>
          <a:xfrm xmlns:a="http://schemas.openxmlformats.org/drawingml/2006/main">
            <a:off x="27889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(أ) لا</a:t>
            </a:r>
            <a:endParaRPr sz="850"/>
          </a:p>
        </p:txBody>
      </p:sp>
      <p:sp>
        <p:nvSpPr>
          <p:cNvPr id="12" name="Shape 10">
            <a:extLst xmlns:a="http://schemas.openxmlformats.org/drawingml/2006/main">
              <a:ext uri="{FF2B5EF4-FFF2-40B4-BE49-F238E27FC236}">
                <a16:creationId xmlns:a16="http://schemas.microsoft.com/office/drawing/2014/main" id="{63DBF3A5-6E80-4EF2-A337-1D5C229AE4BD}"/>
              </a:ext>
            </a:extLst>
          </p:cNvPr>
          <p:cNvSpPr>
            <a:spLocks xmlns:a="http://schemas.openxmlformats.org/drawingml/2006/main" noGrp="1"/>
          </p:cNvSpPr>
          <p:nvPr/>
        </p:nvSpPr>
        <p:spPr>
          <a:xfrm xmlns:a="http://schemas.openxmlformats.org/drawingml/2006/main">
            <a:off x="45720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3" name="Shape 11">
            <a:extLst xmlns:a="http://schemas.openxmlformats.org/drawingml/2006/main">
              <a:ext uri="{FF2B5EF4-FFF2-40B4-BE49-F238E27FC236}">
                <a16:creationId xmlns:a16="http://schemas.microsoft.com/office/drawing/2014/main" id="{DB78F62E-9E97-4E60-ADDD-3AD1E0CBBCBD}"/>
              </a:ext>
            </a:extLst>
          </p:cNvPr>
          <p:cNvSpPr>
            <a:spLocks xmlns:a="http://schemas.openxmlformats.org/drawingml/2006/main" noGrp="1"/>
          </p:cNvSpPr>
          <p:nvPr/>
        </p:nvSpPr>
        <p:spPr>
          <a:xfrm xmlns:a="http://schemas.openxmlformats.org/drawingml/2006/main">
            <a:off x="47548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14" name="Text 12">
            <a:extLst xmlns:a="http://schemas.openxmlformats.org/drawingml/2006/main">
              <a:ext uri="{FF2B5EF4-FFF2-40B4-BE49-F238E27FC236}">
                <a16:creationId xmlns:a16="http://schemas.microsoft.com/office/drawing/2014/main" id="{207EE339-383E-4714-8FDF-371858F3675A}"/>
              </a:ext>
            </a:extLst>
          </p:cNvPr>
          <p:cNvSpPr>
            <a:spLocks xmlns:a="http://schemas.openxmlformats.org/drawingml/2006/main" noGrp="1"/>
          </p:cNvSpPr>
          <p:nvPr/>
        </p:nvSpPr>
        <p:spPr>
          <a:xfrm xmlns:a="http://schemas.openxmlformats.org/drawingml/2006/main">
            <a:off x="48463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عمليات التفتيش</a:t>
            </a:r>
            <a:endParaRPr sz="850"/>
          </a:p>
        </p:txBody>
      </p:sp>
      <p:sp>
        <p:nvSpPr>
          <p:cNvPr id="15" name="Shape 13">
            <a:extLst xmlns:a="http://schemas.openxmlformats.org/drawingml/2006/main">
              <a:ext uri="{FF2B5EF4-FFF2-40B4-BE49-F238E27FC236}">
                <a16:creationId xmlns:a16="http://schemas.microsoft.com/office/drawing/2014/main" id="{DA693CBE-34C5-4ED0-B403-EE8D88F64D61}"/>
              </a:ext>
            </a:extLst>
          </p:cNvPr>
          <p:cNvSpPr>
            <a:spLocks xmlns:a="http://schemas.openxmlformats.org/drawingml/2006/main" noGrp="1"/>
          </p:cNvSpPr>
          <p:nvPr/>
        </p:nvSpPr>
        <p:spPr>
          <a:xfrm xmlns:a="http://schemas.openxmlformats.org/drawingml/2006/main">
            <a:off x="66294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6" name="Shape 14">
            <a:extLst xmlns:a="http://schemas.openxmlformats.org/drawingml/2006/main">
              <a:ext uri="{FF2B5EF4-FFF2-40B4-BE49-F238E27FC236}">
                <a16:creationId xmlns:a16="http://schemas.microsoft.com/office/drawing/2014/main" id="{87253F1F-A37E-47E7-9CB8-E48011B995B2}"/>
              </a:ext>
            </a:extLst>
          </p:cNvPr>
          <p:cNvSpPr>
            <a:spLocks xmlns:a="http://schemas.openxmlformats.org/drawingml/2006/main" noGrp="1"/>
          </p:cNvSpPr>
          <p:nvPr/>
        </p:nvSpPr>
        <p:spPr>
          <a:xfrm xmlns:a="http://schemas.openxmlformats.org/drawingml/2006/main">
            <a:off x="6812280" y="2606040"/>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17" name="Text 15">
            <a:extLst xmlns:a="http://schemas.openxmlformats.org/drawingml/2006/main">
              <a:ext uri="{FF2B5EF4-FFF2-40B4-BE49-F238E27FC236}">
                <a16:creationId xmlns:a16="http://schemas.microsoft.com/office/drawing/2014/main" id="{222519C9-82BC-4FF2-8014-AD309A71751C}"/>
              </a:ext>
            </a:extLst>
          </p:cNvPr>
          <p:cNvSpPr>
            <a:spLocks xmlns:a="http://schemas.openxmlformats.org/drawingml/2006/main" noGrp="1"/>
          </p:cNvSpPr>
          <p:nvPr/>
        </p:nvSpPr>
        <p:spPr>
          <a:xfrm xmlns:a="http://schemas.openxmlformats.org/drawingml/2006/main">
            <a:off x="69037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العمل المكلم</a:t>
            </a:r>
            <a:endParaRPr sz="850"/>
          </a:p>
        </p:txBody>
      </p:sp>
      <p:sp>
        <p:nvSpPr>
          <p:cNvPr id="18" name="Shape 16">
            <a:extLst xmlns:a="http://schemas.openxmlformats.org/drawingml/2006/main">
              <a:ext uri="{FF2B5EF4-FFF2-40B4-BE49-F238E27FC236}">
                <a16:creationId xmlns:a16="http://schemas.microsoft.com/office/drawing/2014/main" id="{5D6124AC-BBF7-4CF0-B8AD-34A27422DE61}"/>
              </a:ext>
            </a:extLst>
          </p:cNvPr>
          <p:cNvSpPr>
            <a:spLocks xmlns:a="http://schemas.openxmlformats.org/drawingml/2006/main" noGrp="1"/>
          </p:cNvSpPr>
          <p:nvPr/>
        </p:nvSpPr>
        <p:spPr>
          <a:xfrm xmlns:a="http://schemas.openxmlformats.org/drawingml/2006/main">
            <a:off x="8686800" y="2743200"/>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19" name="Shape 17">
            <a:extLst xmlns:a="http://schemas.openxmlformats.org/drawingml/2006/main">
              <a:ext uri="{FF2B5EF4-FFF2-40B4-BE49-F238E27FC236}">
                <a16:creationId xmlns:a16="http://schemas.microsoft.com/office/drawing/2014/main" id="{F8AE7B02-A7A1-405B-8FCB-B34AFD1E77F2}"/>
              </a:ext>
            </a:extLst>
          </p:cNvPr>
          <p:cNvSpPr>
            <a:spLocks xmlns:a="http://schemas.openxmlformats.org/drawingml/2006/main" noGrp="1"/>
          </p:cNvSpPr>
          <p:nvPr/>
        </p:nvSpPr>
        <p:spPr>
          <a:xfrm xmlns:a="http://schemas.openxmlformats.org/drawingml/2006/main">
            <a:off x="8869680" y="2606040"/>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0" name="Text 18">
            <a:extLst xmlns:a="http://schemas.openxmlformats.org/drawingml/2006/main">
              <a:ext uri="{FF2B5EF4-FFF2-40B4-BE49-F238E27FC236}">
                <a16:creationId xmlns:a16="http://schemas.microsoft.com/office/drawing/2014/main" id="{8A925FA1-883F-4E57-A2FA-52D194F6CA71}"/>
              </a:ext>
            </a:extLst>
          </p:cNvPr>
          <p:cNvSpPr>
            <a:spLocks xmlns:a="http://schemas.openxmlformats.org/drawingml/2006/main" noGrp="1"/>
          </p:cNvSpPr>
          <p:nvPr/>
        </p:nvSpPr>
        <p:spPr>
          <a:xfrm xmlns:a="http://schemas.openxmlformats.org/drawingml/2006/main">
            <a:off x="8961120" y="2770632"/>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الملاحة</a:t>
            </a:r>
            <a:endParaRPr sz="850"/>
          </a:p>
        </p:txBody>
      </p:sp>
      <p:sp>
        <p:nvSpPr>
          <p:cNvPr id="21" name="Shape 19">
            <a:extLst xmlns:a="http://schemas.openxmlformats.org/drawingml/2006/main">
              <a:ext uri="{FF2B5EF4-FFF2-40B4-BE49-F238E27FC236}">
                <a16:creationId xmlns:a16="http://schemas.microsoft.com/office/drawing/2014/main" id="{A27B0996-73A3-47CF-B75C-8CD9A2B2E1CD}"/>
              </a:ext>
            </a:extLst>
          </p:cNvPr>
          <p:cNvSpPr>
            <a:spLocks xmlns:a="http://schemas.openxmlformats.org/drawingml/2006/main" noGrp="1"/>
          </p:cNvSpPr>
          <p:nvPr/>
        </p:nvSpPr>
        <p:spPr>
          <a:xfrm xmlns:a="http://schemas.openxmlformats.org/drawingml/2006/main">
            <a:off x="6400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2" name="Text 20">
            <a:extLst xmlns:a="http://schemas.openxmlformats.org/drawingml/2006/main">
              <a:ext uri="{FF2B5EF4-FFF2-40B4-BE49-F238E27FC236}">
                <a16:creationId xmlns:a16="http://schemas.microsoft.com/office/drawing/2014/main" id="{9C0F97B1-BD15-4B87-8DF6-AC55557C3736}"/>
              </a:ext>
            </a:extLst>
          </p:cNvPr>
          <p:cNvSpPr>
            <a:spLocks xmlns:a="http://schemas.openxmlformats.org/drawingml/2006/main" noGrp="1"/>
          </p:cNvSpPr>
          <p:nvPr/>
        </p:nvSpPr>
        <p:spPr>
          <a:xfrm xmlns:a="http://schemas.openxmlformats.org/drawingml/2006/main">
            <a:off x="7315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قائمة التحقق</a:t>
            </a:r>
            <a:endParaRPr sz="850"/>
          </a:p>
        </p:txBody>
      </p:sp>
      <p:sp>
        <p:nvSpPr>
          <p:cNvPr id="23" name="Shape 21">
            <a:extLst xmlns:a="http://schemas.openxmlformats.org/drawingml/2006/main">
              <a:ext uri="{FF2B5EF4-FFF2-40B4-BE49-F238E27FC236}">
                <a16:creationId xmlns:a16="http://schemas.microsoft.com/office/drawing/2014/main" id="{56132BC5-EB1A-4855-8BFD-3150A4F7B8E4}"/>
              </a:ext>
            </a:extLst>
          </p:cNvPr>
          <p:cNvSpPr>
            <a:spLocks xmlns:a="http://schemas.openxmlformats.org/drawingml/2006/main" noGrp="1"/>
          </p:cNvSpPr>
          <p:nvPr/>
        </p:nvSpPr>
        <p:spPr>
          <a:xfrm xmlns:a="http://schemas.openxmlformats.org/drawingml/2006/main">
            <a:off x="25146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4" name="Shape 22">
            <a:extLst xmlns:a="http://schemas.openxmlformats.org/drawingml/2006/main">
              <a:ext uri="{FF2B5EF4-FFF2-40B4-BE49-F238E27FC236}">
                <a16:creationId xmlns:a16="http://schemas.microsoft.com/office/drawing/2014/main" id="{3AAFAF12-D4CF-4E86-AF97-573850134686}"/>
              </a:ext>
            </a:extLst>
          </p:cNvPr>
          <p:cNvSpPr>
            <a:spLocks xmlns:a="http://schemas.openxmlformats.org/drawingml/2006/main" noGrp="1"/>
          </p:cNvSpPr>
          <p:nvPr/>
        </p:nvSpPr>
        <p:spPr>
          <a:xfrm xmlns:a="http://schemas.openxmlformats.org/drawingml/2006/main">
            <a:off x="26974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25" name="Text 23">
            <a:extLst xmlns:a="http://schemas.openxmlformats.org/drawingml/2006/main">
              <a:ext uri="{FF2B5EF4-FFF2-40B4-BE49-F238E27FC236}">
                <a16:creationId xmlns:a16="http://schemas.microsoft.com/office/drawing/2014/main" id="{5B29C5E9-2CE8-4D5A-9323-624A20F10EB0}"/>
              </a:ext>
            </a:extLst>
          </p:cNvPr>
          <p:cNvSpPr>
            <a:spLocks xmlns:a="http://schemas.openxmlformats.org/drawingml/2006/main" noGrp="1"/>
          </p:cNvSpPr>
          <p:nvPr/>
        </p:nvSpPr>
        <p:spPr>
          <a:xfrm xmlns:a="http://schemas.openxmlformats.org/drawingml/2006/main">
            <a:off x="27889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&amp; قوم</a:t>
            </a:r>
            <a:endParaRPr sz="850"/>
          </a:p>
        </p:txBody>
      </p:sp>
      <p:sp>
        <p:nvSpPr>
          <p:cNvPr id="26" name="Shape 24">
            <a:extLst xmlns:a="http://schemas.openxmlformats.org/drawingml/2006/main">
              <a:ext uri="{FF2B5EF4-FFF2-40B4-BE49-F238E27FC236}">
                <a16:creationId xmlns:a16="http://schemas.microsoft.com/office/drawing/2014/main" id="{0C11BB70-70E0-489F-87E9-F00F8DE7BC4A}"/>
              </a:ext>
            </a:extLst>
          </p:cNvPr>
          <p:cNvSpPr>
            <a:spLocks xmlns:a="http://schemas.openxmlformats.org/drawingml/2006/main" noGrp="1"/>
          </p:cNvSpPr>
          <p:nvPr/>
        </p:nvSpPr>
        <p:spPr>
          <a:xfrm xmlns:a="http://schemas.openxmlformats.org/drawingml/2006/main">
            <a:off x="45720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27" name="Shape 25">
            <a:extLst xmlns:a="http://schemas.openxmlformats.org/drawingml/2006/main">
              <a:ext uri="{FF2B5EF4-FFF2-40B4-BE49-F238E27FC236}">
                <a16:creationId xmlns:a16="http://schemas.microsoft.com/office/drawing/2014/main" id="{7AF4ADC6-36DD-4EAE-89C2-1B64AAF7A825}"/>
              </a:ext>
            </a:extLst>
          </p:cNvPr>
          <p:cNvSpPr>
            <a:spLocks xmlns:a="http://schemas.openxmlformats.org/drawingml/2006/main" noGrp="1"/>
          </p:cNvSpPr>
          <p:nvPr/>
        </p:nvSpPr>
        <p:spPr>
          <a:xfrm xmlns:a="http://schemas.openxmlformats.org/drawingml/2006/main">
            <a:off x="47548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28" name="Text 26">
            <a:extLst xmlns:a="http://schemas.openxmlformats.org/drawingml/2006/main">
              <a:ext uri="{FF2B5EF4-FFF2-40B4-BE49-F238E27FC236}">
                <a16:creationId xmlns:a16="http://schemas.microsoft.com/office/drawing/2014/main" id="{B18D3C7E-A5EF-4C18-B8A6-7BF98035483A}"/>
              </a:ext>
            </a:extLst>
          </p:cNvPr>
          <p:cNvSpPr>
            <a:spLocks xmlns:a="http://schemas.openxmlformats.org/drawingml/2006/main" noGrp="1"/>
          </p:cNvSpPr>
          <p:nvPr/>
        </p:nvSpPr>
        <p:spPr>
          <a:xfrm xmlns:a="http://schemas.openxmlformats.org/drawingml/2006/main">
            <a:off x="48463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المكر</a:t>
            </a:r>
            <a:endParaRPr sz="850"/>
          </a:p>
        </p:txBody>
      </p:sp>
      <p:sp>
        <p:nvSpPr>
          <p:cNvPr id="29" name="Shape 27">
            <a:extLst xmlns:a="http://schemas.openxmlformats.org/drawingml/2006/main">
              <a:ext uri="{FF2B5EF4-FFF2-40B4-BE49-F238E27FC236}">
                <a16:creationId xmlns:a16="http://schemas.microsoft.com/office/drawing/2014/main" id="{18D0720D-8D11-4962-B57D-FDEBBAACBD44}"/>
              </a:ext>
            </a:extLst>
          </p:cNvPr>
          <p:cNvSpPr>
            <a:spLocks xmlns:a="http://schemas.openxmlformats.org/drawingml/2006/main" noGrp="1"/>
          </p:cNvSpPr>
          <p:nvPr/>
        </p:nvSpPr>
        <p:spPr>
          <a:xfrm xmlns:a="http://schemas.openxmlformats.org/drawingml/2006/main">
            <a:off x="66294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0" name="Shape 28">
            <a:extLst xmlns:a="http://schemas.openxmlformats.org/drawingml/2006/main">
              <a:ext uri="{FF2B5EF4-FFF2-40B4-BE49-F238E27FC236}">
                <a16:creationId xmlns:a16="http://schemas.microsoft.com/office/drawing/2014/main" id="{C774338F-F428-4EE2-ACE8-3BF1A0E89409}"/>
              </a:ext>
            </a:extLst>
          </p:cNvPr>
          <p:cNvSpPr>
            <a:spLocks xmlns:a="http://schemas.openxmlformats.org/drawingml/2006/main" noGrp="1"/>
          </p:cNvSpPr>
          <p:nvPr/>
        </p:nvSpPr>
        <p:spPr>
          <a:xfrm xmlns:a="http://schemas.openxmlformats.org/drawingml/2006/main">
            <a:off x="6812280" y="3575304"/>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1" name="Text 29">
            <a:extLst xmlns:a="http://schemas.openxmlformats.org/drawingml/2006/main">
              <a:ext uri="{FF2B5EF4-FFF2-40B4-BE49-F238E27FC236}">
                <a16:creationId xmlns:a16="http://schemas.microsoft.com/office/drawing/2014/main" id="{ECE0F42A-5A39-4A10-8698-B2205BEC5428}"/>
              </a:ext>
            </a:extLst>
          </p:cNvPr>
          <p:cNvSpPr>
            <a:spLocks xmlns:a="http://schemas.openxmlformats.org/drawingml/2006/main" noGrp="1"/>
          </p:cNvSpPr>
          <p:nvPr/>
        </p:nvSpPr>
        <p:spPr>
          <a:xfrm xmlns:a="http://schemas.openxmlformats.org/drawingml/2006/main">
            <a:off x="69037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 /</a:t>
            </a:r>
            <a:endParaRPr sz="850"/>
          </a:p>
        </p:txBody>
      </p:sp>
      <p:sp>
        <p:nvSpPr>
          <p:cNvPr id="32" name="Shape 30">
            <a:extLst xmlns:a="http://schemas.openxmlformats.org/drawingml/2006/main">
              <a:ext uri="{FF2B5EF4-FFF2-40B4-BE49-F238E27FC236}">
                <a16:creationId xmlns:a16="http://schemas.microsoft.com/office/drawing/2014/main" id="{60068493-14F5-479F-9605-76BDA260122D}"/>
              </a:ext>
            </a:extLst>
          </p:cNvPr>
          <p:cNvSpPr>
            <a:spLocks xmlns:a="http://schemas.openxmlformats.org/drawingml/2006/main" noGrp="1"/>
          </p:cNvSpPr>
          <p:nvPr/>
        </p:nvSpPr>
        <p:spPr>
          <a:xfrm xmlns:a="http://schemas.openxmlformats.org/drawingml/2006/main">
            <a:off x="8686800" y="3712464"/>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3" name="Shape 31">
            <a:extLst xmlns:a="http://schemas.openxmlformats.org/drawingml/2006/main">
              <a:ext uri="{FF2B5EF4-FFF2-40B4-BE49-F238E27FC236}">
                <a16:creationId xmlns:a16="http://schemas.microsoft.com/office/drawing/2014/main" id="{FBBCD39E-24E9-4A04-B678-E6804005FC09}"/>
              </a:ext>
            </a:extLst>
          </p:cNvPr>
          <p:cNvSpPr>
            <a:spLocks xmlns:a="http://schemas.openxmlformats.org/drawingml/2006/main" noGrp="1"/>
          </p:cNvSpPr>
          <p:nvPr/>
        </p:nvSpPr>
        <p:spPr>
          <a:xfrm xmlns:a="http://schemas.openxmlformats.org/drawingml/2006/main">
            <a:off x="8869680" y="3575304"/>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4" name="Text 32">
            <a:extLst xmlns:a="http://schemas.openxmlformats.org/drawingml/2006/main">
              <a:ext uri="{FF2B5EF4-FFF2-40B4-BE49-F238E27FC236}">
                <a16:creationId xmlns:a16="http://schemas.microsoft.com/office/drawing/2014/main" id="{AB04E98C-8BF7-487D-A03D-A520C396A8D7}"/>
              </a:ext>
            </a:extLst>
          </p:cNvPr>
          <p:cNvSpPr>
            <a:spLocks xmlns:a="http://schemas.openxmlformats.org/drawingml/2006/main" noGrp="1"/>
          </p:cNvSpPr>
          <p:nvPr/>
        </p:nvSpPr>
        <p:spPr>
          <a:xfrm xmlns:a="http://schemas.openxmlformats.org/drawingml/2006/main">
            <a:off x="8961120" y="3739896"/>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الدفع</a:t>
            </a:r>
            <a:endParaRPr sz="850"/>
          </a:p>
        </p:txBody>
      </p:sp>
      <p:sp>
        <p:nvSpPr>
          <p:cNvPr id="35" name="Shape 33">
            <a:extLst xmlns:a="http://schemas.openxmlformats.org/drawingml/2006/main">
              <a:ext uri="{FF2B5EF4-FFF2-40B4-BE49-F238E27FC236}">
                <a16:creationId xmlns:a16="http://schemas.microsoft.com/office/drawing/2014/main" id="{A825E6CC-689B-4602-9603-08EF295718A0}"/>
              </a:ext>
            </a:extLst>
          </p:cNvPr>
          <p:cNvSpPr>
            <a:spLocks xmlns:a="http://schemas.openxmlformats.org/drawingml/2006/main" noGrp="1"/>
          </p:cNvSpPr>
          <p:nvPr/>
        </p:nvSpPr>
        <p:spPr>
          <a:xfrm xmlns:a="http://schemas.openxmlformats.org/drawingml/2006/main">
            <a:off x="6400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36" name="Text 34">
            <a:extLst xmlns:a="http://schemas.openxmlformats.org/drawingml/2006/main">
              <a:ext uri="{FF2B5EF4-FFF2-40B4-BE49-F238E27FC236}">
                <a16:creationId xmlns:a16="http://schemas.microsoft.com/office/drawing/2014/main" id="{581CB902-3B82-4D7A-ABDD-14E79925059D}"/>
              </a:ext>
            </a:extLst>
          </p:cNvPr>
          <p:cNvSpPr>
            <a:spLocks xmlns:a="http://schemas.openxmlformats.org/drawingml/2006/main" noGrp="1"/>
          </p:cNvSpPr>
          <p:nvPr/>
        </p:nvSpPr>
        <p:spPr>
          <a:xfrm xmlns:a="http://schemas.openxmlformats.org/drawingml/2006/main">
            <a:off x="7315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الشؤون المالية</a:t>
            </a:r>
            <a:endParaRPr sz="850"/>
          </a:p>
        </p:txBody>
      </p:sp>
      <p:sp>
        <p:nvSpPr>
          <p:cNvPr id="37" name="Shape 35">
            <a:extLst xmlns:a="http://schemas.openxmlformats.org/drawingml/2006/main">
              <a:ext uri="{FF2B5EF4-FFF2-40B4-BE49-F238E27FC236}">
                <a16:creationId xmlns:a16="http://schemas.microsoft.com/office/drawing/2014/main" id="{0D7EEC9A-F1AF-4276-BF11-D79A1120D942}"/>
              </a:ext>
            </a:extLst>
          </p:cNvPr>
          <p:cNvSpPr>
            <a:spLocks xmlns:a="http://schemas.openxmlformats.org/drawingml/2006/main" noGrp="1"/>
          </p:cNvSpPr>
          <p:nvPr/>
        </p:nvSpPr>
        <p:spPr>
          <a:xfrm xmlns:a="http://schemas.openxmlformats.org/drawingml/2006/main">
            <a:off x="25146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38" name="Shape 36">
            <a:extLst xmlns:a="http://schemas.openxmlformats.org/drawingml/2006/main">
              <a:ext uri="{FF2B5EF4-FFF2-40B4-BE49-F238E27FC236}">
                <a16:creationId xmlns:a16="http://schemas.microsoft.com/office/drawing/2014/main" id="{FB47FD46-E73F-4B02-BD65-1879221858B0}"/>
              </a:ext>
            </a:extLst>
          </p:cNvPr>
          <p:cNvSpPr>
            <a:spLocks xmlns:a="http://schemas.openxmlformats.org/drawingml/2006/main" noGrp="1"/>
          </p:cNvSpPr>
          <p:nvPr/>
        </p:nvSpPr>
        <p:spPr>
          <a:xfrm xmlns:a="http://schemas.openxmlformats.org/drawingml/2006/main">
            <a:off x="26974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39" name="Text 37">
            <a:extLst xmlns:a="http://schemas.openxmlformats.org/drawingml/2006/main">
              <a:ext uri="{FF2B5EF4-FFF2-40B4-BE49-F238E27FC236}">
                <a16:creationId xmlns:a16="http://schemas.microsoft.com/office/drawing/2014/main" id="{C21EE988-7FB0-4280-AFE7-4F2796715B6C}"/>
              </a:ext>
            </a:extLst>
          </p:cNvPr>
          <p:cNvSpPr>
            <a:spLocks xmlns:a="http://schemas.openxmlformats.org/drawingml/2006/main" noGrp="1"/>
          </p:cNvSpPr>
          <p:nvPr/>
        </p:nvSpPr>
        <p:spPr>
          <a:xfrm xmlns:a="http://schemas.openxmlformats.org/drawingml/2006/main">
            <a:off x="27889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الضرائب</a:t>
            </a:r>
            <a:endParaRPr sz="850"/>
          </a:p>
        </p:txBody>
      </p:sp>
      <p:sp>
        <p:nvSpPr>
          <p:cNvPr id="40" name="Shape 38">
            <a:extLst xmlns:a="http://schemas.openxmlformats.org/drawingml/2006/main">
              <a:ext uri="{FF2B5EF4-FFF2-40B4-BE49-F238E27FC236}">
                <a16:creationId xmlns:a16="http://schemas.microsoft.com/office/drawing/2014/main" id="{4B5C58E4-8541-4256-96A7-1A52F54EAED4}"/>
              </a:ext>
            </a:extLst>
          </p:cNvPr>
          <p:cNvSpPr>
            <a:spLocks xmlns:a="http://schemas.openxmlformats.org/drawingml/2006/main" noGrp="1"/>
          </p:cNvSpPr>
          <p:nvPr/>
        </p:nvSpPr>
        <p:spPr>
          <a:xfrm xmlns:a="http://schemas.openxmlformats.org/drawingml/2006/main">
            <a:off x="45720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1" name="Shape 39">
            <a:extLst xmlns:a="http://schemas.openxmlformats.org/drawingml/2006/main">
              <a:ext uri="{FF2B5EF4-FFF2-40B4-BE49-F238E27FC236}">
                <a16:creationId xmlns:a16="http://schemas.microsoft.com/office/drawing/2014/main" id="{236CD8E0-EB40-4743-93C3-01DB6695A2ED}"/>
              </a:ext>
            </a:extLst>
          </p:cNvPr>
          <p:cNvSpPr>
            <a:spLocks xmlns:a="http://schemas.openxmlformats.org/drawingml/2006/main" noGrp="1"/>
          </p:cNvSpPr>
          <p:nvPr/>
        </p:nvSpPr>
        <p:spPr>
          <a:xfrm xmlns:a="http://schemas.openxmlformats.org/drawingml/2006/main">
            <a:off x="47548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2" name="Text 40">
            <a:extLst xmlns:a="http://schemas.openxmlformats.org/drawingml/2006/main">
              <a:ext uri="{FF2B5EF4-FFF2-40B4-BE49-F238E27FC236}">
                <a16:creationId xmlns:a16="http://schemas.microsoft.com/office/drawing/2014/main" id="{0D762817-86DB-441F-9687-385D5B1FA45F}"/>
              </a:ext>
            </a:extLst>
          </p:cNvPr>
          <p:cNvSpPr>
            <a:spLocks xmlns:a="http://schemas.openxmlformats.org/drawingml/2006/main" noGrp="1"/>
          </p:cNvSpPr>
          <p:nvPr/>
        </p:nvSpPr>
        <p:spPr>
          <a:xfrm xmlns:a="http://schemas.openxmlformats.org/drawingml/2006/main">
            <a:off x="48463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CSV</a:t>
            </a:r>
            <a:endParaRPr sz="850"/>
          </a:p>
        </p:txBody>
      </p:sp>
      <p:sp>
        <p:nvSpPr>
          <p:cNvPr id="43" name="Shape 41">
            <a:extLst xmlns:a="http://schemas.openxmlformats.org/drawingml/2006/main">
              <a:ext uri="{FF2B5EF4-FFF2-40B4-BE49-F238E27FC236}">
                <a16:creationId xmlns:a16="http://schemas.microsoft.com/office/drawing/2014/main" id="{50832EE4-BF3A-463E-BFC0-5E93867C3905}"/>
              </a:ext>
            </a:extLst>
          </p:cNvPr>
          <p:cNvSpPr>
            <a:spLocks xmlns:a="http://schemas.openxmlformats.org/drawingml/2006/main" noGrp="1"/>
          </p:cNvSpPr>
          <p:nvPr/>
        </p:nvSpPr>
        <p:spPr>
          <a:xfrm xmlns:a="http://schemas.openxmlformats.org/drawingml/2006/main">
            <a:off x="66294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4" name="Shape 42">
            <a:extLst xmlns:a="http://schemas.openxmlformats.org/drawingml/2006/main">
              <a:ext uri="{FF2B5EF4-FFF2-40B4-BE49-F238E27FC236}">
                <a16:creationId xmlns:a16="http://schemas.microsoft.com/office/drawing/2014/main" id="{4F94D7EC-6462-4F32-8E6E-F5BBB221D4A0}"/>
              </a:ext>
            </a:extLst>
          </p:cNvPr>
          <p:cNvSpPr>
            <a:spLocks xmlns:a="http://schemas.openxmlformats.org/drawingml/2006/main" noGrp="1"/>
          </p:cNvSpPr>
          <p:nvPr/>
        </p:nvSpPr>
        <p:spPr>
          <a:xfrm xmlns:a="http://schemas.openxmlformats.org/drawingml/2006/main">
            <a:off x="6812280" y="4544568"/>
            <a:ext cx="1828800" cy="530352"/>
          </a:xfrm>
          <a:prstGeom xmlns:a="http://schemas.openxmlformats.org/drawingml/2006/main" prst="roundRect">
            <a:avLst>
              <a:gd name="adj" fmla="val 17241"/>
            </a:avLst>
          </a:prstGeom>
          <a:solidFill xmlns:a="http://schemas.openxmlformats.org/drawingml/2006/main">
            <a:srgbClr val="DAEED8"/>
          </a:solidFill>
          <a:ln xmlns:a="http://schemas.openxmlformats.org/drawingml/2006/main" w="8890">
            <a:solidFill>
              <a:srgbClr val="C8DFC7"/>
            </a:solidFill>
            <a:prstDash val="solid"/>
          </a:ln>
        </p:spPr>
      </p:sp>
      <p:sp>
        <p:nvSpPr>
          <p:cNvPr id="45" name="Text 43">
            <a:extLst xmlns:a="http://schemas.openxmlformats.org/drawingml/2006/main">
              <a:ext uri="{FF2B5EF4-FFF2-40B4-BE49-F238E27FC236}">
                <a16:creationId xmlns:a16="http://schemas.microsoft.com/office/drawing/2014/main" id="{40B3B76E-5B99-4668-A06C-C110342DD7F1}"/>
              </a:ext>
            </a:extLst>
          </p:cNvPr>
          <p:cNvSpPr>
            <a:spLocks xmlns:a="http://schemas.openxmlformats.org/drawingml/2006/main" noGrp="1"/>
          </p:cNvSpPr>
          <p:nvPr/>
        </p:nvSpPr>
        <p:spPr>
          <a:xfrm xmlns:a="http://schemas.openxmlformats.org/drawingml/2006/main">
            <a:off x="69037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الاستعراض</a:t>
            </a:r>
            <a:endParaRPr sz="850"/>
          </a:p>
        </p:txBody>
      </p:sp>
      <p:sp>
        <p:nvSpPr>
          <p:cNvPr id="46" name="Shape 44">
            <a:extLst xmlns:a="http://schemas.openxmlformats.org/drawingml/2006/main">
              <a:ext uri="{FF2B5EF4-FFF2-40B4-BE49-F238E27FC236}">
                <a16:creationId xmlns:a16="http://schemas.microsoft.com/office/drawing/2014/main" id="{94E19E19-6D60-421C-9DFE-FB7B1838009F}"/>
              </a:ext>
            </a:extLst>
          </p:cNvPr>
          <p:cNvSpPr>
            <a:spLocks xmlns:a="http://schemas.openxmlformats.org/drawingml/2006/main" noGrp="1"/>
          </p:cNvSpPr>
          <p:nvPr/>
        </p:nvSpPr>
        <p:spPr>
          <a:xfrm xmlns:a="http://schemas.openxmlformats.org/drawingml/2006/main">
            <a:off x="8686800" y="4681728"/>
            <a:ext cx="155448" cy="228600"/>
          </a:xfrm>
          <a:prstGeom xmlns:a="http://schemas.openxmlformats.org/drawingml/2006/main" prst="chevron">
            <a:avLst/>
          </a:prstGeom>
          <a:solidFill xmlns:a="http://schemas.openxmlformats.org/drawingml/2006/main">
            <a:srgbClr val="F6A800"/>
          </a:solidFill>
          <a:ln xmlns:a="http://schemas.openxmlformats.org/drawingml/2006/main" w="12700">
            <a:solidFill>
              <a:srgbClr val="F6A800"/>
            </a:solidFill>
            <a:prstDash val="solid"/>
          </a:ln>
        </p:spPr>
      </p:sp>
      <p:sp>
        <p:nvSpPr>
          <p:cNvPr id="47" name="Shape 45">
            <a:extLst xmlns:a="http://schemas.openxmlformats.org/drawingml/2006/main">
              <a:ext uri="{FF2B5EF4-FFF2-40B4-BE49-F238E27FC236}">
                <a16:creationId xmlns:a16="http://schemas.microsoft.com/office/drawing/2014/main" id="{7D3BC0CA-13D2-419E-A84D-1B00DBF83E71}"/>
              </a:ext>
            </a:extLst>
          </p:cNvPr>
          <p:cNvSpPr>
            <a:spLocks xmlns:a="http://schemas.openxmlformats.org/drawingml/2006/main" noGrp="1"/>
          </p:cNvSpPr>
          <p:nvPr/>
        </p:nvSpPr>
        <p:spPr>
          <a:xfrm xmlns:a="http://schemas.openxmlformats.org/drawingml/2006/main">
            <a:off x="8869680" y="4544568"/>
            <a:ext cx="1828800" cy="530352"/>
          </a:xfrm>
          <a:prstGeom xmlns:a="http://schemas.openxmlformats.org/drawingml/2006/main" prst="roundRect">
            <a:avLst>
              <a:gd name="adj" fmla="val 17241"/>
            </a:avLst>
          </a:prstGeom>
          <a:solidFill xmlns:a="http://schemas.openxmlformats.org/drawingml/2006/main">
            <a:srgbClr val="FFFFFF"/>
          </a:solidFill>
          <a:ln xmlns:a="http://schemas.openxmlformats.org/drawingml/2006/main" w="8890">
            <a:solidFill>
              <a:srgbClr val="C8DFC7"/>
            </a:solidFill>
            <a:prstDash val="solid"/>
          </a:ln>
        </p:spPr>
      </p:sp>
      <p:sp>
        <p:nvSpPr>
          <p:cNvPr id="48" name="Text 46">
            <a:extLst xmlns:a="http://schemas.openxmlformats.org/drawingml/2006/main">
              <a:ext uri="{FF2B5EF4-FFF2-40B4-BE49-F238E27FC236}">
                <a16:creationId xmlns:a16="http://schemas.microsoft.com/office/drawing/2014/main" id="{AAB3F885-3D7D-48E5-89C1-2D3F589D3D51}"/>
              </a:ext>
            </a:extLst>
          </p:cNvPr>
          <p:cNvSpPr>
            <a:spLocks xmlns:a="http://schemas.openxmlformats.org/drawingml/2006/main" noGrp="1"/>
          </p:cNvSpPr>
          <p:nvPr/>
        </p:nvSpPr>
        <p:spPr>
          <a:xfrm xmlns:a="http://schemas.openxmlformats.org/drawingml/2006/main">
            <a:off x="8961120" y="4709160"/>
            <a:ext cx="1645920" cy="118872"/>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91765"/>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تاريخ التاريخ</a:t>
            </a:r>
            <a:endParaRPr sz="850"/>
          </a:p>
        </p:txBody>
      </p:sp>
    </p:spTree>
    <p:extLst>
      <p:ext uri="{BB962C8B-B14F-4D97-AF65-F5344CB8AC3E}">
        <p14:creationId xmlns:p14="http://schemas.microsoft.com/office/powerpoint/2010/main" val="1140635144"/>
      </p:ext>
    </p:extLst>
  </p:cSld>
</p:sld>
</file>

<file path=ppt/slides/slide83.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239A4378-1D9D-4A6D-89C7-87A573AEFCFA}"/>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5FE9231D-6705-4996-A257-1E40F158C97F}"/>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995BCC3-E687-4943-8936-6CE565B47A39}"/>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83</a:t>
            </a:r>
            <a:endParaRPr sz="750"/>
          </a:p>
        </p:txBody>
      </p:sp>
      <p:sp>
        <p:nvSpPr>
          <p:cNvPr id="5" name="Text 3">
            <a:extLst xmlns:a="http://schemas.openxmlformats.org/drawingml/2006/main">
              <a:ext uri="{FF2B5EF4-FFF2-40B4-BE49-F238E27FC236}">
                <a16:creationId xmlns:a16="http://schemas.microsoft.com/office/drawing/2014/main" id="{88B3AFB6-4981-4911-9549-E1C2CE4BAA20}"/>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لماذا هذا العمل</a:t>
            </a:r>
            <a:endParaRPr sz="3100"/>
          </a:p>
        </p:txBody>
      </p:sp>
      <p:sp>
        <p:nvSpPr>
          <p:cNvPr id="6" name="Text 4">
            <a:extLst xmlns:a="http://schemas.openxmlformats.org/drawingml/2006/main">
              <a:ext uri="{FF2B5EF4-FFF2-40B4-BE49-F238E27FC236}">
                <a16:creationId xmlns:a16="http://schemas.microsoft.com/office/drawing/2014/main" id="{4BD2A717-B860-4FFB-A8F8-67B756573907}"/>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المديرين الإداريون لا يشترون قائمة من السمات، بل يشترون أقل فوضى.</a:t>
            </a:r>
            <a:endParaRPr sz="1400"/>
          </a:p>
        </p:txBody>
      </p:sp>
      <p:sp>
        <p:nvSpPr>
          <p:cNvPr id="7" name="Text 5">
            <a:extLst xmlns:a="http://schemas.openxmlformats.org/drawingml/2006/main">
              <a:ext uri="{FF2B5EF4-FFF2-40B4-BE49-F238E27FC236}">
                <a16:creationId xmlns:a16="http://schemas.microsoft.com/office/drawing/2014/main" id="{225EFD40-298D-4061-8B69-61C88819AE7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ولا يزال العمل الكامل موثقا كسجل واحد متصل.</a:t>
            </a:r>
            <a:endParaRPr sz="1550"/>
          </a:p>
          <a:p xmlns:a="http://schemas.openxmlformats.org/drawingml/2006/main">
            <a:pPr marL="0" indent="0">
              <a:buNone/>
            </a:pPr>
            <a:r>
              <a:rPr sz="1550" b="1">
                <a:solidFill>
                  <a:srgbClr val="278A35"/>
                </a:solidFill>
                <a:latin typeface="Aptos"/>
                <a:ea typeface="Aptos"/>
                <a:cs typeface="Aptos"/>
              </a:rPr>
              <a:t>• ويتلقّى الموظفون معلومات واضحة.</a:t>
            </a:r>
            <a:endParaRPr sz="1550"/>
          </a:p>
          <a:p xmlns:a="http://schemas.openxmlformats.org/drawingml/2006/main">
            <a:pPr marL="0" indent="0">
              <a:buNone/>
            </a:pPr>
            <a:r>
              <a:rPr sz="1550" b="1">
                <a:solidFill>
                  <a:srgbClr val="278A35"/>
                </a:solidFill>
                <a:latin typeface="Aptos"/>
                <a:ea typeface="Aptos"/>
                <a:cs typeface="Aptos"/>
              </a:rPr>
              <a:t>• وأصبح التخطيط للسيارات والموظفين والمخازن أسهل.</a:t>
            </a:r>
            <a:endParaRPr sz="1550"/>
          </a:p>
          <a:p xmlns:a="http://schemas.openxmlformats.org/drawingml/2006/main">
            <a:pPr marL="0" indent="0">
              <a:buNone/>
            </a:pPr>
            <a:r>
              <a:rPr sz="1550" b="1">
                <a:solidFill>
                  <a:srgbClr val="278A35"/>
                </a:solidFill>
                <a:latin typeface="Aptos"/>
                <a:ea typeface="Aptos"/>
                <a:cs typeface="Aptos"/>
              </a:rPr>
              <a:t>• وتنشأ الوثائق بسرعة أكبر وأكثر احترافا.</a:t>
            </a:r>
            <a:endParaRPr sz="1550"/>
          </a:p>
          <a:p xmlns:a="http://schemas.openxmlformats.org/drawingml/2006/main">
            <a:pPr marL="0" indent="0">
              <a:buNone/>
            </a:pPr>
            <a:r>
              <a:rPr sz="1550" b="1">
                <a:solidFill>
                  <a:srgbClr val="278A35"/>
                </a:solidFill>
                <a:latin typeface="Aptos"/>
                <a:ea typeface="Aptos"/>
                <a:cs typeface="Aptos"/>
              </a:rPr>
              <a:t>• وتعد البيانات المالية والموجزات الضريبية بصورة أكثر فعالية بصورة آلية.</a:t>
            </a:r>
            <a:endParaRPr sz="1550"/>
          </a:p>
        </p:txBody>
      </p:sp>
      <p:sp>
        <p:nvSpPr>
          <p:cNvPr id="8" name="Text 6">
            <a:extLst xmlns:a="http://schemas.openxmlformats.org/drawingml/2006/main">
              <a:ext uri="{FF2B5EF4-FFF2-40B4-BE49-F238E27FC236}">
                <a16:creationId xmlns:a16="http://schemas.microsoft.com/office/drawing/2014/main" id="{D8E48240-91AC-4F40-BAFA-FE7626016C25}"/>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MovePilot Pro يبيع أكثر من مجرد سمات.</a:t>
            </a:r>
            <a:endParaRPr sz="2000"/>
          </a:p>
          <a:p xmlns:a="http://schemas.openxmlformats.org/drawingml/2006/main">
            <a:pPr marL="0" indent="0">
              <a:buNone/>
            </a:pPr>
            <a:r>
              <a:rPr sz="2000" b="1">
                <a:solidFill>
                  <a:srgbClr val="0E3B22"/>
                </a:solidFill>
                <a:latin typeface="Aptos"/>
                <a:ea typeface="Aptos"/>
                <a:cs typeface="Aptos"/>
              </a:rPr>
              <a:t>إنه يبيع السيطرة على العمليات اليومية</a:t>
            </a:r>
            <a:endParaRPr sz="2000"/>
          </a:p>
        </p:txBody>
      </p:sp>
    </p:spTree>
    <p:extLst>
      <p:ext uri="{BB962C8B-B14F-4D97-AF65-F5344CB8AC3E}">
        <p14:creationId xmlns:p14="http://schemas.microsoft.com/office/powerpoint/2010/main" val="1993905246"/>
      </p:ext>
    </p:extLst>
  </p:cSld>
</p:sld>
</file>

<file path=ppt/slides/slide84.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87AD958-59DF-4B9B-9E5D-8B0AFF4ED1A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9441AC01-0B46-463D-8D14-CA8AD1305FF4}"/>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A7827FC-6840-460C-9307-096E1A8E10C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84</a:t>
            </a:r>
            <a:endParaRPr sz="750"/>
          </a:p>
        </p:txBody>
      </p:sp>
      <p:sp>
        <p:nvSpPr>
          <p:cNvPr id="5" name="Text 3">
            <a:extLst xmlns:a="http://schemas.openxmlformats.org/drawingml/2006/main">
              <a:ext uri="{FF2B5EF4-FFF2-40B4-BE49-F238E27FC236}">
                <a16:creationId xmlns:a16="http://schemas.microsoft.com/office/drawing/2014/main" id="{E5FB4184-16DE-4DE2-BE2F-D20115F3ECB6}"/>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18</a:t>
            </a:r>
            <a:endParaRPr sz="1100"/>
          </a:p>
        </p:txBody>
      </p:sp>
      <p:sp>
        <p:nvSpPr>
          <p:cNvPr id="6" name="Text 4">
            <a:extLst xmlns:a="http://schemas.openxmlformats.org/drawingml/2006/main">
              <a:ext uri="{FF2B5EF4-FFF2-40B4-BE49-F238E27FC236}">
                <a16:creationId xmlns:a16="http://schemas.microsoft.com/office/drawing/2014/main" id="{A8C9FC8D-DA48-4B68-BDDA-58B257988E3E}"/>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ما الذي ينشئ MovePilot Pro تجزئ</a:t>
            </a:r>
            <a:endParaRPr sz="4300"/>
          </a:p>
        </p:txBody>
      </p:sp>
      <p:sp>
        <p:nvSpPr>
          <p:cNvPr id="7" name="Text 5">
            <a:extLst xmlns:a="http://schemas.openxmlformats.org/drawingml/2006/main">
              <a:ext uri="{FF2B5EF4-FFF2-40B4-BE49-F238E27FC236}">
                <a16:creationId xmlns:a16="http://schemas.microsoft.com/office/drawing/2014/main" id="{1D1A7538-25EA-43E5-A59E-D973B1451EBA}"/>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المقارنة لا تحتاج إلى أن تكون عدوانية. ما يهم هو أن MovePilot Pro يربط وظائف التي غالبا ما تكون منفصلة في مكان آخر.</a:t>
            </a:r>
            <a:endParaRPr sz="1700"/>
          </a:p>
        </p:txBody>
      </p:sp>
    </p:spTree>
    <p:extLst>
      <p:ext uri="{BB962C8B-B14F-4D97-AF65-F5344CB8AC3E}">
        <p14:creationId xmlns:p14="http://schemas.microsoft.com/office/powerpoint/2010/main" val="16847976"/>
      </p:ext>
    </p:extLst>
  </p:cSld>
</p:sld>
</file>

<file path=ppt/slides/slide85.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86950A62-1968-46B1-A5FC-595008A01D75}"/>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88867828-CE95-4A2C-882B-2426F17755B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C6BFF6A1-978E-4156-B517-12A08128E80B}"/>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85</a:t>
            </a:r>
            <a:endParaRPr sz="750"/>
          </a:p>
        </p:txBody>
      </p:sp>
      <p:sp>
        <p:nvSpPr>
          <p:cNvPr id="5" name="Text 3">
            <a:extLst xmlns:a="http://schemas.openxmlformats.org/drawingml/2006/main">
              <a:ext uri="{FF2B5EF4-FFF2-40B4-BE49-F238E27FC236}">
                <a16:creationId xmlns:a16="http://schemas.microsoft.com/office/drawing/2014/main" id="{744E601A-3BD3-4DB8-A5C2-5245DFF76D9E}"/>
              </a:ext>
            </a:extLst>
          </p:cNvPr>
          <p:cNvSpPr>
            <a:spLocks xmlns:a="http://schemas.openxmlformats.org/drawingml/2006/main" noGrp="1"/>
          </p:cNvSpPr>
          <p:nvPr/>
        </p:nvSpPr>
        <p:spPr>
          <a:xfrm xmlns:a="http://schemas.openxmlformats.org/drawingml/2006/main">
            <a:off x="594360" y="621792"/>
            <a:ext cx="822960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مقارنة الميزات</a:t>
            </a:r>
            <a:endParaRPr sz="3100"/>
          </a:p>
        </p:txBody>
      </p:sp>
      <p:sp>
        <p:nvSpPr>
          <p:cNvPr id="6" name="Text 4">
            <a:extLst xmlns:a="http://schemas.openxmlformats.org/drawingml/2006/main">
              <a:ext uri="{FF2B5EF4-FFF2-40B4-BE49-F238E27FC236}">
                <a16:creationId xmlns:a16="http://schemas.microsoft.com/office/drawing/2014/main" id="{CCFC737D-8CCD-40AE-A34F-F6DA148B8527}"/>
              </a:ext>
            </a:extLst>
          </p:cNvPr>
          <p:cNvSpPr>
            <a:spLocks xmlns:a="http://schemas.openxmlformats.org/drawingml/2006/main" noGrp="1"/>
          </p:cNvSpPr>
          <p:nvPr/>
        </p:nvSpPr>
        <p:spPr>
          <a:xfrm xmlns:a="http://schemas.openxmlformats.org/drawingml/2006/main">
            <a:off x="612648" y="1481328"/>
            <a:ext cx="731520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مقارنة وقائعية بدون مبالغة</a:t>
            </a:r>
            <a:endParaRPr sz="1400"/>
          </a:p>
        </p:txBody>
      </p:sp>
      <p:sp>
        <p:nvSpPr>
          <p:cNvPr id="7" name="Text 5">
            <a:extLst xmlns:a="http://schemas.openxmlformats.org/drawingml/2006/main">
              <a:ext uri="{FF2B5EF4-FFF2-40B4-BE49-F238E27FC236}">
                <a16:creationId xmlns:a16="http://schemas.microsoft.com/office/drawing/2014/main" id="{E8772E93-2178-46D5-880F-45AC4C33D8BC}"/>
              </a:ext>
            </a:extLst>
          </p:cNvPr>
          <p:cNvSpPr>
            <a:spLocks xmlns:a="http://schemas.openxmlformats.org/drawingml/2006/main" noGrp="1"/>
          </p:cNvSpPr>
          <p:nvPr/>
        </p:nvSpPr>
        <p:spPr>
          <a:xfrm xmlns:a="http://schemas.openxmlformats.org/drawingml/2006/main">
            <a:off x="960120" y="2148840"/>
            <a:ext cx="420624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000" b="1">
                <a:solidFill>
                  <a:srgbClr val="66716A"/>
                </a:solidFill>
                <a:latin typeface="Aptos"/>
                <a:ea typeface="Aptos"/>
                <a:cs typeface="Aptos"/>
              </a:rPr>
              <a:t>الميل</a:t>
            </a:r>
            <a:endParaRPr sz="1000"/>
          </a:p>
        </p:txBody>
      </p:sp>
      <p:sp>
        <p:nvSpPr>
          <p:cNvPr id="8" name="Text 6">
            <a:extLst xmlns:a="http://schemas.openxmlformats.org/drawingml/2006/main">
              <a:ext uri="{FF2B5EF4-FFF2-40B4-BE49-F238E27FC236}">
                <a16:creationId xmlns:a16="http://schemas.microsoft.com/office/drawing/2014/main" id="{A096EC4B-E408-4F3C-A19E-98D48B09F55B}"/>
              </a:ext>
            </a:extLst>
          </p:cNvPr>
          <p:cNvSpPr>
            <a:spLocks xmlns:a="http://schemas.openxmlformats.org/drawingml/2006/main" noGrp="1"/>
          </p:cNvSpPr>
          <p:nvPr/>
        </p:nvSpPr>
        <p:spPr>
          <a:xfrm xmlns:a="http://schemas.openxmlformats.org/drawingml/2006/main">
            <a:off x="5394960" y="2148840"/>
            <a:ext cx="237744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0E3B22"/>
                </a:solidFill>
                <a:latin typeface="Aptos"/>
                <a:ea typeface="Aptos"/>
                <a:cs typeface="Aptos"/>
              </a:rPr>
              <a:t>MovePilot Pro</a:t>
            </a:r>
            <a:endParaRPr sz="1000"/>
          </a:p>
        </p:txBody>
      </p:sp>
      <p:sp>
        <p:nvSpPr>
          <p:cNvPr id="9" name="Text 7">
            <a:extLst xmlns:a="http://schemas.openxmlformats.org/drawingml/2006/main">
              <a:ext uri="{FF2B5EF4-FFF2-40B4-BE49-F238E27FC236}">
                <a16:creationId xmlns:a16="http://schemas.microsoft.com/office/drawing/2014/main" id="{F585DA1F-7604-41D9-8A98-BD00C0E559CE}"/>
              </a:ext>
            </a:extLst>
          </p:cNvPr>
          <p:cNvSpPr>
            <a:spLocks xmlns:a="http://schemas.openxmlformats.org/drawingml/2006/main" noGrp="1"/>
          </p:cNvSpPr>
          <p:nvPr/>
        </p:nvSpPr>
        <p:spPr>
          <a:xfrm xmlns:a="http://schemas.openxmlformats.org/drawingml/2006/main">
            <a:off x="7863840" y="2148840"/>
            <a:ext cx="3200400" cy="1828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1000" b="1">
                <a:solidFill>
                  <a:srgbClr val="66716A"/>
                </a:solidFill>
                <a:latin typeface="Aptos"/>
                <a:ea typeface="Aptos"/>
                <a:cs typeface="Aptos"/>
              </a:rPr>
              <a:t>الكثير من الحلول العامة</a:t>
            </a:r>
            <a:endParaRPr sz="1000"/>
          </a:p>
        </p:txBody>
      </p:sp>
      <p:sp>
        <p:nvSpPr>
          <p:cNvPr id="10" name="Shape 8">
            <a:extLst xmlns:a="http://schemas.openxmlformats.org/drawingml/2006/main">
              <a:ext uri="{FF2B5EF4-FFF2-40B4-BE49-F238E27FC236}">
                <a16:creationId xmlns:a16="http://schemas.microsoft.com/office/drawing/2014/main" id="{C1C561B4-47CF-4306-AB31-28A9707CEC4B}"/>
              </a:ext>
            </a:extLst>
          </p:cNvPr>
          <p:cNvSpPr>
            <a:spLocks xmlns:a="http://schemas.openxmlformats.org/drawingml/2006/main" noGrp="1"/>
          </p:cNvSpPr>
          <p:nvPr/>
        </p:nvSpPr>
        <p:spPr>
          <a:xfrm xmlns:a="http://schemas.openxmlformats.org/drawingml/2006/main">
            <a:off x="868680" y="2432304"/>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11" name="Text 9">
            <a:extLst xmlns:a="http://schemas.openxmlformats.org/drawingml/2006/main">
              <a:ext uri="{FF2B5EF4-FFF2-40B4-BE49-F238E27FC236}">
                <a16:creationId xmlns:a16="http://schemas.microsoft.com/office/drawing/2014/main" id="{B8A2A38F-5F0D-4E61-A921-72C9A4CF63F3}"/>
              </a:ext>
            </a:extLst>
          </p:cNvPr>
          <p:cNvSpPr>
            <a:spLocks xmlns:a="http://schemas.openxmlformats.org/drawingml/2006/main" noGrp="1"/>
          </p:cNvSpPr>
          <p:nvPr/>
        </p:nvSpPr>
        <p:spPr>
          <a:xfrm xmlns:a="http://schemas.openxmlformats.org/drawingml/2006/main">
            <a:off x="960120" y="2487168"/>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مُصممة خصيصاً لشركات النقل</a:t>
            </a:r>
            <a:endParaRPr sz="850"/>
          </a:p>
        </p:txBody>
      </p:sp>
      <p:sp>
        <p:nvSpPr>
          <p:cNvPr id="12" name="Text 10">
            <a:extLst xmlns:a="http://schemas.openxmlformats.org/drawingml/2006/main">
              <a:ext uri="{FF2B5EF4-FFF2-40B4-BE49-F238E27FC236}">
                <a16:creationId xmlns:a16="http://schemas.microsoft.com/office/drawing/2014/main" id="{9CB3CB85-A65B-415C-99A8-D42F8A1093E7}"/>
              </a:ext>
            </a:extLst>
          </p:cNvPr>
          <p:cNvSpPr>
            <a:spLocks xmlns:a="http://schemas.openxmlformats.org/drawingml/2006/main" noGrp="1"/>
          </p:cNvSpPr>
          <p:nvPr/>
        </p:nvSpPr>
        <p:spPr>
          <a:xfrm xmlns:a="http://schemas.openxmlformats.org/drawingml/2006/main">
            <a:off x="5394960" y="2487168"/>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الوظائف المتكاملة المتكاملة</a:t>
            </a:r>
            <a:endParaRPr sz="850"/>
          </a:p>
        </p:txBody>
      </p:sp>
      <p:sp>
        <p:nvSpPr>
          <p:cNvPr id="13" name="Text 11">
            <a:extLst xmlns:a="http://schemas.openxmlformats.org/drawingml/2006/main">
              <a:ext uri="{FF2B5EF4-FFF2-40B4-BE49-F238E27FC236}">
                <a16:creationId xmlns:a16="http://schemas.microsoft.com/office/drawing/2014/main" id="{1B509E75-6000-40E1-9D55-3FB1399D2DBC}"/>
              </a:ext>
            </a:extLst>
          </p:cNvPr>
          <p:cNvSpPr>
            <a:spLocks xmlns:a="http://schemas.openxmlformats.org/drawingml/2006/main" noGrp="1"/>
          </p:cNvSpPr>
          <p:nvPr/>
        </p:nvSpPr>
        <p:spPr>
          <a:xfrm xmlns:a="http://schemas.openxmlformats.org/drawingml/2006/main">
            <a:off x="7863840" y="2487168"/>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كبيرة</a:t>
            </a:r>
            <a:endParaRPr sz="850"/>
          </a:p>
        </p:txBody>
      </p:sp>
      <p:sp>
        <p:nvSpPr>
          <p:cNvPr id="14" name="Shape 12">
            <a:extLst xmlns:a="http://schemas.openxmlformats.org/drawingml/2006/main">
              <a:ext uri="{FF2B5EF4-FFF2-40B4-BE49-F238E27FC236}">
                <a16:creationId xmlns:a16="http://schemas.microsoft.com/office/drawing/2014/main" id="{D0A954F6-B539-4E90-90BE-D0E42F1C81E9}"/>
              </a:ext>
            </a:extLst>
          </p:cNvPr>
          <p:cNvSpPr>
            <a:spLocks xmlns:a="http://schemas.openxmlformats.org/drawingml/2006/main" noGrp="1"/>
          </p:cNvSpPr>
          <p:nvPr/>
        </p:nvSpPr>
        <p:spPr>
          <a:xfrm xmlns:a="http://schemas.openxmlformats.org/drawingml/2006/main">
            <a:off x="868680" y="2715768"/>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15" name="Text 13">
            <a:extLst xmlns:a="http://schemas.openxmlformats.org/drawingml/2006/main">
              <a:ext uri="{FF2B5EF4-FFF2-40B4-BE49-F238E27FC236}">
                <a16:creationId xmlns:a16="http://schemas.microsoft.com/office/drawing/2014/main" id="{6F7A655E-6E5A-4179-BF93-EE52F91EB058}"/>
              </a:ext>
            </a:extLst>
          </p:cNvPr>
          <p:cNvSpPr>
            <a:spLocks xmlns:a="http://schemas.openxmlformats.org/drawingml/2006/main" noGrp="1"/>
          </p:cNvSpPr>
          <p:nvPr/>
        </p:nvSpPr>
        <p:spPr>
          <a:xfrm xmlns:a="http://schemas.openxmlformats.org/drawingml/2006/main">
            <a:off x="960120" y="2770632"/>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الزبائن + الأعمال التجارية + الوثائق</a:t>
            </a:r>
            <a:endParaRPr sz="850"/>
          </a:p>
        </p:txBody>
      </p:sp>
      <p:sp>
        <p:nvSpPr>
          <p:cNvPr id="16" name="Text 14">
            <a:extLst xmlns:a="http://schemas.openxmlformats.org/drawingml/2006/main">
              <a:ext uri="{FF2B5EF4-FFF2-40B4-BE49-F238E27FC236}">
                <a16:creationId xmlns:a16="http://schemas.microsoft.com/office/drawing/2014/main" id="{29F82E75-BC2A-4A28-9AF6-E5A82A4C490E}"/>
              </a:ext>
            </a:extLst>
          </p:cNvPr>
          <p:cNvSpPr>
            <a:spLocks xmlns:a="http://schemas.openxmlformats.org/drawingml/2006/main" noGrp="1"/>
          </p:cNvSpPr>
          <p:nvPr/>
        </p:nvSpPr>
        <p:spPr>
          <a:xfrm xmlns:a="http://schemas.openxmlformats.org/drawingml/2006/main">
            <a:off x="5394960" y="2770632"/>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الوظائف المتكاملة المتكاملة</a:t>
            </a:r>
            <a:endParaRPr sz="850"/>
          </a:p>
        </p:txBody>
      </p:sp>
      <p:sp>
        <p:nvSpPr>
          <p:cNvPr id="17" name="Text 15">
            <a:extLst xmlns:a="http://schemas.openxmlformats.org/drawingml/2006/main">
              <a:ext uri="{FF2B5EF4-FFF2-40B4-BE49-F238E27FC236}">
                <a16:creationId xmlns:a16="http://schemas.microsoft.com/office/drawing/2014/main" id="{D8C64CBB-41A8-4387-8870-127C5AEFDAA0}"/>
              </a:ext>
            </a:extLst>
          </p:cNvPr>
          <p:cNvSpPr>
            <a:spLocks xmlns:a="http://schemas.openxmlformats.org/drawingml/2006/main" noGrp="1"/>
          </p:cNvSpPr>
          <p:nvPr/>
        </p:nvSpPr>
        <p:spPr>
          <a:xfrm xmlns:a="http://schemas.openxmlformats.org/drawingml/2006/main">
            <a:off x="7863840" y="2770632"/>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في كثير كثيرة</a:t>
            </a:r>
            <a:endParaRPr sz="850"/>
          </a:p>
        </p:txBody>
      </p:sp>
      <p:sp>
        <p:nvSpPr>
          <p:cNvPr id="18" name="Shape 16">
            <a:extLst xmlns:a="http://schemas.openxmlformats.org/drawingml/2006/main">
              <a:ext uri="{FF2B5EF4-FFF2-40B4-BE49-F238E27FC236}">
                <a16:creationId xmlns:a16="http://schemas.microsoft.com/office/drawing/2014/main" id="{EB05013F-2945-4F04-A46C-C80880275A59}"/>
              </a:ext>
            </a:extLst>
          </p:cNvPr>
          <p:cNvSpPr>
            <a:spLocks xmlns:a="http://schemas.openxmlformats.org/drawingml/2006/main" noGrp="1"/>
          </p:cNvSpPr>
          <p:nvPr/>
        </p:nvSpPr>
        <p:spPr>
          <a:xfrm xmlns:a="http://schemas.openxmlformats.org/drawingml/2006/main">
            <a:off x="868680" y="2999232"/>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19" name="Text 17">
            <a:extLst xmlns:a="http://schemas.openxmlformats.org/drawingml/2006/main">
              <a:ext uri="{FF2B5EF4-FFF2-40B4-BE49-F238E27FC236}">
                <a16:creationId xmlns:a16="http://schemas.microsoft.com/office/drawing/2014/main" id="{5A2D4460-A0E2-4197-9AB5-3A06F39C86FB}"/>
              </a:ext>
            </a:extLst>
          </p:cNvPr>
          <p:cNvSpPr>
            <a:spLocks xmlns:a="http://schemas.openxmlformats.org/drawingml/2006/main" noGrp="1"/>
          </p:cNvSpPr>
          <p:nvPr/>
        </p:nvSpPr>
        <p:spPr>
          <a:xfrm xmlns:a="http://schemas.openxmlformats.org/drawingml/2006/main">
            <a:off x="960120" y="3054096"/>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RoomPlan / مسح الغرفة ثلاثي الأبعاد</a:t>
            </a:r>
            <a:endParaRPr sz="850"/>
          </a:p>
        </p:txBody>
      </p:sp>
      <p:sp>
        <p:nvSpPr>
          <p:cNvPr id="20" name="Text 18">
            <a:extLst xmlns:a="http://schemas.openxmlformats.org/drawingml/2006/main">
              <a:ext uri="{FF2B5EF4-FFF2-40B4-BE49-F238E27FC236}">
                <a16:creationId xmlns:a16="http://schemas.microsoft.com/office/drawing/2014/main" id="{6C4F81EB-C43C-4E71-98F2-BC9E81969DA3}"/>
              </a:ext>
            </a:extLst>
          </p:cNvPr>
          <p:cNvSpPr>
            <a:spLocks xmlns:a="http://schemas.openxmlformats.org/drawingml/2006/main" noGrp="1"/>
          </p:cNvSpPr>
          <p:nvPr/>
        </p:nvSpPr>
        <p:spPr>
          <a:xfrm xmlns:a="http://schemas.openxmlformats.org/drawingml/2006/main">
            <a:off x="5394960" y="3054096"/>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21" name="Text 19">
            <a:extLst xmlns:a="http://schemas.openxmlformats.org/drawingml/2006/main">
              <a:ext uri="{FF2B5EF4-FFF2-40B4-BE49-F238E27FC236}">
                <a16:creationId xmlns:a16="http://schemas.microsoft.com/office/drawing/2014/main" id="{18B700FC-C6AF-418E-96C8-EDF5FF2B7CCC}"/>
              </a:ext>
            </a:extLst>
          </p:cNvPr>
          <p:cNvSpPr>
            <a:spLocks xmlns:a="http://schemas.openxmlformats.org/drawingml/2006/main" noGrp="1"/>
          </p:cNvSpPr>
          <p:nvPr/>
        </p:nvSpPr>
        <p:spPr>
          <a:xfrm xmlns:a="http://schemas.openxmlformats.org/drawingml/2006/main">
            <a:off x="7863840" y="3054096"/>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الناشر</a:t>
            </a:r>
            <a:endParaRPr sz="850"/>
          </a:p>
        </p:txBody>
      </p:sp>
      <p:sp>
        <p:nvSpPr>
          <p:cNvPr id="22" name="Shape 20">
            <a:extLst xmlns:a="http://schemas.openxmlformats.org/drawingml/2006/main">
              <a:ext uri="{FF2B5EF4-FFF2-40B4-BE49-F238E27FC236}">
                <a16:creationId xmlns:a16="http://schemas.microsoft.com/office/drawing/2014/main" id="{CCFD74F0-F010-475E-A62E-43FC0BF80513}"/>
              </a:ext>
            </a:extLst>
          </p:cNvPr>
          <p:cNvSpPr>
            <a:spLocks xmlns:a="http://schemas.openxmlformats.org/drawingml/2006/main" noGrp="1"/>
          </p:cNvSpPr>
          <p:nvPr/>
        </p:nvSpPr>
        <p:spPr>
          <a:xfrm xmlns:a="http://schemas.openxmlformats.org/drawingml/2006/main">
            <a:off x="868680" y="3282696"/>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23" name="Text 21">
            <a:extLst xmlns:a="http://schemas.openxmlformats.org/drawingml/2006/main">
              <a:ext uri="{FF2B5EF4-FFF2-40B4-BE49-F238E27FC236}">
                <a16:creationId xmlns:a16="http://schemas.microsoft.com/office/drawing/2014/main" id="{4BC3AF5D-54EE-4CDB-AC04-6D0F09141890}"/>
              </a:ext>
            </a:extLst>
          </p:cNvPr>
          <p:cNvSpPr>
            <a:spLocks xmlns:a="http://schemas.openxmlformats.org/drawingml/2006/main" noGrp="1"/>
          </p:cNvSpPr>
          <p:nvPr/>
        </p:nvSpPr>
        <p:spPr>
          <a:xfrm xmlns:a="http://schemas.openxmlformats.org/drawingml/2006/main">
            <a:off x="960120" y="3337560"/>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التقاط بمساعدة LiDAR</a:t>
            </a:r>
            <a:endParaRPr sz="850"/>
          </a:p>
        </p:txBody>
      </p:sp>
      <p:sp>
        <p:nvSpPr>
          <p:cNvPr id="24" name="Text 22">
            <a:extLst xmlns:a="http://schemas.openxmlformats.org/drawingml/2006/main">
              <a:ext uri="{FF2B5EF4-FFF2-40B4-BE49-F238E27FC236}">
                <a16:creationId xmlns:a16="http://schemas.microsoft.com/office/drawing/2014/main" id="{5B15F964-9E5B-4D9D-AB3A-DBC62A5DE6AB}"/>
              </a:ext>
            </a:extLst>
          </p:cNvPr>
          <p:cNvSpPr>
            <a:spLocks xmlns:a="http://schemas.openxmlformats.org/drawingml/2006/main" noGrp="1"/>
          </p:cNvSpPr>
          <p:nvPr/>
        </p:nvSpPr>
        <p:spPr>
          <a:xfrm xmlns:a="http://schemas.openxmlformats.org/drawingml/2006/main">
            <a:off x="5394960" y="3337560"/>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25" name="Text 23">
            <a:extLst xmlns:a="http://schemas.openxmlformats.org/drawingml/2006/main">
              <a:ext uri="{FF2B5EF4-FFF2-40B4-BE49-F238E27FC236}">
                <a16:creationId xmlns:a16="http://schemas.microsoft.com/office/drawing/2014/main" id="{82672BC8-D784-42B5-A32A-D52BAFDA753E}"/>
              </a:ext>
            </a:extLst>
          </p:cNvPr>
          <p:cNvSpPr>
            <a:spLocks xmlns:a="http://schemas.openxmlformats.org/drawingml/2006/main" noGrp="1"/>
          </p:cNvSpPr>
          <p:nvPr/>
        </p:nvSpPr>
        <p:spPr>
          <a:xfrm xmlns:a="http://schemas.openxmlformats.org/drawingml/2006/main">
            <a:off x="7863840" y="3337560"/>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الناشر</a:t>
            </a:r>
            <a:endParaRPr sz="850"/>
          </a:p>
        </p:txBody>
      </p:sp>
      <p:sp>
        <p:nvSpPr>
          <p:cNvPr id="26" name="Shape 24">
            <a:extLst xmlns:a="http://schemas.openxmlformats.org/drawingml/2006/main">
              <a:ext uri="{FF2B5EF4-FFF2-40B4-BE49-F238E27FC236}">
                <a16:creationId xmlns:a16="http://schemas.microsoft.com/office/drawing/2014/main" id="{CAAA4FC2-4610-421C-8FE3-B208AB2F5DDE}"/>
              </a:ext>
            </a:extLst>
          </p:cNvPr>
          <p:cNvSpPr>
            <a:spLocks xmlns:a="http://schemas.openxmlformats.org/drawingml/2006/main" noGrp="1"/>
          </p:cNvSpPr>
          <p:nvPr/>
        </p:nvSpPr>
        <p:spPr>
          <a:xfrm xmlns:a="http://schemas.openxmlformats.org/drawingml/2006/main">
            <a:off x="868680" y="3566160"/>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27" name="Text 25">
            <a:extLst xmlns:a="http://schemas.openxmlformats.org/drawingml/2006/main">
              <a:ext uri="{FF2B5EF4-FFF2-40B4-BE49-F238E27FC236}">
                <a16:creationId xmlns:a16="http://schemas.microsoft.com/office/drawing/2014/main" id="{C9151CC2-F168-4F1E-B774-E86B04A1D3A3}"/>
              </a:ext>
            </a:extLst>
          </p:cNvPr>
          <p:cNvSpPr>
            <a:spLocks xmlns:a="http://schemas.openxmlformats.org/drawingml/2006/main" noGrp="1"/>
          </p:cNvSpPr>
          <p:nvPr/>
        </p:nvSpPr>
        <p:spPr>
          <a:xfrm xmlns:a="http://schemas.openxmlformats.org/drawingml/2006/main">
            <a:off x="960120" y="3621024"/>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القائمة/الجرد</a:t>
            </a:r>
            <a:endParaRPr sz="850"/>
          </a:p>
        </p:txBody>
      </p:sp>
      <p:sp>
        <p:nvSpPr>
          <p:cNvPr id="28" name="Text 26">
            <a:extLst xmlns:a="http://schemas.openxmlformats.org/drawingml/2006/main">
              <a:ext uri="{FF2B5EF4-FFF2-40B4-BE49-F238E27FC236}">
                <a16:creationId xmlns:a16="http://schemas.microsoft.com/office/drawing/2014/main" id="{11A7A88E-75B7-4082-9CDF-8F4FB6E07DFD}"/>
              </a:ext>
            </a:extLst>
          </p:cNvPr>
          <p:cNvSpPr>
            <a:spLocks xmlns:a="http://schemas.openxmlformats.org/drawingml/2006/main" noGrp="1"/>
          </p:cNvSpPr>
          <p:nvPr/>
        </p:nvSpPr>
        <p:spPr>
          <a:xfrm xmlns:a="http://schemas.openxmlformats.org/drawingml/2006/main">
            <a:off x="5394960" y="3621024"/>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29" name="Text 27">
            <a:extLst xmlns:a="http://schemas.openxmlformats.org/drawingml/2006/main">
              <a:ext uri="{FF2B5EF4-FFF2-40B4-BE49-F238E27FC236}">
                <a16:creationId xmlns:a16="http://schemas.microsoft.com/office/drawing/2014/main" id="{5A31B5A2-6699-40DC-AD66-D05715A097FB}"/>
              </a:ext>
            </a:extLst>
          </p:cNvPr>
          <p:cNvSpPr>
            <a:spLocks xmlns:a="http://schemas.openxmlformats.org/drawingml/2006/main" noGrp="1"/>
          </p:cNvSpPr>
          <p:nvPr/>
        </p:nvSpPr>
        <p:spPr>
          <a:xfrm xmlns:a="http://schemas.openxmlformats.org/drawingml/2006/main">
            <a:off x="7863840" y="3621024"/>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(ي</a:t>
            </a:r>
            <a:endParaRPr sz="850"/>
          </a:p>
        </p:txBody>
      </p:sp>
      <p:sp>
        <p:nvSpPr>
          <p:cNvPr id="30" name="Shape 28">
            <a:extLst xmlns:a="http://schemas.openxmlformats.org/drawingml/2006/main">
              <a:ext uri="{FF2B5EF4-FFF2-40B4-BE49-F238E27FC236}">
                <a16:creationId xmlns:a16="http://schemas.microsoft.com/office/drawing/2014/main" id="{E1B4147B-71FC-444A-A7A2-A8ED78358D41}"/>
              </a:ext>
            </a:extLst>
          </p:cNvPr>
          <p:cNvSpPr>
            <a:spLocks xmlns:a="http://schemas.openxmlformats.org/drawingml/2006/main" noGrp="1"/>
          </p:cNvSpPr>
          <p:nvPr/>
        </p:nvSpPr>
        <p:spPr>
          <a:xfrm xmlns:a="http://schemas.openxmlformats.org/drawingml/2006/main">
            <a:off x="868680" y="3849624"/>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31" name="Text 29">
            <a:extLst xmlns:a="http://schemas.openxmlformats.org/drawingml/2006/main">
              <a:ext uri="{FF2B5EF4-FFF2-40B4-BE49-F238E27FC236}">
                <a16:creationId xmlns:a16="http://schemas.microsoft.com/office/drawing/2014/main" id="{145705BD-3C08-4B0F-8554-04F41B5F0719}"/>
              </a:ext>
            </a:extLst>
          </p:cNvPr>
          <p:cNvSpPr>
            <a:spLocks xmlns:a="http://schemas.openxmlformats.org/drawingml/2006/main" noGrp="1"/>
          </p:cNvSpPr>
          <p:nvPr/>
        </p:nvSpPr>
        <p:spPr>
          <a:xfrm xmlns:a="http://schemas.openxmlformats.org/drawingml/2006/main">
            <a:off x="960120" y="3904488"/>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حسابات الحجم</a:t>
            </a:r>
            <a:endParaRPr sz="850"/>
          </a:p>
        </p:txBody>
      </p:sp>
      <p:sp>
        <p:nvSpPr>
          <p:cNvPr id="32" name="Text 30">
            <a:extLst xmlns:a="http://schemas.openxmlformats.org/drawingml/2006/main">
              <a:ext uri="{FF2B5EF4-FFF2-40B4-BE49-F238E27FC236}">
                <a16:creationId xmlns:a16="http://schemas.microsoft.com/office/drawing/2014/main" id="{C51C4551-F276-4D70-A166-35F24FC605C6}"/>
              </a:ext>
            </a:extLst>
          </p:cNvPr>
          <p:cNvSpPr>
            <a:spLocks xmlns:a="http://schemas.openxmlformats.org/drawingml/2006/main" noGrp="1"/>
          </p:cNvSpPr>
          <p:nvPr/>
        </p:nvSpPr>
        <p:spPr>
          <a:xfrm xmlns:a="http://schemas.openxmlformats.org/drawingml/2006/main">
            <a:off x="5394960" y="3904488"/>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33" name="Text 31">
            <a:extLst xmlns:a="http://schemas.openxmlformats.org/drawingml/2006/main">
              <a:ext uri="{FF2B5EF4-FFF2-40B4-BE49-F238E27FC236}">
                <a16:creationId xmlns:a16="http://schemas.microsoft.com/office/drawing/2014/main" id="{8208A703-EA11-4A29-9730-7F197C3C9CF6}"/>
              </a:ext>
            </a:extLst>
          </p:cNvPr>
          <p:cNvSpPr>
            <a:spLocks xmlns:a="http://schemas.openxmlformats.org/drawingml/2006/main" noGrp="1"/>
          </p:cNvSpPr>
          <p:nvPr/>
        </p:nvSpPr>
        <p:spPr>
          <a:xfrm xmlns:a="http://schemas.openxmlformats.org/drawingml/2006/main">
            <a:off x="7863840" y="3904488"/>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دليل جزئيا</a:t>
            </a:r>
            <a:endParaRPr sz="850"/>
          </a:p>
        </p:txBody>
      </p:sp>
      <p:sp>
        <p:nvSpPr>
          <p:cNvPr id="34" name="Shape 32">
            <a:extLst xmlns:a="http://schemas.openxmlformats.org/drawingml/2006/main">
              <a:ext uri="{FF2B5EF4-FFF2-40B4-BE49-F238E27FC236}">
                <a16:creationId xmlns:a16="http://schemas.microsoft.com/office/drawing/2014/main" id="{DA57A68D-9CF3-470E-9D1B-F86C99DD41F3}"/>
              </a:ext>
            </a:extLst>
          </p:cNvPr>
          <p:cNvSpPr>
            <a:spLocks xmlns:a="http://schemas.openxmlformats.org/drawingml/2006/main" noGrp="1"/>
          </p:cNvSpPr>
          <p:nvPr/>
        </p:nvSpPr>
        <p:spPr>
          <a:xfrm xmlns:a="http://schemas.openxmlformats.org/drawingml/2006/main">
            <a:off x="868680" y="4133088"/>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35" name="Text 33">
            <a:extLst xmlns:a="http://schemas.openxmlformats.org/drawingml/2006/main">
              <a:ext uri="{FF2B5EF4-FFF2-40B4-BE49-F238E27FC236}">
                <a16:creationId xmlns:a16="http://schemas.microsoft.com/office/drawing/2014/main" id="{28D96421-E50D-431F-BFB3-977D94553198}"/>
              </a:ext>
            </a:extLst>
          </p:cNvPr>
          <p:cNvSpPr>
            <a:spLocks xmlns:a="http://schemas.openxmlformats.org/drawingml/2006/main" noGrp="1"/>
          </p:cNvSpPr>
          <p:nvPr/>
        </p:nvSpPr>
        <p:spPr>
          <a:xfrm xmlns:a="http://schemas.openxmlformats.org/drawingml/2006/main">
            <a:off x="960120" y="4187952"/>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ملفات تسعير مخصصة</a:t>
            </a:r>
            <a:endParaRPr sz="850"/>
          </a:p>
        </p:txBody>
      </p:sp>
      <p:sp>
        <p:nvSpPr>
          <p:cNvPr id="36" name="Text 34">
            <a:extLst xmlns:a="http://schemas.openxmlformats.org/drawingml/2006/main">
              <a:ext uri="{FF2B5EF4-FFF2-40B4-BE49-F238E27FC236}">
                <a16:creationId xmlns:a16="http://schemas.microsoft.com/office/drawing/2014/main" id="{933F15A7-FD49-4641-BC7E-89B409C9DA96}"/>
              </a:ext>
            </a:extLst>
          </p:cNvPr>
          <p:cNvSpPr>
            <a:spLocks xmlns:a="http://schemas.openxmlformats.org/drawingml/2006/main" noGrp="1"/>
          </p:cNvSpPr>
          <p:nvPr/>
        </p:nvSpPr>
        <p:spPr>
          <a:xfrm xmlns:a="http://schemas.openxmlformats.org/drawingml/2006/main">
            <a:off x="5394960" y="4187952"/>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37" name="Text 35">
            <a:extLst xmlns:a="http://schemas.openxmlformats.org/drawingml/2006/main">
              <a:ext uri="{FF2B5EF4-FFF2-40B4-BE49-F238E27FC236}">
                <a16:creationId xmlns:a16="http://schemas.microsoft.com/office/drawing/2014/main" id="{E6D8CB8D-F6C9-47EF-9140-AD3FCC352613}"/>
              </a:ext>
            </a:extLst>
          </p:cNvPr>
          <p:cNvSpPr>
            <a:spLocks xmlns:a="http://schemas.openxmlformats.org/drawingml/2006/main" noGrp="1"/>
          </p:cNvSpPr>
          <p:nvPr/>
        </p:nvSpPr>
        <p:spPr>
          <a:xfrm xmlns:a="http://schemas.openxmlformats.org/drawingml/2006/main">
            <a:off x="7863840" y="4187952"/>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يختلف</a:t>
            </a:r>
            <a:endParaRPr sz="850"/>
          </a:p>
        </p:txBody>
      </p:sp>
      <p:sp>
        <p:nvSpPr>
          <p:cNvPr id="38" name="Shape 36">
            <a:extLst xmlns:a="http://schemas.openxmlformats.org/drawingml/2006/main">
              <a:ext uri="{FF2B5EF4-FFF2-40B4-BE49-F238E27FC236}">
                <a16:creationId xmlns:a16="http://schemas.microsoft.com/office/drawing/2014/main" id="{6D936A4B-8A45-4EE5-9CC0-02DB38355B2E}"/>
              </a:ext>
            </a:extLst>
          </p:cNvPr>
          <p:cNvSpPr>
            <a:spLocks xmlns:a="http://schemas.openxmlformats.org/drawingml/2006/main" noGrp="1"/>
          </p:cNvSpPr>
          <p:nvPr/>
        </p:nvSpPr>
        <p:spPr>
          <a:xfrm xmlns:a="http://schemas.openxmlformats.org/drawingml/2006/main">
            <a:off x="868680" y="4416552"/>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39" name="Text 37">
            <a:extLst xmlns:a="http://schemas.openxmlformats.org/drawingml/2006/main">
              <a:ext uri="{FF2B5EF4-FFF2-40B4-BE49-F238E27FC236}">
                <a16:creationId xmlns:a16="http://schemas.microsoft.com/office/drawing/2014/main" id="{7E6DD388-7C76-4897-A609-07DFFABEFF85}"/>
              </a:ext>
            </a:extLst>
          </p:cNvPr>
          <p:cNvSpPr>
            <a:spLocks xmlns:a="http://schemas.openxmlformats.org/drawingml/2006/main" noGrp="1"/>
          </p:cNvSpPr>
          <p:nvPr/>
        </p:nvSpPr>
        <p:spPr>
          <a:xfrm xmlns:a="http://schemas.openxmlformats.org/drawingml/2006/main">
            <a:off x="960120" y="4471416"/>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شروط العقد المرنة</a:t>
            </a:r>
            <a:endParaRPr sz="850"/>
          </a:p>
        </p:txBody>
      </p:sp>
      <p:sp>
        <p:nvSpPr>
          <p:cNvPr id="40" name="Text 38">
            <a:extLst xmlns:a="http://schemas.openxmlformats.org/drawingml/2006/main">
              <a:ext uri="{FF2B5EF4-FFF2-40B4-BE49-F238E27FC236}">
                <a16:creationId xmlns:a16="http://schemas.microsoft.com/office/drawing/2014/main" id="{180775C3-76FE-437B-8DE2-57C266C6ADFA}"/>
              </a:ext>
            </a:extLst>
          </p:cNvPr>
          <p:cNvSpPr>
            <a:spLocks xmlns:a="http://schemas.openxmlformats.org/drawingml/2006/main" noGrp="1"/>
          </p:cNvSpPr>
          <p:nvPr/>
        </p:nvSpPr>
        <p:spPr>
          <a:xfrm xmlns:a="http://schemas.openxmlformats.org/drawingml/2006/main">
            <a:off x="5394960" y="4471416"/>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41" name="Text 39">
            <a:extLst xmlns:a="http://schemas.openxmlformats.org/drawingml/2006/main">
              <a:ext uri="{FF2B5EF4-FFF2-40B4-BE49-F238E27FC236}">
                <a16:creationId xmlns:a16="http://schemas.microsoft.com/office/drawing/2014/main" id="{044E79B0-7885-463C-8F34-D987F207BCD9}"/>
              </a:ext>
            </a:extLst>
          </p:cNvPr>
          <p:cNvSpPr>
            <a:spLocks xmlns:a="http://schemas.openxmlformats.org/drawingml/2006/main" noGrp="1"/>
          </p:cNvSpPr>
          <p:nvPr/>
        </p:nvSpPr>
        <p:spPr>
          <a:xfrm xmlns:a="http://schemas.openxmlformats.org/drawingml/2006/main">
            <a:off x="7863840" y="4471416"/>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يختلف</a:t>
            </a:r>
            <a:endParaRPr sz="850"/>
          </a:p>
        </p:txBody>
      </p:sp>
      <p:sp>
        <p:nvSpPr>
          <p:cNvPr id="42" name="Shape 40">
            <a:extLst xmlns:a="http://schemas.openxmlformats.org/drawingml/2006/main">
              <a:ext uri="{FF2B5EF4-FFF2-40B4-BE49-F238E27FC236}">
                <a16:creationId xmlns:a16="http://schemas.microsoft.com/office/drawing/2014/main" id="{4966AF9A-1400-44D4-AD45-074298DAABFD}"/>
              </a:ext>
            </a:extLst>
          </p:cNvPr>
          <p:cNvSpPr>
            <a:spLocks xmlns:a="http://schemas.openxmlformats.org/drawingml/2006/main" noGrp="1"/>
          </p:cNvSpPr>
          <p:nvPr/>
        </p:nvSpPr>
        <p:spPr>
          <a:xfrm xmlns:a="http://schemas.openxmlformats.org/drawingml/2006/main">
            <a:off x="868680" y="4700016"/>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43" name="Text 41">
            <a:extLst xmlns:a="http://schemas.openxmlformats.org/drawingml/2006/main">
              <a:ext uri="{FF2B5EF4-FFF2-40B4-BE49-F238E27FC236}">
                <a16:creationId xmlns:a16="http://schemas.microsoft.com/office/drawing/2014/main" id="{A821E92E-3053-4922-A754-0ADB17AF477F}"/>
              </a:ext>
            </a:extLst>
          </p:cNvPr>
          <p:cNvSpPr>
            <a:spLocks xmlns:a="http://schemas.openxmlformats.org/drawingml/2006/main" noGrp="1"/>
          </p:cNvSpPr>
          <p:nvPr/>
        </p:nvSpPr>
        <p:spPr>
          <a:xfrm xmlns:a="http://schemas.openxmlformats.org/drawingml/2006/main">
            <a:off x="960120" y="4754880"/>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العلامة</a:t>
            </a:r>
            <a:endParaRPr sz="850"/>
          </a:p>
        </p:txBody>
      </p:sp>
      <p:sp>
        <p:nvSpPr>
          <p:cNvPr id="44" name="Text 42">
            <a:extLst xmlns:a="http://schemas.openxmlformats.org/drawingml/2006/main">
              <a:ext uri="{FF2B5EF4-FFF2-40B4-BE49-F238E27FC236}">
                <a16:creationId xmlns:a16="http://schemas.microsoft.com/office/drawing/2014/main" id="{070DDCF7-5A09-4F8B-9EC9-3943BEDF9175}"/>
              </a:ext>
            </a:extLst>
          </p:cNvPr>
          <p:cNvSpPr>
            <a:spLocks xmlns:a="http://schemas.openxmlformats.org/drawingml/2006/main" noGrp="1"/>
          </p:cNvSpPr>
          <p:nvPr/>
        </p:nvSpPr>
        <p:spPr>
          <a:xfrm xmlns:a="http://schemas.openxmlformats.org/drawingml/2006/main">
            <a:off x="5394960" y="4754880"/>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45" name="Text 43">
            <a:extLst xmlns:a="http://schemas.openxmlformats.org/drawingml/2006/main">
              <a:ext uri="{FF2B5EF4-FFF2-40B4-BE49-F238E27FC236}">
                <a16:creationId xmlns:a16="http://schemas.microsoft.com/office/drawing/2014/main" id="{5E9D228F-6C89-45C3-8A47-2B92C14A38F4}"/>
              </a:ext>
            </a:extLst>
          </p:cNvPr>
          <p:cNvSpPr>
            <a:spLocks xmlns:a="http://schemas.openxmlformats.org/drawingml/2006/main" noGrp="1"/>
          </p:cNvSpPr>
          <p:nvPr/>
        </p:nvSpPr>
        <p:spPr>
          <a:xfrm xmlns:a="http://schemas.openxmlformats.org/drawingml/2006/main">
            <a:off x="7863840" y="4754880"/>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الناشر</a:t>
            </a:r>
            <a:endParaRPr sz="850"/>
          </a:p>
        </p:txBody>
      </p:sp>
      <p:sp>
        <p:nvSpPr>
          <p:cNvPr id="46" name="Shape 44">
            <a:extLst xmlns:a="http://schemas.openxmlformats.org/drawingml/2006/main">
              <a:ext uri="{FF2B5EF4-FFF2-40B4-BE49-F238E27FC236}">
                <a16:creationId xmlns:a16="http://schemas.microsoft.com/office/drawing/2014/main" id="{E0F3DDEB-EF62-437E-B1B9-2BC30DA082F7}"/>
              </a:ext>
            </a:extLst>
          </p:cNvPr>
          <p:cNvSpPr>
            <a:spLocks xmlns:a="http://schemas.openxmlformats.org/drawingml/2006/main" noGrp="1"/>
          </p:cNvSpPr>
          <p:nvPr/>
        </p:nvSpPr>
        <p:spPr>
          <a:xfrm xmlns:a="http://schemas.openxmlformats.org/drawingml/2006/main">
            <a:off x="868680" y="4983480"/>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47" name="Text 45">
            <a:extLst xmlns:a="http://schemas.openxmlformats.org/drawingml/2006/main">
              <a:ext uri="{FF2B5EF4-FFF2-40B4-BE49-F238E27FC236}">
                <a16:creationId xmlns:a16="http://schemas.microsoft.com/office/drawing/2014/main" id="{C49DAF07-1838-4CD5-9C84-3DED7D7A03E1}"/>
              </a:ext>
            </a:extLst>
          </p:cNvPr>
          <p:cNvSpPr>
            <a:spLocks xmlns:a="http://schemas.openxmlformats.org/drawingml/2006/main" noGrp="1"/>
          </p:cNvSpPr>
          <p:nvPr/>
        </p:nvSpPr>
        <p:spPr>
          <a:xfrm xmlns:a="http://schemas.openxmlformats.org/drawingml/2006/main">
            <a:off x="960120" y="5038344"/>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تخطيط الموظفين</a:t>
            </a:r>
            <a:endParaRPr sz="850"/>
          </a:p>
        </p:txBody>
      </p:sp>
      <p:sp>
        <p:nvSpPr>
          <p:cNvPr id="48" name="Text 46">
            <a:extLst xmlns:a="http://schemas.openxmlformats.org/drawingml/2006/main">
              <a:ext uri="{FF2B5EF4-FFF2-40B4-BE49-F238E27FC236}">
                <a16:creationId xmlns:a16="http://schemas.microsoft.com/office/drawing/2014/main" id="{2EA0BB05-6CF6-42C4-AFDC-DFAE3CEE65AB}"/>
              </a:ext>
            </a:extLst>
          </p:cNvPr>
          <p:cNvSpPr>
            <a:spLocks xmlns:a="http://schemas.openxmlformats.org/drawingml/2006/main" noGrp="1"/>
          </p:cNvSpPr>
          <p:nvPr/>
        </p:nvSpPr>
        <p:spPr>
          <a:xfrm xmlns:a="http://schemas.openxmlformats.org/drawingml/2006/main">
            <a:off x="5394960" y="5038344"/>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49" name="Text 47">
            <a:extLst xmlns:a="http://schemas.openxmlformats.org/drawingml/2006/main">
              <a:ext uri="{FF2B5EF4-FFF2-40B4-BE49-F238E27FC236}">
                <a16:creationId xmlns:a16="http://schemas.microsoft.com/office/drawing/2014/main" id="{745A116F-B759-4CC7-A03C-60C6A0A2D5E5}"/>
              </a:ext>
            </a:extLst>
          </p:cNvPr>
          <p:cNvSpPr>
            <a:spLocks xmlns:a="http://schemas.openxmlformats.org/drawingml/2006/main" noGrp="1"/>
          </p:cNvSpPr>
          <p:nvPr/>
        </p:nvSpPr>
        <p:spPr>
          <a:xfrm xmlns:a="http://schemas.openxmlformats.org/drawingml/2006/main">
            <a:off x="7863840" y="5038344"/>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(ي</a:t>
            </a:r>
            <a:endParaRPr sz="850"/>
          </a:p>
        </p:txBody>
      </p:sp>
      <p:sp>
        <p:nvSpPr>
          <p:cNvPr id="50" name="Shape 48">
            <a:extLst xmlns:a="http://schemas.openxmlformats.org/drawingml/2006/main">
              <a:ext uri="{FF2B5EF4-FFF2-40B4-BE49-F238E27FC236}">
                <a16:creationId xmlns:a16="http://schemas.microsoft.com/office/drawing/2014/main" id="{F040F95B-E223-4ADF-8819-91A3FA603411}"/>
              </a:ext>
            </a:extLst>
          </p:cNvPr>
          <p:cNvSpPr>
            <a:spLocks xmlns:a="http://schemas.openxmlformats.org/drawingml/2006/main" noGrp="1"/>
          </p:cNvSpPr>
          <p:nvPr/>
        </p:nvSpPr>
        <p:spPr>
          <a:xfrm xmlns:a="http://schemas.openxmlformats.org/drawingml/2006/main">
            <a:off x="868680" y="5266944"/>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51" name="Text 49">
            <a:extLst xmlns:a="http://schemas.openxmlformats.org/drawingml/2006/main">
              <a:ext uri="{FF2B5EF4-FFF2-40B4-BE49-F238E27FC236}">
                <a16:creationId xmlns:a16="http://schemas.microsoft.com/office/drawing/2014/main" id="{0AA86BC7-19E4-4F14-8055-17C056EA18A9}"/>
              </a:ext>
            </a:extLst>
          </p:cNvPr>
          <p:cNvSpPr>
            <a:spLocks xmlns:a="http://schemas.openxmlformats.org/drawingml/2006/main" noGrp="1"/>
          </p:cNvSpPr>
          <p:nvPr/>
        </p:nvSpPr>
        <p:spPr>
          <a:xfrm xmlns:a="http://schemas.openxmlformats.org/drawingml/2006/main">
            <a:off x="960120" y="5321808"/>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التوافر</a:t>
            </a:r>
            <a:endParaRPr sz="850"/>
          </a:p>
        </p:txBody>
      </p:sp>
      <p:sp>
        <p:nvSpPr>
          <p:cNvPr id="52" name="Text 50">
            <a:extLst xmlns:a="http://schemas.openxmlformats.org/drawingml/2006/main">
              <a:ext uri="{FF2B5EF4-FFF2-40B4-BE49-F238E27FC236}">
                <a16:creationId xmlns:a16="http://schemas.microsoft.com/office/drawing/2014/main" id="{D7109363-EE74-4119-BD46-719BD4618063}"/>
              </a:ext>
            </a:extLst>
          </p:cNvPr>
          <p:cNvSpPr>
            <a:spLocks xmlns:a="http://schemas.openxmlformats.org/drawingml/2006/main" noGrp="1"/>
          </p:cNvSpPr>
          <p:nvPr/>
        </p:nvSpPr>
        <p:spPr>
          <a:xfrm xmlns:a="http://schemas.openxmlformats.org/drawingml/2006/main">
            <a:off x="5394960" y="5321808"/>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53" name="Text 51">
            <a:extLst xmlns:a="http://schemas.openxmlformats.org/drawingml/2006/main">
              <a:ext uri="{FF2B5EF4-FFF2-40B4-BE49-F238E27FC236}">
                <a16:creationId xmlns:a16="http://schemas.microsoft.com/office/drawing/2014/main" id="{5DD8F1DC-32A5-448D-8122-A01E81A1CBFD}"/>
              </a:ext>
            </a:extLst>
          </p:cNvPr>
          <p:cNvSpPr>
            <a:spLocks xmlns:a="http://schemas.openxmlformats.org/drawingml/2006/main" noGrp="1"/>
          </p:cNvSpPr>
          <p:nvPr/>
        </p:nvSpPr>
        <p:spPr>
          <a:xfrm xmlns:a="http://schemas.openxmlformats.org/drawingml/2006/main">
            <a:off x="7863840" y="5321808"/>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(ي</a:t>
            </a:r>
            <a:endParaRPr sz="850"/>
          </a:p>
        </p:txBody>
      </p:sp>
      <p:sp>
        <p:nvSpPr>
          <p:cNvPr id="54" name="Shape 52">
            <a:extLst xmlns:a="http://schemas.openxmlformats.org/drawingml/2006/main">
              <a:ext uri="{FF2B5EF4-FFF2-40B4-BE49-F238E27FC236}">
                <a16:creationId xmlns:a16="http://schemas.microsoft.com/office/drawing/2014/main" id="{7758E9F1-3610-4845-8CE1-6BF0429DF971}"/>
              </a:ext>
            </a:extLst>
          </p:cNvPr>
          <p:cNvSpPr>
            <a:spLocks xmlns:a="http://schemas.openxmlformats.org/drawingml/2006/main" noGrp="1"/>
          </p:cNvSpPr>
          <p:nvPr/>
        </p:nvSpPr>
        <p:spPr>
          <a:xfrm xmlns:a="http://schemas.openxmlformats.org/drawingml/2006/main">
            <a:off x="868680" y="5550408"/>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55" name="Text 53">
            <a:extLst xmlns:a="http://schemas.openxmlformats.org/drawingml/2006/main">
              <a:ext uri="{FF2B5EF4-FFF2-40B4-BE49-F238E27FC236}">
                <a16:creationId xmlns:a16="http://schemas.microsoft.com/office/drawing/2014/main" id="{2D622188-CF43-40F5-9DBD-A2BE49C30867}"/>
              </a:ext>
            </a:extLst>
          </p:cNvPr>
          <p:cNvSpPr>
            <a:spLocks xmlns:a="http://schemas.openxmlformats.org/drawingml/2006/main" noGrp="1"/>
          </p:cNvSpPr>
          <p:nvPr/>
        </p:nvSpPr>
        <p:spPr>
          <a:xfrm xmlns:a="http://schemas.openxmlformats.org/drawingml/2006/main">
            <a:off x="960120" y="5605272"/>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المعاينة</a:t>
            </a:r>
            <a:endParaRPr sz="850"/>
          </a:p>
        </p:txBody>
      </p:sp>
      <p:sp>
        <p:nvSpPr>
          <p:cNvPr id="56" name="Text 54">
            <a:extLst xmlns:a="http://schemas.openxmlformats.org/drawingml/2006/main">
              <a:ext uri="{FF2B5EF4-FFF2-40B4-BE49-F238E27FC236}">
                <a16:creationId xmlns:a16="http://schemas.microsoft.com/office/drawing/2014/main" id="{C6E3FE51-2A9E-408A-977C-5EC954000B14}"/>
              </a:ext>
            </a:extLst>
          </p:cNvPr>
          <p:cNvSpPr>
            <a:spLocks xmlns:a="http://schemas.openxmlformats.org/drawingml/2006/main" noGrp="1"/>
          </p:cNvSpPr>
          <p:nvPr/>
        </p:nvSpPr>
        <p:spPr>
          <a:xfrm xmlns:a="http://schemas.openxmlformats.org/drawingml/2006/main">
            <a:off x="5394960" y="5605272"/>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57" name="Text 55">
            <a:extLst xmlns:a="http://schemas.openxmlformats.org/drawingml/2006/main">
              <a:ext uri="{FF2B5EF4-FFF2-40B4-BE49-F238E27FC236}">
                <a16:creationId xmlns:a16="http://schemas.microsoft.com/office/drawing/2014/main" id="{EE9DAC5F-34BB-4838-ACD4-24031B1FE5C8}"/>
              </a:ext>
            </a:extLst>
          </p:cNvPr>
          <p:cNvSpPr>
            <a:spLocks xmlns:a="http://schemas.openxmlformats.org/drawingml/2006/main" noGrp="1"/>
          </p:cNvSpPr>
          <p:nvPr/>
        </p:nvSpPr>
        <p:spPr>
          <a:xfrm xmlns:a="http://schemas.openxmlformats.org/drawingml/2006/main">
            <a:off x="7863840" y="5605272"/>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الناشر</a:t>
            </a:r>
            <a:endParaRPr sz="850"/>
          </a:p>
        </p:txBody>
      </p:sp>
      <p:sp>
        <p:nvSpPr>
          <p:cNvPr id="58" name="Shape 56">
            <a:extLst xmlns:a="http://schemas.openxmlformats.org/drawingml/2006/main">
              <a:ext uri="{FF2B5EF4-FFF2-40B4-BE49-F238E27FC236}">
                <a16:creationId xmlns:a16="http://schemas.microsoft.com/office/drawing/2014/main" id="{6CB4B5D6-C9F6-4E0C-B67B-F3E276A76A7C}"/>
              </a:ext>
            </a:extLst>
          </p:cNvPr>
          <p:cNvSpPr>
            <a:spLocks xmlns:a="http://schemas.openxmlformats.org/drawingml/2006/main" noGrp="1"/>
          </p:cNvSpPr>
          <p:nvPr/>
        </p:nvSpPr>
        <p:spPr>
          <a:xfrm xmlns:a="http://schemas.openxmlformats.org/drawingml/2006/main">
            <a:off x="868680" y="5833872"/>
            <a:ext cx="10332720" cy="0"/>
          </a:xfrm>
          <a:prstGeom xmlns:a="http://schemas.openxmlformats.org/drawingml/2006/main" prst="line">
            <a:avLst/>
          </a:prstGeom>
          <a:noFill xmlns:a="http://schemas.openxmlformats.org/drawingml/2006/main"/>
          <a:ln xmlns:a="http://schemas.openxmlformats.org/drawingml/2006/main" w="5080">
            <a:solidFill>
              <a:srgbClr val="E6EEE6"/>
            </a:solidFill>
            <a:prstDash val="solid"/>
          </a:ln>
        </p:spPr>
      </p:sp>
      <p:sp>
        <p:nvSpPr>
          <p:cNvPr id="59" name="Text 57">
            <a:extLst xmlns:a="http://schemas.openxmlformats.org/drawingml/2006/main">
              <a:ext uri="{FF2B5EF4-FFF2-40B4-BE49-F238E27FC236}">
                <a16:creationId xmlns:a16="http://schemas.microsoft.com/office/drawing/2014/main" id="{745D4C46-6997-487D-88B1-B788DBE73FAE}"/>
              </a:ext>
            </a:extLst>
          </p:cNvPr>
          <p:cNvSpPr>
            <a:spLocks xmlns:a="http://schemas.openxmlformats.org/drawingml/2006/main" noGrp="1"/>
          </p:cNvSpPr>
          <p:nvPr/>
        </p:nvSpPr>
        <p:spPr>
          <a:xfrm xmlns:a="http://schemas.openxmlformats.org/drawingml/2006/main">
            <a:off x="960120" y="5888736"/>
            <a:ext cx="42062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850">
                <a:solidFill>
                  <a:srgbClr val="17251D"/>
                </a:solidFill>
                <a:latin typeface="Aptos"/>
                <a:ea typeface="Aptos"/>
                <a:cs typeface="Aptos"/>
              </a:rPr>
              <a:t>عدد الطا</a:t>
            </a:r>
            <a:endParaRPr sz="850"/>
          </a:p>
        </p:txBody>
      </p:sp>
      <p:sp>
        <p:nvSpPr>
          <p:cNvPr id="60" name="Text 58">
            <a:extLst xmlns:a="http://schemas.openxmlformats.org/drawingml/2006/main">
              <a:ext uri="{FF2B5EF4-FFF2-40B4-BE49-F238E27FC236}">
                <a16:creationId xmlns:a16="http://schemas.microsoft.com/office/drawing/2014/main" id="{94A86E59-2F34-4210-A780-42130AC8C4B1}"/>
              </a:ext>
            </a:extLst>
          </p:cNvPr>
          <p:cNvSpPr>
            <a:spLocks xmlns:a="http://schemas.openxmlformats.org/drawingml/2006/main" noGrp="1"/>
          </p:cNvSpPr>
          <p:nvPr/>
        </p:nvSpPr>
        <p:spPr>
          <a:xfrm xmlns:a="http://schemas.openxmlformats.org/drawingml/2006/main">
            <a:off x="5394960" y="5888736"/>
            <a:ext cx="237744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ctr">
              <a:buNone/>
            </a:pPr>
            <a:r>
              <a:rPr sz="850" b="1">
                <a:solidFill>
                  <a:srgbClr val="278A35"/>
                </a:solidFill>
                <a:latin typeface="Aptos"/>
                <a:ea typeface="Aptos"/>
                <a:cs typeface="Aptos"/>
              </a:rPr>
              <a:t>نعم نعم نعم</a:t>
            </a:r>
            <a:endParaRPr sz="850"/>
          </a:p>
        </p:txBody>
      </p:sp>
      <p:sp>
        <p:nvSpPr>
          <p:cNvPr id="61" name="Text 59">
            <a:extLst xmlns:a="http://schemas.openxmlformats.org/drawingml/2006/main">
              <a:ext uri="{FF2B5EF4-FFF2-40B4-BE49-F238E27FC236}">
                <a16:creationId xmlns:a16="http://schemas.microsoft.com/office/drawing/2014/main" id="{439BD738-A1CD-4E2E-B6D6-314AB1E87ED9}"/>
              </a:ext>
            </a:extLst>
          </p:cNvPr>
          <p:cNvSpPr>
            <a:spLocks xmlns:a="http://schemas.openxmlformats.org/drawingml/2006/main" noGrp="1"/>
          </p:cNvSpPr>
          <p:nvPr/>
        </p:nvSpPr>
        <p:spPr>
          <a:xfrm xmlns:a="http://schemas.openxmlformats.org/drawingml/2006/main">
            <a:off x="7863840" y="5888736"/>
            <a:ext cx="3200400" cy="1371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lgn="ctr">
              <a:buNone/>
            </a:pPr>
            <a:r>
              <a:rPr sz="850">
                <a:solidFill>
                  <a:srgbClr val="66716A"/>
                </a:solidFill>
                <a:latin typeface="Aptos"/>
                <a:ea typeface="Aptos"/>
                <a:cs typeface="Aptos"/>
              </a:rPr>
              <a:t>(ي</a:t>
            </a:r>
            <a:endParaRPr sz="850"/>
          </a:p>
        </p:txBody>
      </p:sp>
    </p:spTree>
    <p:extLst>
      <p:ext uri="{BB962C8B-B14F-4D97-AF65-F5344CB8AC3E}">
        <p14:creationId xmlns:p14="http://schemas.microsoft.com/office/powerpoint/2010/main" val="2109823763"/>
      </p:ext>
    </p:extLst>
  </p:cSld>
</p:sld>
</file>

<file path=ppt/slides/slide86.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EF679CD-5075-4BBB-9854-3B128C5AC2C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5AFE9E8-3BD9-42C7-8B61-B265F3EAA1C5}"/>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248DEE5-813A-4A32-A1BC-53E7DA345BD1}"/>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86</a:t>
            </a:r>
            <a:endParaRPr sz="750"/>
          </a:p>
        </p:txBody>
      </p:sp>
      <p:sp>
        <p:nvSpPr>
          <p:cNvPr id="5" name="Text 3">
            <a:extLst xmlns:a="http://schemas.openxmlformats.org/drawingml/2006/main">
              <a:ext uri="{FF2B5EF4-FFF2-40B4-BE49-F238E27FC236}">
                <a16:creationId xmlns:a16="http://schemas.microsoft.com/office/drawing/2014/main" id="{E7ABA2C8-6D37-4AEB-AC7F-71BE07580FC5}"/>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الأقوى</a:t>
            </a:r>
            <a:endParaRPr sz="3100"/>
          </a:p>
        </p:txBody>
      </p:sp>
      <p:sp>
        <p:nvSpPr>
          <p:cNvPr id="6" name="Text 4">
            <a:extLst xmlns:a="http://schemas.openxmlformats.org/drawingml/2006/main">
              <a:ext uri="{FF2B5EF4-FFF2-40B4-BE49-F238E27FC236}">
                <a16:creationId xmlns:a16="http://schemas.microsoft.com/office/drawing/2014/main" id="{52F81888-39E2-4117-9F86-54E959CEC0D0}"/>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MovePilot Pro تبرز ليس بسبب الوحدات الفردية، ولكن لأنها مترابطة.</a:t>
            </a:r>
            <a:endParaRPr sz="1400"/>
          </a:p>
        </p:txBody>
      </p:sp>
      <p:sp>
        <p:nvSpPr>
          <p:cNvPr id="7" name="Text 5">
            <a:extLst xmlns:a="http://schemas.openxmlformats.org/drawingml/2006/main">
              <a:ext uri="{FF2B5EF4-FFF2-40B4-BE49-F238E27FC236}">
                <a16:creationId xmlns:a16="http://schemas.microsoft.com/office/drawing/2014/main" id="{8B2EF6F5-58D5-45CD-9E08-48806456CC68}"/>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العديد من البرامج يمكنها إدارة الزبائن.</a:t>
            </a:r>
            <a:endParaRPr sz="1550"/>
          </a:p>
          <a:p xmlns:a="http://schemas.openxmlformats.org/drawingml/2006/main">
            <a:pPr marL="0" indent="0">
              <a:buNone/>
            </a:pPr>
            <a:r>
              <a:rPr sz="1550" b="1">
                <a:solidFill>
                  <a:srgbClr val="278A35"/>
                </a:solidFill>
                <a:latin typeface="Aptos"/>
                <a:ea typeface="Aptos"/>
                <a:cs typeface="Aptos"/>
              </a:rPr>
              <a:t>• العديد من البرامج يمكنها أن تصنع فواتير</a:t>
            </a:r>
            <a:endParaRPr sz="1550"/>
          </a:p>
          <a:p xmlns:a="http://schemas.openxmlformats.org/drawingml/2006/main">
            <a:pPr marL="0" indent="0">
              <a:buNone/>
            </a:pPr>
            <a:r>
              <a:rPr sz="1550" b="1">
                <a:solidFill>
                  <a:srgbClr val="278A35"/>
                </a:solidFill>
                <a:latin typeface="Aptos"/>
                <a:ea typeface="Aptos"/>
                <a:cs typeface="Aptos"/>
              </a:rPr>
              <a:t>• وتدعم بعض الحلول تخطيط القوة العاملة.</a:t>
            </a:r>
            <a:endParaRPr sz="1550"/>
          </a:p>
          <a:p xmlns:a="http://schemas.openxmlformats.org/drawingml/2006/main">
            <a:pPr marL="0" indent="0">
              <a:buNone/>
            </a:pPr>
            <a:r>
              <a:rPr sz="1550" b="1">
                <a:solidFill>
                  <a:srgbClr val="278A35"/>
                </a:solidFill>
                <a:latin typeface="Aptos"/>
                <a:ea typeface="Aptos"/>
                <a:cs typeface="Aptos"/>
              </a:rPr>
              <a:t>• ويربط القليل منها بمسح الغرف الثلاثية الأبعاد، وجردها، وتسعيرها، والعقود، وأسطولها، وموظفيها، وخزنها، والشؤون المالية، والضرائب، والتسويق في تدفق واحد للسير على متن سيارة متنقلة.</a:t>
            </a:r>
            <a:endParaRPr sz="1550"/>
          </a:p>
        </p:txBody>
      </p:sp>
      <p:sp>
        <p:nvSpPr>
          <p:cNvPr id="8" name="Text 6">
            <a:extLst xmlns:a="http://schemas.openxmlformats.org/drawingml/2006/main">
              <a:ext uri="{FF2B5EF4-FFF2-40B4-BE49-F238E27FC236}">
                <a16:creationId xmlns:a16="http://schemas.microsoft.com/office/drawing/2014/main" id="{487A92F8-2ECB-4119-A4B4-16F1CE3A79D4}"/>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القوة تكمن في النظام</a:t>
            </a:r>
            <a:endParaRPr sz="2000"/>
          </a:p>
          <a:p xmlns:a="http://schemas.openxmlformats.org/drawingml/2006/main">
            <a:pPr marL="0" indent="0">
              <a:buNone/>
            </a:pPr>
            <a:r>
              <a:rPr sz="2000" b="1">
                <a:solidFill>
                  <a:srgbClr val="0E3B22"/>
                </a:solidFill>
                <a:latin typeface="Aptos"/>
                <a:ea typeface="Aptos"/>
                <a:cs typeface="Aptos"/>
              </a:rPr>
              <a:t>ليس في أحد الملامح</a:t>
            </a:r>
            <a:endParaRPr sz="2000"/>
          </a:p>
        </p:txBody>
      </p:sp>
    </p:spTree>
    <p:extLst>
      <p:ext uri="{BB962C8B-B14F-4D97-AF65-F5344CB8AC3E}">
        <p14:creationId xmlns:p14="http://schemas.microsoft.com/office/powerpoint/2010/main" val="360093395"/>
      </p:ext>
    </p:extLst>
  </p:cSld>
</p:sld>
</file>

<file path=ppt/slides/slide87.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B149A26-D0D2-49D7-8A18-4A885A2DD54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67CD1BEB-FB38-4771-AE3D-9D099E21B2A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561D86D0-0D83-4FA9-81E3-CCA2AA78C266}"/>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87</a:t>
            </a:r>
            <a:endParaRPr sz="750"/>
          </a:p>
        </p:txBody>
      </p:sp>
      <p:sp>
        <p:nvSpPr>
          <p:cNvPr id="5" name="Text 3">
            <a:extLst xmlns:a="http://schemas.openxmlformats.org/drawingml/2006/main">
              <a:ext uri="{FF2B5EF4-FFF2-40B4-BE49-F238E27FC236}">
                <a16:creationId xmlns:a16="http://schemas.microsoft.com/office/drawing/2014/main" id="{A598A3DA-F657-4A4D-B622-891F5E99E6CC}"/>
              </a:ext>
            </a:extLst>
          </p:cNvPr>
          <p:cNvSpPr>
            <a:spLocks xmlns:a="http://schemas.openxmlformats.org/drawingml/2006/main" noGrp="1"/>
          </p:cNvSpPr>
          <p:nvPr/>
        </p:nvSpPr>
        <p:spPr>
          <a:xfrm xmlns:a="http://schemas.openxmlformats.org/drawingml/2006/main">
            <a:off x="1097280" y="822960"/>
            <a:ext cx="27432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92793525-97AA-409D-A6E5-F07F4E9000CE}"/>
              </a:ext>
            </a:extLst>
          </p:cNvPr>
          <p:cNvSpPr>
            <a:spLocks xmlns:a="http://schemas.openxmlformats.org/drawingml/2006/main" noGrp="1"/>
          </p:cNvSpPr>
          <p:nvPr/>
        </p:nvSpPr>
        <p:spPr>
          <a:xfrm xmlns:a="http://schemas.openxmlformats.org/drawingml/2006/main">
            <a:off x="1051560" y="1325880"/>
            <a:ext cx="9326880" cy="1920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400" b="1">
                <a:solidFill>
                  <a:srgbClr val="FFFFFF"/>
                </a:solidFill>
                <a:latin typeface="Aptos Display"/>
                <a:ea typeface="Aptos Display"/>
                <a:cs typeface="Aptos Display"/>
              </a:rPr>
              <a:t>MovePilot Pro ليس تطبيق لخطوة واحدة من العمل. إنه منصة لكامل الوظيفة المتحركة.</a:t>
            </a:r>
            <a:endParaRPr sz="3400"/>
          </a:p>
        </p:txBody>
      </p:sp>
      <p:sp>
        <p:nvSpPr>
          <p:cNvPr id="7" name="Text 5">
            <a:extLst xmlns:a="http://schemas.openxmlformats.org/drawingml/2006/main">
              <a:ext uri="{FF2B5EF4-FFF2-40B4-BE49-F238E27FC236}">
                <a16:creationId xmlns:a16="http://schemas.microsoft.com/office/drawing/2014/main" id="{23A749CA-1BF3-47B4-BBFC-8EE68623BC32}"/>
              </a:ext>
            </a:extLst>
          </p:cNvPr>
          <p:cNvSpPr>
            <a:spLocks xmlns:a="http://schemas.openxmlformats.org/drawingml/2006/main" noGrp="1"/>
          </p:cNvSpPr>
          <p:nvPr/>
        </p:nvSpPr>
        <p:spPr>
          <a:xfrm xmlns:a="http://schemas.openxmlformats.org/drawingml/2006/main">
            <a:off x="1097280" y="3840480"/>
            <a:ext cx="749808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DDEDDD"/>
                </a:solidFill>
                <a:latin typeface="Aptos"/>
                <a:ea typeface="Aptos"/>
                <a:cs typeface="Aptos"/>
              </a:rPr>
              <a:t>وينبغي أن يُستخدم هذا المكان باستمرار في المبيعات، وعلى الموقع الشبكي، وفي App Store وفي العروض.</a:t>
            </a:r>
            <a:endParaRPr sz="1600"/>
          </a:p>
        </p:txBody>
      </p:sp>
    </p:spTree>
    <p:extLst>
      <p:ext uri="{BB962C8B-B14F-4D97-AF65-F5344CB8AC3E}">
        <p14:creationId xmlns:p14="http://schemas.microsoft.com/office/powerpoint/2010/main" val="2046200353"/>
      </p:ext>
    </p:extLst>
  </p:cSld>
</p:sld>
</file>

<file path=ppt/slides/slide88.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ABB71625-4D94-438F-9091-019AF79F39C1}"/>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FB5CDAEC-6D1C-4AA3-8DF5-63D059F3C22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38B0EE13-F293-4B97-B468-D8D7A74861C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88</a:t>
            </a:r>
            <a:endParaRPr sz="750"/>
          </a:p>
        </p:txBody>
      </p:sp>
      <p:sp>
        <p:nvSpPr>
          <p:cNvPr id="5" name="Text 3">
            <a:extLst xmlns:a="http://schemas.openxmlformats.org/drawingml/2006/main">
              <a:ext uri="{FF2B5EF4-FFF2-40B4-BE49-F238E27FC236}">
                <a16:creationId xmlns:a16="http://schemas.microsoft.com/office/drawing/2014/main" id="{F04F16E8-EF88-49CF-9CFA-6BE061212621}"/>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19</a:t>
            </a:r>
            <a:endParaRPr sz="1100"/>
          </a:p>
        </p:txBody>
      </p:sp>
      <p:sp>
        <p:nvSpPr>
          <p:cNvPr id="6" name="Text 4">
            <a:extLst xmlns:a="http://schemas.openxmlformats.org/drawingml/2006/main">
              <a:ext uri="{FF2B5EF4-FFF2-40B4-BE49-F238E27FC236}">
                <a16:creationId xmlns:a16="http://schemas.microsoft.com/office/drawing/2014/main" id="{96EE245A-055B-48FE-A515-C3E254C77621}"/>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والمبيع والمنتج في</a:t>
            </a:r>
            <a:endParaRPr sz="4300"/>
          </a:p>
        </p:txBody>
      </p:sp>
      <p:sp>
        <p:nvSpPr>
          <p:cNvPr id="7" name="Text 5">
            <a:extLst xmlns:a="http://schemas.openxmlformats.org/drawingml/2006/main">
              <a:ext uri="{FF2B5EF4-FFF2-40B4-BE49-F238E27FC236}">
                <a16:creationId xmlns:a16="http://schemas.microsoft.com/office/drawing/2014/main" id="{D5A4133A-DA41-4B35-94F0-C70A5C2B9681}"/>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وينبغي أن يكون العرض أكثر من مجرد إعلام - بل ينبغي أن يشجع الشركات المُحرِّكة على تجربة التطبيق.</a:t>
            </a:r>
            <a:endParaRPr sz="1700"/>
          </a:p>
        </p:txBody>
      </p:sp>
    </p:spTree>
    <p:extLst>
      <p:ext uri="{BB962C8B-B14F-4D97-AF65-F5344CB8AC3E}">
        <p14:creationId xmlns:p14="http://schemas.microsoft.com/office/powerpoint/2010/main" val="1543554144"/>
      </p:ext>
    </p:extLst>
  </p:cSld>
</p:sld>
</file>

<file path=ppt/slides/slide89.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6AA8D63-A50A-4380-8D80-E1427710217C}"/>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D0FA19F-8584-44E3-A433-8CBBDDD24B13}"/>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68167418-B6E0-4338-BDB5-0DDF37361D6C}"/>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89</a:t>
            </a:r>
            <a:endParaRPr sz="750"/>
          </a:p>
        </p:txBody>
      </p:sp>
      <p:sp>
        <p:nvSpPr>
          <p:cNvPr id="5" name="Text 3">
            <a:extLst xmlns:a="http://schemas.openxmlformats.org/drawingml/2006/main">
              <a:ext uri="{FF2B5EF4-FFF2-40B4-BE49-F238E27FC236}">
                <a16:creationId xmlns:a16="http://schemas.microsoft.com/office/drawing/2014/main" id="{E71C0818-628C-46CE-9CC5-65857A6AD8A3}"/>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رسالة السوق الأساسية</a:t>
            </a:r>
            <a:endParaRPr sz="3100"/>
          </a:p>
        </p:txBody>
      </p:sp>
      <p:sp>
        <p:nvSpPr>
          <p:cNvPr id="6" name="Text 4">
            <a:extLst xmlns:a="http://schemas.openxmlformats.org/drawingml/2006/main">
              <a:ext uri="{FF2B5EF4-FFF2-40B4-BE49-F238E27FC236}">
                <a16:creationId xmlns:a16="http://schemas.microsoft.com/office/drawing/2014/main" id="{E8EAE2D4-E50B-47F9-A6A1-D58CD78FE33A}"/>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قصيرة وواضحة وقابلة للتكرار.</a:t>
            </a:r>
            <a:endParaRPr sz="1400"/>
          </a:p>
        </p:txBody>
      </p:sp>
      <p:sp>
        <p:nvSpPr>
          <p:cNvPr id="7" name="Text 5">
            <a:extLst xmlns:a="http://schemas.openxmlformats.org/drawingml/2006/main">
              <a:ext uri="{FF2B5EF4-FFF2-40B4-BE49-F238E27FC236}">
                <a16:creationId xmlns:a16="http://schemas.microsoft.com/office/drawing/2014/main" id="{0632FE37-4ED3-42C9-B0FB-BEB52EDB96C9}"/>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MovePilot Pro هو التطبيق الكامل في واحد للشركات المتحركة.</a:t>
            </a:r>
            <a:endParaRPr sz="1550"/>
          </a:p>
          <a:p xmlns:a="http://schemas.openxmlformats.org/drawingml/2006/main">
            <a:pPr marL="0" indent="0">
              <a:buNone/>
            </a:pPr>
            <a:r>
              <a:rPr sz="1550" b="1">
                <a:solidFill>
                  <a:srgbClr val="278A35"/>
                </a:solidFill>
                <a:latin typeface="Aptos"/>
                <a:ea typeface="Aptos"/>
                <a:cs typeface="Aptos"/>
              </a:rPr>
              <a:t>• مسح، مسح الغرفة ثلاثي الأبعاد، جرد، اقتباس، عقد، فاتورة، تخطيط يومي، أسطول، موظفين، تخزين وموجز ضريبي في حل واحد.</a:t>
            </a:r>
            <a:endParaRPr sz="1550"/>
          </a:p>
          <a:p xmlns:a="http://schemas.openxmlformats.org/drawingml/2006/main">
            <a:pPr marL="0" indent="0">
              <a:buNone/>
            </a:pPr>
            <a:r>
              <a:rPr sz="1550" b="1">
                <a:solidFill>
                  <a:srgbClr val="278A35"/>
                </a:solidFill>
                <a:latin typeface="Aptos"/>
                <a:ea typeface="Aptos"/>
                <a:cs typeface="Aptos"/>
              </a:rPr>
              <a:t>• وقد تم تطويره من تجربة صناعة التحركات الحقيقية.</a:t>
            </a:r>
            <a:endParaRPr sz="1550"/>
          </a:p>
          <a:p xmlns:a="http://schemas.openxmlformats.org/drawingml/2006/main">
            <a:pPr marL="0" indent="0">
              <a:buNone/>
            </a:pPr>
            <a:r>
              <a:rPr sz="1550" b="1">
                <a:solidFill>
                  <a:srgbClr val="278A35"/>
                </a:solidFill>
                <a:latin typeface="Aptos"/>
                <a:ea typeface="Aptos"/>
                <a:cs typeface="Aptos"/>
              </a:rPr>
              <a:t>• جربه مجاناً لمدة 3 أيام في App Store.</a:t>
            </a:r>
            <a:endParaRPr sz="1550"/>
          </a:p>
        </p:txBody>
      </p:sp>
      <p:sp>
        <p:nvSpPr>
          <p:cNvPr id="8" name="Text 6">
            <a:extLst xmlns:a="http://schemas.openxmlformats.org/drawingml/2006/main">
              <a:ext uri="{FF2B5EF4-FFF2-40B4-BE49-F238E27FC236}">
                <a16:creationId xmlns:a16="http://schemas.microsoft.com/office/drawing/2014/main" id="{AAC53E4B-F098-4783-B535-C56F429332CD}"/>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الرسالة الجيدة يجب أن يفهمها المالك في 10 ثوان</a:t>
            </a:r>
            <a:endParaRPr sz="2000"/>
          </a:p>
        </p:txBody>
      </p:sp>
    </p:spTree>
    <p:extLst>
      <p:ext uri="{BB962C8B-B14F-4D97-AF65-F5344CB8AC3E}">
        <p14:creationId xmlns:p14="http://schemas.microsoft.com/office/powerpoint/2010/main" val="2070393532"/>
      </p:ext>
    </p:extLst>
  </p:cSld>
</p:sld>
</file>

<file path=ppt/slides/slide9.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73D2F8A-E7E6-464B-8F42-1A2E6672A45D}"/>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B44446A8-437D-46FD-A021-E05EB4E48451}"/>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27F3A330-68F7-4A01-8239-30AAFC8B38CF}"/>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09</a:t>
            </a:r>
            <a:endParaRPr sz="750"/>
          </a:p>
        </p:txBody>
      </p:sp>
      <p:sp>
        <p:nvSpPr>
          <p:cNvPr id="5" name="Text 3">
            <a:extLst xmlns:a="http://schemas.openxmlformats.org/drawingml/2006/main">
              <a:ext uri="{FF2B5EF4-FFF2-40B4-BE49-F238E27FC236}">
                <a16:creationId xmlns:a16="http://schemas.microsoft.com/office/drawing/2014/main" id="{17DE003A-4EE2-4318-9547-3650AF631C33}"/>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الفصل 1</a:t>
            </a:r>
            <a:endParaRPr sz="1100"/>
          </a:p>
        </p:txBody>
      </p:sp>
      <p:sp>
        <p:nvSpPr>
          <p:cNvPr id="6" name="Text 4">
            <a:extLst xmlns:a="http://schemas.openxmlformats.org/drawingml/2006/main">
              <a:ext uri="{FF2B5EF4-FFF2-40B4-BE49-F238E27FC236}">
                <a16:creationId xmlns:a16="http://schemas.microsoft.com/office/drawing/2014/main" id="{1AF8579C-DC37-4ACA-A58B-966E21A73DA7}"/>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عملك في أي وقت - في أي لحظة</a:t>
            </a:r>
            <a:endParaRPr sz="4300"/>
          </a:p>
        </p:txBody>
      </p:sp>
      <p:sp>
        <p:nvSpPr>
          <p:cNvPr id="7" name="Text 5">
            <a:extLst xmlns:a="http://schemas.openxmlformats.org/drawingml/2006/main">
              <a:ext uri="{FF2B5EF4-FFF2-40B4-BE49-F238E27FC236}">
                <a16:creationId xmlns:a16="http://schemas.microsoft.com/office/drawing/2014/main" id="{787653F5-8E25-479A-B2F9-AC402E50E067}"/>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وتبين الشاشة ما يهم الآن: الوظائف، والاقتباسات، والمدفوعات، والتعيينات، والإيرادات والمهام المعلقة.</a:t>
            </a:r>
            <a:endParaRPr sz="1700"/>
          </a:p>
        </p:txBody>
      </p:sp>
    </p:spTree>
    <p:extLst>
      <p:ext uri="{BB962C8B-B14F-4D97-AF65-F5344CB8AC3E}">
        <p14:creationId xmlns:p14="http://schemas.microsoft.com/office/powerpoint/2010/main" val="653043933"/>
      </p:ext>
    </p:extLst>
  </p:cSld>
</p:sld>
</file>

<file path=ppt/slides/slide90.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CC93C7BA-F59C-4511-99ED-09EFDCD90F02}"/>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0D67A80B-7FDA-406D-A31B-E1CC14A119CE}"/>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14DF482-9C4B-4149-AA8B-1A619E63BC34}"/>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90</a:t>
            </a:r>
            <a:endParaRPr sz="750"/>
          </a:p>
        </p:txBody>
      </p:sp>
      <p:sp>
        <p:nvSpPr>
          <p:cNvPr id="5" name="Text 3">
            <a:extLst xmlns:a="http://schemas.openxmlformats.org/drawingml/2006/main">
              <a:ext uri="{FF2B5EF4-FFF2-40B4-BE49-F238E27FC236}">
                <a16:creationId xmlns:a16="http://schemas.microsoft.com/office/drawing/2014/main" id="{422A643E-1C75-4288-A79F-3C8DC78A9E27}"/>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نهج المبيعات المثالي</a:t>
            </a:r>
            <a:endParaRPr sz="3100"/>
          </a:p>
        </p:txBody>
      </p:sp>
      <p:sp>
        <p:nvSpPr>
          <p:cNvPr id="6" name="Text 4">
            <a:extLst xmlns:a="http://schemas.openxmlformats.org/drawingml/2006/main">
              <a:ext uri="{FF2B5EF4-FFF2-40B4-BE49-F238E27FC236}">
                <a16:creationId xmlns:a16="http://schemas.microsoft.com/office/drawing/2014/main" id="{FD134E7D-84D9-49B1-A2E3-7EFC1712FD59}"/>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ومن المرجح أن يشتري مالكو الشركات المتنقلون بعد عرض تجريبي أكثر منه بعد قراءة نسخة ترويجية.</a:t>
            </a:r>
            <a:endParaRPr sz="1400"/>
          </a:p>
        </p:txBody>
      </p:sp>
      <p:sp>
        <p:nvSpPr>
          <p:cNvPr id="7" name="Text 5">
            <a:extLst xmlns:a="http://schemas.openxmlformats.org/drawingml/2006/main">
              <a:ext uri="{FF2B5EF4-FFF2-40B4-BE49-F238E27FC236}">
                <a16:creationId xmlns:a16="http://schemas.microsoft.com/office/drawing/2014/main" id="{6EA5A286-6B69-4EE1-9F74-829D872938EE}"/>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اعرض a قصير أداء.</a:t>
            </a:r>
            <a:endParaRPr sz="1550"/>
          </a:p>
          <a:p xmlns:a="http://schemas.openxmlformats.org/drawingml/2006/main">
            <a:pPr marL="0" indent="0">
              <a:buNone/>
            </a:pPr>
            <a:r>
              <a:rPr sz="1550" b="1">
                <a:solidFill>
                  <a:srgbClr val="278A35"/>
                </a:solidFill>
                <a:latin typeface="Aptos"/>
                <a:ea typeface="Aptos"/>
                <a:cs typeface="Aptos"/>
              </a:rPr>
              <a:t>• أبرزوا الفحص " RoomPlan فوراً.</a:t>
            </a:r>
            <a:endParaRPr sz="1550"/>
          </a:p>
          <a:p xmlns:a="http://schemas.openxmlformats.org/drawingml/2006/main">
            <a:pPr marL="0" indent="0">
              <a:buNone/>
            </a:pPr>
            <a:r>
              <a:rPr sz="1550" b="1">
                <a:solidFill>
                  <a:srgbClr val="278A35"/>
                </a:solidFill>
                <a:latin typeface="Aptos"/>
                <a:ea typeface="Aptos"/>
                <a:cs typeface="Aptos"/>
              </a:rPr>
              <a:t>• ثم أظهروا التسعير، والاقتباس، والعقد، وورقة العمل.</a:t>
            </a:r>
            <a:endParaRPr sz="1550"/>
          </a:p>
          <a:p xmlns:a="http://schemas.openxmlformats.org/drawingml/2006/main">
            <a:pPr marL="0" indent="0">
              <a:buNone/>
            </a:pPr>
            <a:r>
              <a:rPr sz="1550" b="1">
                <a:solidFill>
                  <a:srgbClr val="278A35"/>
                </a:solidFill>
                <a:latin typeface="Aptos"/>
                <a:ea typeface="Aptos"/>
                <a:cs typeface="Aptos"/>
              </a:rPr>
              <a:t>• الانتهاء مع المالية والضرائب والاسطول والتخزين</a:t>
            </a:r>
            <a:endParaRPr sz="1550"/>
          </a:p>
          <a:p xmlns:a="http://schemas.openxmlformats.org/drawingml/2006/main">
            <a:pPr marL="0" indent="0">
              <a:buNone/>
            </a:pPr>
            <a:r>
              <a:rPr sz="1550" b="1">
                <a:solidFill>
                  <a:srgbClr val="278A35"/>
                </a:solidFill>
                <a:latin typeface="Aptos"/>
                <a:ea typeface="Aptos"/>
                <a:cs typeface="Aptos"/>
              </a:rPr>
              <a:t>• قريب دائماً من: "حاول أن تُحرّر التطبيق لمدة 3 أيام في عملك الخاص".</a:t>
            </a:r>
            <a:endParaRPr sz="1550"/>
          </a:p>
        </p:txBody>
      </p:sp>
      <p:sp>
        <p:nvSpPr>
          <p:cNvPr id="8" name="Text 6">
            <a:extLst xmlns:a="http://schemas.openxmlformats.org/drawingml/2006/main">
              <a:ext uri="{FF2B5EF4-FFF2-40B4-BE49-F238E27FC236}">
                <a16:creationId xmlns:a16="http://schemas.microsoft.com/office/drawing/2014/main" id="{504C70C2-43CF-4700-B793-422373A7C13C}"/>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لا ترسل فقط رابط.</a:t>
            </a:r>
            <a:endParaRPr sz="2000"/>
          </a:p>
          <a:p xmlns:a="http://schemas.openxmlformats.org/drawingml/2006/main">
            <a:pPr marL="0" indent="0">
              <a:buNone/>
            </a:pPr>
            <a:r>
              <a:rPr sz="2000" b="1">
                <a:solidFill>
                  <a:srgbClr val="0E3B22"/>
                </a:solidFill>
                <a:latin typeface="Aptos"/>
                <a:ea typeface="Aptos"/>
                <a:cs typeface="Aptos"/>
              </a:rPr>
              <a:t>أظهر النسق.</a:t>
            </a:r>
            <a:endParaRPr sz="2000"/>
          </a:p>
          <a:p xmlns:a="http://schemas.openxmlformats.org/drawingml/2006/main">
            <a:pPr marL="0" indent="0">
              <a:buNone/>
            </a:pPr>
            <a:r>
              <a:rPr sz="2000" b="1">
                <a:solidFill>
                  <a:srgbClr val="0E3B22"/>
                </a:solidFill>
                <a:latin typeface="Aptos"/>
                <a:ea typeface="Aptos"/>
                <a:cs typeface="Aptos"/>
              </a:rPr>
              <a:t>-مُسبقة للمحاكمة .</a:t>
            </a:r>
            <a:endParaRPr sz="2000"/>
          </a:p>
        </p:txBody>
      </p:sp>
    </p:spTree>
    <p:extLst>
      <p:ext uri="{BB962C8B-B14F-4D97-AF65-F5344CB8AC3E}">
        <p14:creationId xmlns:p14="http://schemas.microsoft.com/office/powerpoint/2010/main" val="1933512615"/>
      </p:ext>
    </p:extLst>
  </p:cSld>
</p:sld>
</file>

<file path=ppt/slides/slide91.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F015F69E-FB42-49FB-A572-339D979CB599}"/>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C1886287-31D9-4432-9E5D-D2CF97E915EA}"/>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FED77C89-61AC-4F6B-9367-81E688DE75F0}"/>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91</a:t>
            </a:r>
            <a:endParaRPr sz="750"/>
          </a:p>
        </p:txBody>
      </p:sp>
      <p:sp>
        <p:nvSpPr>
          <p:cNvPr id="5" name="Text 3">
            <a:extLst xmlns:a="http://schemas.openxmlformats.org/drawingml/2006/main">
              <a:ext uri="{FF2B5EF4-FFF2-40B4-BE49-F238E27FC236}">
                <a16:creationId xmlns:a16="http://schemas.microsoft.com/office/drawing/2014/main" id="{08448C1F-76BD-4E83-BA2F-E8872F861E93}"/>
              </a:ext>
            </a:extLst>
          </p:cNvPr>
          <p:cNvSpPr>
            <a:spLocks xmlns:a="http://schemas.openxmlformats.org/drawingml/2006/main" noGrp="1"/>
          </p:cNvSpPr>
          <p:nvPr/>
        </p:nvSpPr>
        <p:spPr>
          <a:xfrm xmlns:a="http://schemas.openxmlformats.org/drawingml/2006/main">
            <a:off x="594360" y="621792"/>
            <a:ext cx="5852160" cy="82296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100" b="1">
                <a:solidFill>
                  <a:srgbClr val="17251D"/>
                </a:solidFill>
                <a:latin typeface="Aptos Display"/>
                <a:ea typeface="Aptos Display"/>
                <a:cs typeface="Aptos Display"/>
              </a:rPr>
              <a:t>كيفية استخدام هذا العرض</a:t>
            </a:r>
            <a:endParaRPr sz="3100"/>
          </a:p>
        </p:txBody>
      </p:sp>
      <p:sp>
        <p:nvSpPr>
          <p:cNvPr id="6" name="Text 4">
            <a:extLst xmlns:a="http://schemas.openxmlformats.org/drawingml/2006/main">
              <a:ext uri="{FF2B5EF4-FFF2-40B4-BE49-F238E27FC236}">
                <a16:creationId xmlns:a16="http://schemas.microsoft.com/office/drawing/2014/main" id="{43DB497F-EEF4-4BA0-ACD1-480C7190DF79}"/>
              </a:ext>
            </a:extLst>
          </p:cNvPr>
          <p:cNvSpPr>
            <a:spLocks xmlns:a="http://schemas.openxmlformats.org/drawingml/2006/main" noGrp="1"/>
          </p:cNvSpPr>
          <p:nvPr/>
        </p:nvSpPr>
        <p:spPr>
          <a:xfrm xmlns:a="http://schemas.openxmlformats.org/drawingml/2006/main">
            <a:off x="612648" y="1481328"/>
            <a:ext cx="5303520" cy="566928"/>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400">
                <a:solidFill>
                  <a:srgbClr val="66716A"/>
                </a:solidFill>
                <a:latin typeface="Aptos"/>
                <a:ea typeface="Aptos"/>
                <a:cs typeface="Aptos"/>
              </a:rPr>
              <a:t>هذا الملف أداة بيع - ليس مذكرة داخلية.</a:t>
            </a:r>
            <a:endParaRPr sz="1400"/>
          </a:p>
        </p:txBody>
      </p:sp>
      <p:sp>
        <p:nvSpPr>
          <p:cNvPr id="7" name="Text 5">
            <a:extLst xmlns:a="http://schemas.openxmlformats.org/drawingml/2006/main">
              <a:ext uri="{FF2B5EF4-FFF2-40B4-BE49-F238E27FC236}">
                <a16:creationId xmlns:a16="http://schemas.microsoft.com/office/drawing/2014/main" id="{7651D744-9488-4D45-A8A8-EC2E5979A9BD}"/>
              </a:ext>
            </a:extLst>
          </p:cNvPr>
          <p:cNvSpPr>
            <a:spLocks xmlns:a="http://schemas.openxmlformats.org/drawingml/2006/main" noGrp="1"/>
          </p:cNvSpPr>
          <p:nvPr/>
        </p:nvSpPr>
        <p:spPr>
          <a:xfrm xmlns:a="http://schemas.openxmlformats.org/drawingml/2006/main">
            <a:off x="658368" y="2103120"/>
            <a:ext cx="5120640" cy="3246120"/>
          </a:xfrm>
          <a:prstGeom xmlns:a="http://schemas.openxmlformats.org/drawingml/2006/main" prst="rect">
            <a:avLst/>
          </a:prstGeom>
          <a:noFill xmlns:a="http://schemas.openxmlformats.org/drawingml/2006/main"/>
        </p:spPr>
        <p:txBody>
          <a:bodyPr xmlns:a="http://schemas.openxmlformats.org/drawingml/2006/main" wrap="square" lIns="762" tIns="762" rIns="762" bIns="762" anchor="ctr">
            <a:normAutofit fontScale="100000"/>
          </a:bodyPr>
          <a:lstStyle xmlns:a="http://schemas.openxmlformats.org/drawingml/2006/main"/>
          <a:p xmlns:a="http://schemas.openxmlformats.org/drawingml/2006/main">
            <a:pPr marL="0" indent="0">
              <a:buNone/>
            </a:pPr>
            <a:r>
              <a:rPr sz="1550" b="1">
                <a:solidFill>
                  <a:srgbClr val="278A35"/>
                </a:solidFill>
                <a:latin typeface="Aptos"/>
                <a:ea typeface="Aptos"/>
                <a:cs typeface="Aptos"/>
              </a:rPr>
              <a:t>• البريد الإلكتروني ملحقة للشركات المتنقله.</a:t>
            </a:r>
            <a:endParaRPr sz="1550"/>
          </a:p>
          <a:p xmlns:a="http://schemas.openxmlformats.org/drawingml/2006/main">
            <a:pPr marL="0" indent="0">
              <a:buNone/>
            </a:pPr>
            <a:r>
              <a:rPr sz="1550" b="1">
                <a:solidFill>
                  <a:srgbClr val="278A35"/>
                </a:solidFill>
                <a:latin typeface="Aptos"/>
                <a:ea typeface="Aptos"/>
                <a:cs typeface="Aptos"/>
              </a:rPr>
              <a:t>• تنزيل على الموقع الشبكي PDF.</a:t>
            </a:r>
            <a:endParaRPr sz="1550"/>
          </a:p>
          <a:p xmlns:a="http://schemas.openxmlformats.org/drawingml/2006/main">
            <a:pPr marL="0" indent="0">
              <a:buNone/>
            </a:pPr>
            <a:r>
              <a:rPr sz="1550" b="1">
                <a:solidFill>
                  <a:srgbClr val="278A35"/>
                </a:solidFill>
                <a:latin typeface="Aptos"/>
                <a:ea typeface="Aptos"/>
                <a:cs typeface="Aptos"/>
              </a:rPr>
              <a:t>• مؤسسة العروض الإليكترونية</a:t>
            </a:r>
            <a:endParaRPr sz="1550"/>
          </a:p>
          <a:p xmlns:a="http://schemas.openxmlformats.org/drawingml/2006/main">
            <a:pPr marL="0" indent="0">
              <a:buNone/>
            </a:pPr>
            <a:r>
              <a:rPr sz="1550" b="1">
                <a:solidFill>
                  <a:srgbClr val="278A35"/>
                </a:solidFill>
                <a:latin typeface="Aptos"/>
                <a:ea typeface="Aptos"/>
                <a:cs typeface="Aptos"/>
              </a:rPr>
              <a:t>• عرض للشركاء وشركات النقل ومناقشات الامتيازات.</a:t>
            </a:r>
            <a:endParaRPr sz="1550"/>
          </a:p>
          <a:p xmlns:a="http://schemas.openxmlformats.org/drawingml/2006/main">
            <a:pPr marL="0" indent="0">
              <a:buNone/>
            </a:pPr>
            <a:r>
              <a:rPr sz="1550" b="1">
                <a:solidFill>
                  <a:srgbClr val="278A35"/>
                </a:solidFill>
                <a:latin typeface="Aptos"/>
                <a:ea typeface="Aptos"/>
                <a:cs typeface="Aptos"/>
              </a:rPr>
              <a:t>• نقطة انطلاق لإصدارات وكتيبات المنتجات في المستقبل.</a:t>
            </a:r>
            <a:endParaRPr sz="1550"/>
          </a:p>
        </p:txBody>
      </p:sp>
      <p:sp>
        <p:nvSpPr>
          <p:cNvPr id="8" name="Text 6">
            <a:extLst xmlns:a="http://schemas.openxmlformats.org/drawingml/2006/main">
              <a:ext uri="{FF2B5EF4-FFF2-40B4-BE49-F238E27FC236}">
                <a16:creationId xmlns:a16="http://schemas.microsoft.com/office/drawing/2014/main" id="{2A7292DD-440D-480F-ABD7-35840A06E05A}"/>
              </a:ext>
            </a:extLst>
          </p:cNvPr>
          <p:cNvSpPr>
            <a:spLocks xmlns:a="http://schemas.openxmlformats.org/drawingml/2006/main" noGrp="1"/>
          </p:cNvSpPr>
          <p:nvPr/>
        </p:nvSpPr>
        <p:spPr>
          <a:xfrm xmlns:a="http://schemas.openxmlformats.org/drawingml/2006/main">
            <a:off x="6812280" y="1463040"/>
            <a:ext cx="4251960" cy="347472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2000" b="1">
                <a:solidFill>
                  <a:srgbClr val="0E3B22"/>
                </a:solidFill>
                <a:latin typeface="Aptos"/>
                <a:ea typeface="Aptos"/>
                <a:cs typeface="Aptos"/>
              </a:rPr>
              <a:t>عرض قوي يوضح التطبيق قبل أن يقوم الزبون بتثبيته.</a:t>
            </a:r>
            <a:endParaRPr sz="2000"/>
          </a:p>
        </p:txBody>
      </p:sp>
    </p:spTree>
    <p:extLst>
      <p:ext uri="{BB962C8B-B14F-4D97-AF65-F5344CB8AC3E}">
        <p14:creationId xmlns:p14="http://schemas.microsoft.com/office/powerpoint/2010/main" val="635639131"/>
      </p:ext>
    </p:extLst>
  </p:cSld>
</p:sld>
</file>

<file path=ppt/slides/slide92.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D3A9CE60-78B1-4865-8908-D874555C5936}"/>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32BEF257-AF02-4FD2-893B-308046D47B12}"/>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8454E152-9C32-4C93-AE7D-702310CF39E2}"/>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92</a:t>
            </a:r>
            <a:endParaRPr sz="750"/>
          </a:p>
        </p:txBody>
      </p:sp>
      <p:sp>
        <p:nvSpPr>
          <p:cNvPr id="5" name="Text 3">
            <a:extLst xmlns:a="http://schemas.openxmlformats.org/drawingml/2006/main">
              <a:ext uri="{FF2B5EF4-FFF2-40B4-BE49-F238E27FC236}">
                <a16:creationId xmlns:a16="http://schemas.microsoft.com/office/drawing/2014/main" id="{E26AEE04-CE5A-4D8F-ABF3-6A011E3EFF1E}"/>
              </a:ext>
            </a:extLst>
          </p:cNvPr>
          <p:cNvSpPr>
            <a:spLocks xmlns:a="http://schemas.openxmlformats.org/drawingml/2006/main" noGrp="1"/>
          </p:cNvSpPr>
          <p:nvPr/>
        </p:nvSpPr>
        <p:spPr>
          <a:xfrm xmlns:a="http://schemas.openxmlformats.org/drawingml/2006/main">
            <a:off x="685800" y="685800"/>
            <a:ext cx="457200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4E098367-9C72-479D-8F68-1177024A7DB3}"/>
              </a:ext>
            </a:extLst>
          </p:cNvPr>
          <p:cNvSpPr>
            <a:spLocks xmlns:a="http://schemas.openxmlformats.org/drawingml/2006/main" noGrp="1"/>
          </p:cNvSpPr>
          <p:nvPr/>
        </p:nvSpPr>
        <p:spPr>
          <a:xfrm xmlns:a="http://schemas.openxmlformats.org/drawingml/2006/main">
            <a:off x="658368" y="1143000"/>
            <a:ext cx="7863840" cy="14173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4300" b="1">
                <a:solidFill>
                  <a:srgbClr val="FFFFFF"/>
                </a:solidFill>
                <a:latin typeface="Aptos Display"/>
                <a:ea typeface="Aptos Display"/>
                <a:cs typeface="Aptos Display"/>
              </a:rPr>
              <a:t>باء - المسائل الإدارية</a:t>
            </a:r>
            <a:endParaRPr sz="4300"/>
          </a:p>
        </p:txBody>
      </p:sp>
      <p:sp>
        <p:nvSpPr>
          <p:cNvPr id="7" name="Text 5">
            <a:extLst xmlns:a="http://schemas.openxmlformats.org/drawingml/2006/main">
              <a:ext uri="{FF2B5EF4-FFF2-40B4-BE49-F238E27FC236}">
                <a16:creationId xmlns:a16="http://schemas.microsoft.com/office/drawing/2014/main" id="{3C90F616-8230-4644-89DE-88393411DC29}"/>
              </a:ext>
            </a:extLst>
          </p:cNvPr>
          <p:cNvSpPr>
            <a:spLocks xmlns:a="http://schemas.openxmlformats.org/drawingml/2006/main" noGrp="1"/>
          </p:cNvSpPr>
          <p:nvPr/>
        </p:nvSpPr>
        <p:spPr>
          <a:xfrm xmlns:a="http://schemas.openxmlformats.org/drawingml/2006/main">
            <a:off x="713232" y="2926080"/>
            <a:ext cx="6217920" cy="777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700">
                <a:solidFill>
                  <a:srgbClr val="DDEDDD"/>
                </a:solidFill>
                <a:latin typeface="Aptos"/>
                <a:ea typeface="Aptos"/>
                <a:cs typeface="Aptos"/>
              </a:rPr>
              <a:t>زيادة الرؤية، تقليل الأعمال الورقية، زيادة في سير العمل المهني</a:t>
            </a:r>
            <a:endParaRPr sz="1700"/>
          </a:p>
        </p:txBody>
      </p:sp>
    </p:spTree>
    <p:extLst>
      <p:ext uri="{BB962C8B-B14F-4D97-AF65-F5344CB8AC3E}">
        <p14:creationId xmlns:p14="http://schemas.microsoft.com/office/powerpoint/2010/main" val="235901105"/>
      </p:ext>
    </p:extLst>
  </p:cSld>
</p:sld>
</file>

<file path=ppt/slides/slide93.xml><?xml version="1.0" encoding="utf-8"?>
<p:sld xmlns:p="http://schemas.openxmlformats.org/presentationml/2006/main">
  <p:cSld>
    <p:bg>
      <p:bgPr>
        <a:solidFill xmlns:a="http://schemas.openxmlformats.org/drawingml/2006/main">
          <a:srgbClr val="0E3B22"/>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BC78F81C-1A49-4211-829E-9421818283F7}"/>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4AC8950E-B7DC-4512-8651-1E779F96CBF8}"/>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EC8BBE2D-DB4A-42F2-B241-2E51C8278595}"/>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93</a:t>
            </a:r>
            <a:endParaRPr sz="750"/>
          </a:p>
        </p:txBody>
      </p:sp>
      <p:sp>
        <p:nvSpPr>
          <p:cNvPr id="5" name="Text 3">
            <a:extLst xmlns:a="http://schemas.openxmlformats.org/drawingml/2006/main">
              <a:ext uri="{FF2B5EF4-FFF2-40B4-BE49-F238E27FC236}">
                <a16:creationId xmlns:a16="http://schemas.microsoft.com/office/drawing/2014/main" id="{E15764D9-D1CA-4768-A15D-A5BFE949E486}"/>
              </a:ext>
            </a:extLst>
          </p:cNvPr>
          <p:cNvSpPr>
            <a:spLocks xmlns:a="http://schemas.openxmlformats.org/drawingml/2006/main" noGrp="1"/>
          </p:cNvSpPr>
          <p:nvPr/>
        </p:nvSpPr>
        <p:spPr>
          <a:xfrm xmlns:a="http://schemas.openxmlformats.org/drawingml/2006/main">
            <a:off x="1097280" y="822960"/>
            <a:ext cx="27432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100" b="1">
                <a:solidFill>
                  <a:srgbClr val="F6A800"/>
                </a:solidFill>
                <a:latin typeface="Aptos"/>
                <a:ea typeface="Aptos"/>
                <a:cs typeface="Aptos"/>
              </a:rPr>
              <a:t>MovePilot Pro</a:t>
            </a:r>
            <a:endParaRPr sz="1100"/>
          </a:p>
        </p:txBody>
      </p:sp>
      <p:sp>
        <p:nvSpPr>
          <p:cNvPr id="6" name="Text 4">
            <a:extLst xmlns:a="http://schemas.openxmlformats.org/drawingml/2006/main">
              <a:ext uri="{FF2B5EF4-FFF2-40B4-BE49-F238E27FC236}">
                <a16:creationId xmlns:a16="http://schemas.microsoft.com/office/drawing/2014/main" id="{DD9A42C1-5FD3-4141-B085-6EBE3A51D4E5}"/>
              </a:ext>
            </a:extLst>
          </p:cNvPr>
          <p:cNvSpPr>
            <a:spLocks xmlns:a="http://schemas.openxmlformats.org/drawingml/2006/main" noGrp="1"/>
          </p:cNvSpPr>
          <p:nvPr/>
        </p:nvSpPr>
        <p:spPr>
          <a:xfrm xmlns:a="http://schemas.openxmlformats.org/drawingml/2006/main">
            <a:off x="1051560" y="1325880"/>
            <a:ext cx="9326880" cy="19202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3400" b="1">
                <a:solidFill>
                  <a:srgbClr val="FFFFFF"/>
                </a:solidFill>
                <a:latin typeface="Aptos Display"/>
                <a:ea typeface="Aptos Display"/>
                <a:cs typeface="Aptos Display"/>
              </a:rPr>
              <a:t>ومستقبل الشركات الحديثة المتحركـة لا يبدأ بالمزيد من الأعمال الورقية، بل بعمليات أفضل.</a:t>
            </a:r>
            <a:endParaRPr sz="3400"/>
          </a:p>
        </p:txBody>
      </p:sp>
      <p:sp>
        <p:nvSpPr>
          <p:cNvPr id="7" name="Text 5">
            <a:extLst xmlns:a="http://schemas.openxmlformats.org/drawingml/2006/main">
              <a:ext uri="{FF2B5EF4-FFF2-40B4-BE49-F238E27FC236}">
                <a16:creationId xmlns:a16="http://schemas.microsoft.com/office/drawing/2014/main" id="{9D94BC19-9A60-4273-94E0-4B95C0A455C4}"/>
              </a:ext>
            </a:extLst>
          </p:cNvPr>
          <p:cNvSpPr>
            <a:spLocks xmlns:a="http://schemas.openxmlformats.org/drawingml/2006/main" noGrp="1"/>
          </p:cNvSpPr>
          <p:nvPr/>
        </p:nvSpPr>
        <p:spPr>
          <a:xfrm xmlns:a="http://schemas.openxmlformats.org/drawingml/2006/main">
            <a:off x="1097280" y="3840480"/>
            <a:ext cx="7498080" cy="64008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DDEDDD"/>
                </a:solidFill>
                <a:latin typeface="Aptos"/>
                <a:ea typeface="Aptos"/>
                <a:cs typeface="Aptos"/>
              </a:rPr>
              <a:t>MovePilot Pro يربط تلك العمليات في تطبيق واحد - من أول اتصال للعميل إلى الاستعراض بعد النقل.</a:t>
            </a:r>
            <a:endParaRPr sz="1600"/>
          </a:p>
        </p:txBody>
      </p:sp>
    </p:spTree>
    <p:extLst>
      <p:ext uri="{BB962C8B-B14F-4D97-AF65-F5344CB8AC3E}">
        <p14:creationId xmlns:p14="http://schemas.microsoft.com/office/powerpoint/2010/main" val="1639893139"/>
      </p:ext>
    </p:extLst>
  </p:cSld>
</p:sld>
</file>

<file path=ppt/slides/slide94.xml><?xml version="1.0" encoding="utf-8"?>
<p:sld xmlns:p="http://schemas.openxmlformats.org/presentationml/2006/main">
  <p:cSld>
    <p:bg>
      <p:bgPr>
        <a:solidFill xmlns:a="http://schemas.openxmlformats.org/drawingml/2006/main">
          <a:srgbClr val="F3FAF1"/>
        </a:solidFill>
      </p:bgPr>
    </p:bg>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0B454AAA-EBC1-4388-902C-5725260E7E28}"/>
              </a:ext>
            </a:extLst>
          </p:cNvPr>
          <p:cNvSpPr>
            <a:spLocks xmlns:a="http://schemas.openxmlformats.org/drawingml/2006/main" noGrp="1"/>
          </p:cNvSpPr>
          <p:nvPr/>
        </p:nvSpPr>
        <p:spPr>
          <a:xfrm xmlns:a="http://schemas.openxmlformats.org/drawingml/2006/main">
            <a:off x="502920" y="228600"/>
            <a:ext cx="2194560" cy="201168"/>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850" b="1">
                <a:solidFill>
                  <a:srgbClr val="0E3B22"/>
                </a:solidFill>
                <a:latin typeface="Aptos"/>
                <a:ea typeface="Aptos"/>
                <a:cs typeface="Aptos"/>
              </a:rPr>
              <a:t>MovePilot Pro 4.0</a:t>
            </a:r>
            <a:endParaRPr sz="850"/>
          </a:p>
        </p:txBody>
      </p:sp>
      <p:sp>
        <p:nvSpPr>
          <p:cNvPr id="3" name="Shape 1">
            <a:extLst xmlns:a="http://schemas.openxmlformats.org/drawingml/2006/main">
              <a:ext uri="{FF2B5EF4-FFF2-40B4-BE49-F238E27FC236}">
                <a16:creationId xmlns:a16="http://schemas.microsoft.com/office/drawing/2014/main" id="{10375BF9-C9F0-45CC-B62F-AFD709FD89ED}"/>
              </a:ext>
            </a:extLst>
          </p:cNvPr>
          <p:cNvSpPr>
            <a:spLocks xmlns:a="http://schemas.openxmlformats.org/drawingml/2006/main" noGrp="1"/>
          </p:cNvSpPr>
          <p:nvPr/>
        </p:nvSpPr>
        <p:spPr>
          <a:xfrm xmlns:a="http://schemas.openxmlformats.org/drawingml/2006/main">
            <a:off x="502920" y="6565392"/>
            <a:ext cx="11201400" cy="0"/>
          </a:xfrm>
          <a:prstGeom xmlns:a="http://schemas.openxmlformats.org/drawingml/2006/main" prst="line">
            <a:avLst/>
          </a:prstGeom>
          <a:noFill xmlns:a="http://schemas.openxmlformats.org/drawingml/2006/main"/>
          <a:ln xmlns:a="http://schemas.openxmlformats.org/drawingml/2006/main" w="10160">
            <a:solidFill>
              <a:srgbClr val="C8DFC7">
                <a:alpha val="80000"/>
              </a:srgbClr>
            </a:solidFill>
            <a:prstDash val="solid"/>
          </a:ln>
        </p:spPr>
      </p:sp>
      <p:sp>
        <p:nvSpPr>
          <p:cNvPr id="4" name="Text 2">
            <a:extLst xmlns:a="http://schemas.openxmlformats.org/drawingml/2006/main">
              <a:ext uri="{FF2B5EF4-FFF2-40B4-BE49-F238E27FC236}">
                <a16:creationId xmlns:a16="http://schemas.microsoft.com/office/drawing/2014/main" id="{ABC8D359-A7F3-4E99-BD25-537BBE2E65B8}"/>
              </a:ext>
            </a:extLst>
          </p:cNvPr>
          <p:cNvSpPr>
            <a:spLocks xmlns:a="http://schemas.openxmlformats.org/drawingml/2006/main" noGrp="1"/>
          </p:cNvSpPr>
          <p:nvPr/>
        </p:nvSpPr>
        <p:spPr>
          <a:xfrm xmlns:a="http://schemas.openxmlformats.org/drawingml/2006/main">
            <a:off x="11292840" y="6601968"/>
            <a:ext cx="457200" cy="146304"/>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6716A"/>
                </a:solidFill>
                <a:latin typeface="Aptos"/>
                <a:ea typeface="Aptos"/>
                <a:cs typeface="Aptos"/>
              </a:rPr>
              <a:t>94</a:t>
            </a:r>
            <a:endParaRPr sz="750"/>
          </a:p>
        </p:txBody>
      </p:sp>
      <p:sp>
        <p:nvSpPr>
          <p:cNvPr id="5" name="Text 3">
            <a:extLst xmlns:a="http://schemas.openxmlformats.org/drawingml/2006/main">
              <a:ext uri="{FF2B5EF4-FFF2-40B4-BE49-F238E27FC236}">
                <a16:creationId xmlns:a16="http://schemas.microsoft.com/office/drawing/2014/main" id="{D960DFD5-8A18-42AC-A7DE-EFC4A1BF083E}"/>
              </a:ext>
            </a:extLst>
          </p:cNvPr>
          <p:cNvSpPr>
            <a:spLocks xmlns:a="http://schemas.openxmlformats.org/drawingml/2006/main" noGrp="1"/>
          </p:cNvSpPr>
          <p:nvPr/>
        </p:nvSpPr>
        <p:spPr>
          <a:xfrm xmlns:a="http://schemas.openxmlformats.org/drawingml/2006/main">
            <a:off x="685800" y="777240"/>
            <a:ext cx="521208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3900" b="1">
                <a:solidFill>
                  <a:srgbClr val="0E3B22"/>
                </a:solidFill>
                <a:latin typeface="Aptos Display"/>
                <a:ea typeface="Aptos Display"/>
                <a:cs typeface="Aptos Display"/>
              </a:rPr>
              <a:t>MovePilot Pro</a:t>
            </a:r>
            <a:endParaRPr sz="3900"/>
          </a:p>
        </p:txBody>
      </p:sp>
      <p:sp>
        <p:nvSpPr>
          <p:cNvPr id="6" name="Text 4">
            <a:extLst xmlns:a="http://schemas.openxmlformats.org/drawingml/2006/main">
              <a:ext uri="{FF2B5EF4-FFF2-40B4-BE49-F238E27FC236}">
                <a16:creationId xmlns:a16="http://schemas.microsoft.com/office/drawing/2014/main" id="{31E738BA-A42A-47F8-9502-1F09F6A819A2}"/>
              </a:ext>
            </a:extLst>
          </p:cNvPr>
          <p:cNvSpPr>
            <a:spLocks xmlns:a="http://schemas.openxmlformats.org/drawingml/2006/main" noGrp="1"/>
          </p:cNvSpPr>
          <p:nvPr/>
        </p:nvSpPr>
        <p:spPr>
          <a:xfrm xmlns:a="http://schemas.openxmlformats.org/drawingml/2006/main">
            <a:off x="713232" y="1463040"/>
            <a:ext cx="4937760" cy="45720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700" b="1">
                <a:solidFill>
                  <a:srgbClr val="17251D"/>
                </a:solidFill>
                <a:latin typeface="Aptos Display"/>
                <a:ea typeface="Aptos Display"/>
                <a:cs typeface="Aptos Display"/>
              </a:rPr>
              <a:t>جربه مجاناً لمدة 3 أيام</a:t>
            </a:r>
            <a:endParaRPr sz="2700"/>
          </a:p>
        </p:txBody>
      </p:sp>
      <p:sp>
        <p:nvSpPr>
          <p:cNvPr id="7" name="Text 5">
            <a:extLst xmlns:a="http://schemas.openxmlformats.org/drawingml/2006/main">
              <a:ext uri="{FF2B5EF4-FFF2-40B4-BE49-F238E27FC236}">
                <a16:creationId xmlns:a16="http://schemas.microsoft.com/office/drawing/2014/main" id="{4999399E-ED4A-4A8D-AE13-2EEED4ADA5AD}"/>
              </a:ext>
            </a:extLst>
          </p:cNvPr>
          <p:cNvSpPr>
            <a:spLocks xmlns:a="http://schemas.openxmlformats.org/drawingml/2006/main" noGrp="1"/>
          </p:cNvSpPr>
          <p:nvPr/>
        </p:nvSpPr>
        <p:spPr>
          <a:xfrm xmlns:a="http://schemas.openxmlformats.org/drawingml/2006/main">
            <a:off x="749808" y="2176272"/>
            <a:ext cx="4572000" cy="73152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66716A"/>
                </a:solidFill>
                <a:latin typeface="Aptos"/>
                <a:ea typeface="Aptos"/>
                <a:cs typeface="Aptos"/>
              </a:rPr>
              <a:t>تطبيق العمل المهني للشركات المتحركة - الذي تم تطويره من تجربة العالم الحقيقي وامتد إلى المستوى الأمثل لـ iPhone و iPad.</a:t>
            </a:r>
            <a:endParaRPr sz="1600"/>
          </a:p>
        </p:txBody>
      </p:sp>
      <p:sp>
        <p:nvSpPr>
          <p:cNvPr id="8" name="Text 6">
            <a:extLst xmlns:a="http://schemas.openxmlformats.org/drawingml/2006/main">
              <a:ext uri="{FF2B5EF4-FFF2-40B4-BE49-F238E27FC236}">
                <a16:creationId xmlns:a16="http://schemas.microsoft.com/office/drawing/2014/main" id="{8169A582-063A-489B-BDE1-511A790E21E8}"/>
              </a:ext>
            </a:extLst>
          </p:cNvPr>
          <p:cNvSpPr>
            <a:spLocks xmlns:a="http://schemas.openxmlformats.org/drawingml/2006/main" noGrp="1"/>
          </p:cNvSpPr>
          <p:nvPr/>
        </p:nvSpPr>
        <p:spPr>
          <a:xfrm xmlns:a="http://schemas.openxmlformats.org/drawingml/2006/main">
            <a:off x="749808" y="3657600"/>
            <a:ext cx="4572000" cy="50292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400" b="1">
                <a:solidFill>
                  <a:srgbClr val="0E3B22"/>
                </a:solidFill>
                <a:latin typeface="Aptos"/>
                <a:ea typeface="Aptos"/>
                <a:cs typeface="Aptos"/>
              </a:rPr>
              <a:t>App Store: MovePilot Pro</a:t>
            </a:r>
            <a:endParaRPr sz="1400"/>
          </a:p>
          <a:p xmlns:a="http://schemas.openxmlformats.org/drawingml/2006/main">
            <a:pPr marL="0" indent="0">
              <a:buNone/>
            </a:pPr>
            <a:r>
              <a:rPr sz="1400" b="1">
                <a:solidFill>
                  <a:srgbClr val="0E3B22"/>
                </a:solidFill>
                <a:latin typeface="Aptos"/>
                <a:ea typeface="Aptos"/>
                <a:cs typeface="Aptos"/>
              </a:rPr>
              <a:t>الموقع الإلكتروني: fatiumzuege.com/app/movepilot/</a:t>
            </a:r>
            <a:endParaRPr sz="1400"/>
          </a:p>
        </p:txBody>
      </p:sp>
      <p:sp>
        <p:nvSpPr>
          <p:cNvPr id="9" name="Shape 7">
            <a:extLst xmlns:a="http://schemas.openxmlformats.org/drawingml/2006/main">
              <a:ext uri="{FF2B5EF4-FFF2-40B4-BE49-F238E27FC236}">
                <a16:creationId xmlns:a16="http://schemas.microsoft.com/office/drawing/2014/main" id="{F5D3A81B-7DE5-43F3-915F-786BBEE59652}"/>
              </a:ext>
            </a:extLst>
          </p:cNvPr>
          <p:cNvSpPr>
            <a:spLocks xmlns:a="http://schemas.openxmlformats.org/drawingml/2006/main" noGrp="1"/>
          </p:cNvSpPr>
          <p:nvPr/>
        </p:nvSpPr>
        <p:spPr>
          <a:xfrm xmlns:a="http://schemas.openxmlformats.org/drawingml/2006/main">
            <a:off x="749808" y="4572000"/>
            <a:ext cx="141732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0" name="Text 8">
            <a:extLst xmlns:a="http://schemas.openxmlformats.org/drawingml/2006/main">
              <a:ext uri="{FF2B5EF4-FFF2-40B4-BE49-F238E27FC236}">
                <a16:creationId xmlns:a16="http://schemas.microsoft.com/office/drawing/2014/main" id="{1CE46FAE-3768-4350-9489-92D5E5F0D247}"/>
              </a:ext>
            </a:extLst>
          </p:cNvPr>
          <p:cNvSpPr>
            <a:spLocks xmlns:a="http://schemas.openxmlformats.org/drawingml/2006/main" noGrp="1"/>
          </p:cNvSpPr>
          <p:nvPr/>
        </p:nvSpPr>
        <p:spPr>
          <a:xfrm xmlns:a="http://schemas.openxmlformats.org/drawingml/2006/main">
            <a:off x="859536" y="4658868"/>
            <a:ext cx="11978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المسح</a:t>
            </a:r>
            <a:endParaRPr sz="850"/>
          </a:p>
        </p:txBody>
      </p:sp>
      <p:sp>
        <p:nvSpPr>
          <p:cNvPr id="11" name="Shape 9">
            <a:extLst xmlns:a="http://schemas.openxmlformats.org/drawingml/2006/main">
              <a:ext uri="{FF2B5EF4-FFF2-40B4-BE49-F238E27FC236}">
                <a16:creationId xmlns:a16="http://schemas.microsoft.com/office/drawing/2014/main" id="{ED6BC0B4-EC63-458D-AB42-99464C26A5FE}"/>
              </a:ext>
            </a:extLst>
          </p:cNvPr>
          <p:cNvSpPr>
            <a:spLocks xmlns:a="http://schemas.openxmlformats.org/drawingml/2006/main" noGrp="1"/>
          </p:cNvSpPr>
          <p:nvPr/>
        </p:nvSpPr>
        <p:spPr>
          <a:xfrm xmlns:a="http://schemas.openxmlformats.org/drawingml/2006/main">
            <a:off x="2286000" y="4572000"/>
            <a:ext cx="123444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2" name="Text 10">
            <a:extLst xmlns:a="http://schemas.openxmlformats.org/drawingml/2006/main">
              <a:ext uri="{FF2B5EF4-FFF2-40B4-BE49-F238E27FC236}">
                <a16:creationId xmlns:a16="http://schemas.microsoft.com/office/drawing/2014/main" id="{020D8D3E-928E-4956-B064-2741690DCC76}"/>
              </a:ext>
            </a:extLst>
          </p:cNvPr>
          <p:cNvSpPr>
            <a:spLocks xmlns:a="http://schemas.openxmlformats.org/drawingml/2006/main" noGrp="1"/>
          </p:cNvSpPr>
          <p:nvPr/>
        </p:nvSpPr>
        <p:spPr>
          <a:xfrm xmlns:a="http://schemas.openxmlformats.org/drawingml/2006/main">
            <a:off x="2395728" y="4658868"/>
            <a:ext cx="101498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RoomPlan</a:t>
            </a:r>
            <a:endParaRPr sz="850"/>
          </a:p>
        </p:txBody>
      </p:sp>
      <p:sp>
        <p:nvSpPr>
          <p:cNvPr id="13" name="Shape 11">
            <a:extLst xmlns:a="http://schemas.openxmlformats.org/drawingml/2006/main">
              <a:ext uri="{FF2B5EF4-FFF2-40B4-BE49-F238E27FC236}">
                <a16:creationId xmlns:a16="http://schemas.microsoft.com/office/drawing/2014/main" id="{854ED4D4-110A-4ECC-9B03-F86AB1027FEC}"/>
              </a:ext>
            </a:extLst>
          </p:cNvPr>
          <p:cNvSpPr>
            <a:spLocks xmlns:a="http://schemas.openxmlformats.org/drawingml/2006/main" noGrp="1"/>
          </p:cNvSpPr>
          <p:nvPr/>
        </p:nvSpPr>
        <p:spPr>
          <a:xfrm xmlns:a="http://schemas.openxmlformats.org/drawingml/2006/main">
            <a:off x="3611880" y="4572000"/>
            <a:ext cx="114300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4" name="Text 12">
            <a:extLst xmlns:a="http://schemas.openxmlformats.org/drawingml/2006/main">
              <a:ext uri="{FF2B5EF4-FFF2-40B4-BE49-F238E27FC236}">
                <a16:creationId xmlns:a16="http://schemas.microsoft.com/office/drawing/2014/main" id="{A0B35A2A-EB24-408A-8C19-EB9E32D0ABBB}"/>
              </a:ext>
            </a:extLst>
          </p:cNvPr>
          <p:cNvSpPr>
            <a:spLocks xmlns:a="http://schemas.openxmlformats.org/drawingml/2006/main" noGrp="1"/>
          </p:cNvSpPr>
          <p:nvPr/>
        </p:nvSpPr>
        <p:spPr>
          <a:xfrm xmlns:a="http://schemas.openxmlformats.org/drawingml/2006/main">
            <a:off x="3721608" y="4658868"/>
            <a:ext cx="92354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o</a:t>
            </a:r>
            <a:endParaRPr sz="850"/>
          </a:p>
        </p:txBody>
      </p:sp>
      <p:sp>
        <p:nvSpPr>
          <p:cNvPr id="15" name="Shape 13">
            <a:extLst xmlns:a="http://schemas.openxmlformats.org/drawingml/2006/main">
              <a:ext uri="{FF2B5EF4-FFF2-40B4-BE49-F238E27FC236}">
                <a16:creationId xmlns:a16="http://schemas.microsoft.com/office/drawing/2014/main" id="{3268A6E5-07C8-4D33-BB2A-7112D3CDFE7C}"/>
              </a:ext>
            </a:extLst>
          </p:cNvPr>
          <p:cNvSpPr>
            <a:spLocks xmlns:a="http://schemas.openxmlformats.org/drawingml/2006/main" noGrp="1"/>
          </p:cNvSpPr>
          <p:nvPr/>
        </p:nvSpPr>
        <p:spPr>
          <a:xfrm xmlns:a="http://schemas.openxmlformats.org/drawingml/2006/main">
            <a:off x="4846320" y="4572000"/>
            <a:ext cx="1188720" cy="310896"/>
          </a:xfrm>
          <a:prstGeom xmlns:a="http://schemas.openxmlformats.org/drawingml/2006/main" prst="roundRect">
            <a:avLst>
              <a:gd name="adj" fmla="val 29412"/>
            </a:avLst>
          </a:prstGeom>
          <a:solidFill xmlns:a="http://schemas.openxmlformats.org/drawingml/2006/main">
            <a:srgbClr val="DAEED8"/>
          </a:solidFill>
          <a:ln xmlns:a="http://schemas.openxmlformats.org/drawingml/2006/main" w="12700">
            <a:solidFill>
              <a:srgbClr val="DAEED8">
                <a:alpha val="0"/>
              </a:srgbClr>
            </a:solidFill>
            <a:prstDash val="solid"/>
          </a:ln>
        </p:spPr>
      </p:sp>
      <p:sp>
        <p:nvSpPr>
          <p:cNvPr id="16" name="Text 14">
            <a:extLst xmlns:a="http://schemas.openxmlformats.org/drawingml/2006/main">
              <a:ext uri="{FF2B5EF4-FFF2-40B4-BE49-F238E27FC236}">
                <a16:creationId xmlns:a16="http://schemas.microsoft.com/office/drawing/2014/main" id="{1B4A6B65-1F61-45A6-AACE-5801B0C095DF}"/>
              </a:ext>
            </a:extLst>
          </p:cNvPr>
          <p:cNvSpPr>
            <a:spLocks xmlns:a="http://schemas.openxmlformats.org/drawingml/2006/main" noGrp="1"/>
          </p:cNvSpPr>
          <p:nvPr/>
        </p:nvSpPr>
        <p:spPr>
          <a:xfrm xmlns:a="http://schemas.openxmlformats.org/drawingml/2006/main">
            <a:off x="4956048" y="4658868"/>
            <a:ext cx="969264" cy="914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70588"/>
          </a:bodyPr>
          <a:lstStyle xmlns:a="http://schemas.openxmlformats.org/drawingml/2006/main"/>
          <a:p xmlns:a="http://schemas.openxmlformats.org/drawingml/2006/main">
            <a:pPr marL="0" indent="0" algn="ctr">
              <a:buNone/>
            </a:pPr>
            <a:r>
              <a:rPr sz="850" b="1">
                <a:solidFill>
                  <a:srgbClr val="0E3B22"/>
                </a:solidFill>
                <a:latin typeface="Aptos"/>
                <a:ea typeface="Aptos"/>
                <a:cs typeface="Aptos"/>
              </a:rPr>
              <a:t>/ /</a:t>
            </a:r>
            <a:endParaRPr sz="850"/>
          </a:p>
        </p:txBody>
      </p:sp>
      <p:pic>
        <p:nvPicPr>
          <p:cNvPr id="33" name="Image 0"/>
          <p:cNvPicPr>
            <a:picLocks xmlns:a="http://schemas.openxmlformats.org/drawingml/2006/main" noChangeAspect="1"/>
          </p:cNvPicPr>
          <p:nvPr/>
        </p:nvPicPr>
        <p:blipFill>
          <a:blip xmlns:r="http://schemas.openxmlformats.org/officeDocument/2006/relationships" xmlns:a="http://schemas.openxmlformats.org/drawingml/2006/main" r:embed="R0a37853fafd941ea"/>
          <a:stretch xmlns:a="http://schemas.openxmlformats.org/drawingml/2006/main">
            <a:fillRect l="0" t="0" r="0" b="0"/>
          </a:stretch>
        </p:blipFill>
        <p:spPr>
          <a:xfrm xmlns:a="http://schemas.openxmlformats.org/drawingml/2006/main">
            <a:off x="6800850" y="594360"/>
            <a:ext cx="4046220" cy="5394960"/>
          </a:xfrm>
          <a:prstGeom xmlns:a="http://schemas.openxmlformats.org/drawingml/2006/main" prst="rect">
            <a:avLst/>
          </a:prstGeom>
        </p:spPr>
      </p:pic>
    </p:spTree>
    <p:extLst>
      <p:ext uri="{BB962C8B-B14F-4D97-AF65-F5344CB8AC3E}">
        <p14:creationId xmlns:p14="http://schemas.microsoft.com/office/powerpoint/2010/main" val="2017416750"/>
      </p:ext>
    </p:extLst>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2026-08-08T14:00:25.1960000Z</dcterms:created>
  <dcterms:modified xsi:type="dcterms:W3CDTF">2026-08-08T14:00:25.1960000Z</dcterms:modified>
</coreProperties>
</file>